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7" r:id="rId2"/>
    <p:sldId id="256" r:id="rId3"/>
    <p:sldId id="263" r:id="rId4"/>
    <p:sldId id="264" r:id="rId5"/>
    <p:sldId id="265" r:id="rId6"/>
    <p:sldId id="266" r:id="rId7"/>
    <p:sldId id="268" r:id="rId8"/>
    <p:sldId id="258" r:id="rId9"/>
    <p:sldId id="260" r:id="rId10"/>
    <p:sldId id="261" r:id="rId11"/>
    <p:sldId id="262"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hony Chow" initials="AC" lastIdx="11" clrIdx="0">
    <p:extLst>
      <p:ext uri="{19B8F6BF-5375-455C-9EA6-DF929625EA0E}">
        <p15:presenceInfo xmlns:p15="http://schemas.microsoft.com/office/powerpoint/2012/main" userId="f8dca541931ae0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AC9C"/>
    <a:srgbClr val="0058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5" autoAdjust="0"/>
    <p:restoredTop sz="94660"/>
  </p:normalViewPr>
  <p:slideViewPr>
    <p:cSldViewPr>
      <p:cViewPr>
        <p:scale>
          <a:sx n="150" d="100"/>
          <a:sy n="150" d="100"/>
        </p:scale>
        <p:origin x="-288" y="-7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6-01T11:53:12.068" idx="2">
    <p:pos x="2489" y="878"/>
    <p:text>AWS EC2</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6-06-01T12:15:48.546" idx="5">
    <p:pos x="2433" y="2958"/>
    <p:text>IP/External/Web clients</p:text>
    <p:extLst>
      <p:ext uri="{C676402C-5697-4E1C-873F-D02D1690AC5C}">
        <p15:threadingInfo xmlns:p15="http://schemas.microsoft.com/office/powerpoint/2012/main" timeZoneBias="4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6-06-01T12:17:10.976" idx="6">
    <p:pos x="4189" y="1186"/>
    <p:text>IP/Internal/Db Server</p:text>
    <p:extLst>
      <p:ext uri="{C676402C-5697-4E1C-873F-D02D1690AC5C}">
        <p15:threadingInfo xmlns:p15="http://schemas.microsoft.com/office/powerpoint/2012/main" timeZoneBias="420"/>
      </p:ext>
    </p:extLst>
  </p:cm>
  <p:cm authorId="1" dt="2016-06-01T12:17:53.559" idx="7">
    <p:pos x="3657" y="1398"/>
    <p:text>IP/Internal/Node 1</p:text>
    <p:extLst>
      <p:ext uri="{C676402C-5697-4E1C-873F-D02D1690AC5C}">
        <p15:threadingInfo xmlns:p15="http://schemas.microsoft.com/office/powerpoint/2012/main" timeZoneBias="420"/>
      </p:ext>
    </p:extLst>
  </p:cm>
  <p:cm authorId="1" dt="2016-06-01T12:18:32.459" idx="8">
    <p:pos x="2366" y="3551"/>
    <p:text>Port/Internal/Db Server</p:text>
    <p:extLst>
      <p:ext uri="{C676402C-5697-4E1C-873F-D02D1690AC5C}">
        <p15:threadingInfo xmlns:p15="http://schemas.microsoft.com/office/powerpoint/2012/main" timeZoneBias="420"/>
      </p:ext>
    </p:extLst>
  </p:cm>
  <p:cm authorId="1" dt="2016-06-01T12:19:03.439" idx="11">
    <p:pos x="3294" y="3339"/>
    <p:text>Port/Internal/LDAP</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5EEF5A-B777-49C3-B211-726C5BCCAFCF}" type="datetimeFigureOut">
              <a:rPr lang="en-US" smtClean="0"/>
              <a:t>6/1/2016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03C855-C91D-4031-AC17-091071B8EDB9}" type="slidenum">
              <a:rPr lang="en-US" smtClean="0"/>
              <a:t>‹#›</a:t>
            </a:fld>
            <a:endParaRPr lang="en-US"/>
          </a:p>
        </p:txBody>
      </p:sp>
    </p:spTree>
    <p:extLst>
      <p:ext uri="{BB962C8B-B14F-4D97-AF65-F5344CB8AC3E}">
        <p14:creationId xmlns:p14="http://schemas.microsoft.com/office/powerpoint/2010/main" val="586464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projects will have multiple sub-project detail pages &amp; will require an overall context diagram</a:t>
            </a:r>
            <a:endParaRPr lang="en-US" dirty="0"/>
          </a:p>
        </p:txBody>
      </p:sp>
      <p:sp>
        <p:nvSpPr>
          <p:cNvPr id="4" name="Slide Number Placeholder 3"/>
          <p:cNvSpPr>
            <a:spLocks noGrp="1"/>
          </p:cNvSpPr>
          <p:nvPr>
            <p:ph type="sldNum" sz="quarter" idx="10"/>
          </p:nvPr>
        </p:nvSpPr>
        <p:spPr/>
        <p:txBody>
          <a:bodyPr/>
          <a:lstStyle/>
          <a:p>
            <a:fld id="{F103C855-C91D-4031-AC17-091071B8EDB9}" type="slidenum">
              <a:rPr lang="en-US" smtClean="0"/>
              <a:t>2</a:t>
            </a:fld>
            <a:endParaRPr lang="en-US"/>
          </a:p>
        </p:txBody>
      </p:sp>
    </p:spTree>
    <p:extLst>
      <p:ext uri="{BB962C8B-B14F-4D97-AF65-F5344CB8AC3E}">
        <p14:creationId xmlns:p14="http://schemas.microsoft.com/office/powerpoint/2010/main" val="1535492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 example with</a:t>
            </a:r>
            <a:r>
              <a:rPr lang="en-US" baseline="0" dirty="0" smtClean="0"/>
              <a:t> multiple back-end databases. </a:t>
            </a:r>
            <a:r>
              <a:rPr lang="en-US" dirty="0" smtClean="0"/>
              <a:t>Some projects will have multiple sub-project detail pages &amp; will require an overall context diagram</a:t>
            </a:r>
          </a:p>
          <a:p>
            <a:endParaRPr lang="en-US" dirty="0"/>
          </a:p>
        </p:txBody>
      </p:sp>
      <p:sp>
        <p:nvSpPr>
          <p:cNvPr id="4" name="Slide Number Placeholder 3"/>
          <p:cNvSpPr>
            <a:spLocks noGrp="1"/>
          </p:cNvSpPr>
          <p:nvPr>
            <p:ph type="sldNum" sz="quarter" idx="10"/>
          </p:nvPr>
        </p:nvSpPr>
        <p:spPr/>
        <p:txBody>
          <a:bodyPr/>
          <a:lstStyle/>
          <a:p>
            <a:fld id="{F103C855-C91D-4031-AC17-091071B8EDB9}" type="slidenum">
              <a:rPr lang="en-US" smtClean="0"/>
              <a:t>8</a:t>
            </a:fld>
            <a:endParaRPr lang="en-US"/>
          </a:p>
        </p:txBody>
      </p:sp>
    </p:spTree>
    <p:extLst>
      <p:ext uri="{BB962C8B-B14F-4D97-AF65-F5344CB8AC3E}">
        <p14:creationId xmlns:p14="http://schemas.microsoft.com/office/powerpoint/2010/main" val="2026742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 example with</a:t>
            </a:r>
            <a:r>
              <a:rPr lang="en-US" baseline="0" dirty="0" smtClean="0"/>
              <a:t> a local back-end database and </a:t>
            </a:r>
            <a:r>
              <a:rPr lang="en-US" baseline="0" smtClean="0"/>
              <a:t>BCM AD . </a:t>
            </a:r>
            <a:r>
              <a:rPr lang="en-US" dirty="0" smtClean="0"/>
              <a:t>Some projects will have multiple sub-project detail pages &amp; will require an overall context diagram</a:t>
            </a:r>
          </a:p>
          <a:p>
            <a:endParaRPr lang="en-US" dirty="0"/>
          </a:p>
        </p:txBody>
      </p:sp>
      <p:sp>
        <p:nvSpPr>
          <p:cNvPr id="4" name="Slide Number Placeholder 3"/>
          <p:cNvSpPr>
            <a:spLocks noGrp="1"/>
          </p:cNvSpPr>
          <p:nvPr>
            <p:ph type="sldNum" sz="quarter" idx="10"/>
          </p:nvPr>
        </p:nvSpPr>
        <p:spPr/>
        <p:txBody>
          <a:bodyPr/>
          <a:lstStyle/>
          <a:p>
            <a:fld id="{F103C855-C91D-4031-AC17-091071B8EDB9}" type="slidenum">
              <a:rPr lang="en-US" smtClean="0"/>
              <a:t>9</a:t>
            </a:fld>
            <a:endParaRPr lang="en-US"/>
          </a:p>
        </p:txBody>
      </p:sp>
    </p:spTree>
    <p:extLst>
      <p:ext uri="{BB962C8B-B14F-4D97-AF65-F5344CB8AC3E}">
        <p14:creationId xmlns:p14="http://schemas.microsoft.com/office/powerpoint/2010/main" val="2026742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E04292-8180-4140-AEE9-A99F3A529DFE}" type="datetimeFigureOut">
              <a:rPr lang="en-US" smtClean="0"/>
              <a:t>6/1/2016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DEEA2-6C8D-4801-8806-19E97EEA0D39}" type="slidenum">
              <a:rPr lang="en-US" smtClean="0"/>
              <a:t>‹#›</a:t>
            </a:fld>
            <a:endParaRPr lang="en-US"/>
          </a:p>
        </p:txBody>
      </p:sp>
    </p:spTree>
    <p:extLst>
      <p:ext uri="{BB962C8B-B14F-4D97-AF65-F5344CB8AC3E}">
        <p14:creationId xmlns:p14="http://schemas.microsoft.com/office/powerpoint/2010/main" val="1471669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04292-8180-4140-AEE9-A99F3A529DFE}" type="datetimeFigureOut">
              <a:rPr lang="en-US" smtClean="0"/>
              <a:t>6/1/2016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DEEA2-6C8D-4801-8806-19E97EEA0D39}" type="slidenum">
              <a:rPr lang="en-US" smtClean="0"/>
              <a:t>‹#›</a:t>
            </a:fld>
            <a:endParaRPr lang="en-US"/>
          </a:p>
        </p:txBody>
      </p:sp>
    </p:spTree>
    <p:extLst>
      <p:ext uri="{BB962C8B-B14F-4D97-AF65-F5344CB8AC3E}">
        <p14:creationId xmlns:p14="http://schemas.microsoft.com/office/powerpoint/2010/main" val="3263122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04292-8180-4140-AEE9-A99F3A529DFE}" type="datetimeFigureOut">
              <a:rPr lang="en-US" smtClean="0"/>
              <a:t>6/1/2016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DEEA2-6C8D-4801-8806-19E97EEA0D39}" type="slidenum">
              <a:rPr lang="en-US" smtClean="0"/>
              <a:t>‹#›</a:t>
            </a:fld>
            <a:endParaRPr lang="en-US"/>
          </a:p>
        </p:txBody>
      </p:sp>
    </p:spTree>
    <p:extLst>
      <p:ext uri="{BB962C8B-B14F-4D97-AF65-F5344CB8AC3E}">
        <p14:creationId xmlns:p14="http://schemas.microsoft.com/office/powerpoint/2010/main" val="619855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E04292-8180-4140-AEE9-A99F3A529DFE}" type="datetimeFigureOut">
              <a:rPr lang="en-US" smtClean="0"/>
              <a:t>6/1/2016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DEEA2-6C8D-4801-8806-19E97EEA0D39}" type="slidenum">
              <a:rPr lang="en-US" smtClean="0"/>
              <a:t>‹#›</a:t>
            </a:fld>
            <a:endParaRPr lang="en-US"/>
          </a:p>
        </p:txBody>
      </p:sp>
    </p:spTree>
    <p:extLst>
      <p:ext uri="{BB962C8B-B14F-4D97-AF65-F5344CB8AC3E}">
        <p14:creationId xmlns:p14="http://schemas.microsoft.com/office/powerpoint/2010/main" val="1749132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E04292-8180-4140-AEE9-A99F3A529DFE}" type="datetimeFigureOut">
              <a:rPr lang="en-US" smtClean="0"/>
              <a:t>6/1/2016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DEEA2-6C8D-4801-8806-19E97EEA0D39}" type="slidenum">
              <a:rPr lang="en-US" smtClean="0"/>
              <a:t>‹#›</a:t>
            </a:fld>
            <a:endParaRPr lang="en-US"/>
          </a:p>
        </p:txBody>
      </p:sp>
    </p:spTree>
    <p:extLst>
      <p:ext uri="{BB962C8B-B14F-4D97-AF65-F5344CB8AC3E}">
        <p14:creationId xmlns:p14="http://schemas.microsoft.com/office/powerpoint/2010/main" val="4043163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E04292-8180-4140-AEE9-A99F3A529DFE}" type="datetimeFigureOut">
              <a:rPr lang="en-US" smtClean="0"/>
              <a:t>6/1/2016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0DEEA2-6C8D-4801-8806-19E97EEA0D39}" type="slidenum">
              <a:rPr lang="en-US" smtClean="0"/>
              <a:t>‹#›</a:t>
            </a:fld>
            <a:endParaRPr lang="en-US"/>
          </a:p>
        </p:txBody>
      </p:sp>
    </p:spTree>
    <p:extLst>
      <p:ext uri="{BB962C8B-B14F-4D97-AF65-F5344CB8AC3E}">
        <p14:creationId xmlns:p14="http://schemas.microsoft.com/office/powerpoint/2010/main" val="393359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E04292-8180-4140-AEE9-A99F3A529DFE}" type="datetimeFigureOut">
              <a:rPr lang="en-US" smtClean="0"/>
              <a:t>6/1/2016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0DEEA2-6C8D-4801-8806-19E97EEA0D39}" type="slidenum">
              <a:rPr lang="en-US" smtClean="0"/>
              <a:t>‹#›</a:t>
            </a:fld>
            <a:endParaRPr lang="en-US"/>
          </a:p>
        </p:txBody>
      </p:sp>
    </p:spTree>
    <p:extLst>
      <p:ext uri="{BB962C8B-B14F-4D97-AF65-F5344CB8AC3E}">
        <p14:creationId xmlns:p14="http://schemas.microsoft.com/office/powerpoint/2010/main" val="3386545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E04292-8180-4140-AEE9-A99F3A529DFE}" type="datetimeFigureOut">
              <a:rPr lang="en-US" smtClean="0"/>
              <a:t>6/1/2016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0DEEA2-6C8D-4801-8806-19E97EEA0D39}" type="slidenum">
              <a:rPr lang="en-US" smtClean="0"/>
              <a:t>‹#›</a:t>
            </a:fld>
            <a:endParaRPr lang="en-US"/>
          </a:p>
        </p:txBody>
      </p:sp>
    </p:spTree>
    <p:extLst>
      <p:ext uri="{BB962C8B-B14F-4D97-AF65-F5344CB8AC3E}">
        <p14:creationId xmlns:p14="http://schemas.microsoft.com/office/powerpoint/2010/main" val="712873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E04292-8180-4140-AEE9-A99F3A529DFE}" type="datetimeFigureOut">
              <a:rPr lang="en-US" smtClean="0"/>
              <a:t>6/1/2016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0DEEA2-6C8D-4801-8806-19E97EEA0D39}" type="slidenum">
              <a:rPr lang="en-US" smtClean="0"/>
              <a:t>‹#›</a:t>
            </a:fld>
            <a:endParaRPr lang="en-US"/>
          </a:p>
        </p:txBody>
      </p:sp>
    </p:spTree>
    <p:extLst>
      <p:ext uri="{BB962C8B-B14F-4D97-AF65-F5344CB8AC3E}">
        <p14:creationId xmlns:p14="http://schemas.microsoft.com/office/powerpoint/2010/main" val="1839883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04292-8180-4140-AEE9-A99F3A529DFE}" type="datetimeFigureOut">
              <a:rPr lang="en-US" smtClean="0"/>
              <a:t>6/1/2016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0DEEA2-6C8D-4801-8806-19E97EEA0D39}" type="slidenum">
              <a:rPr lang="en-US" smtClean="0"/>
              <a:t>‹#›</a:t>
            </a:fld>
            <a:endParaRPr lang="en-US"/>
          </a:p>
        </p:txBody>
      </p:sp>
    </p:spTree>
    <p:extLst>
      <p:ext uri="{BB962C8B-B14F-4D97-AF65-F5344CB8AC3E}">
        <p14:creationId xmlns:p14="http://schemas.microsoft.com/office/powerpoint/2010/main" val="3656448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04292-8180-4140-AEE9-A99F3A529DFE}" type="datetimeFigureOut">
              <a:rPr lang="en-US" smtClean="0"/>
              <a:t>6/1/2016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0DEEA2-6C8D-4801-8806-19E97EEA0D39}" type="slidenum">
              <a:rPr lang="en-US" smtClean="0"/>
              <a:t>‹#›</a:t>
            </a:fld>
            <a:endParaRPr lang="en-US"/>
          </a:p>
        </p:txBody>
      </p:sp>
    </p:spTree>
    <p:extLst>
      <p:ext uri="{BB962C8B-B14F-4D97-AF65-F5344CB8AC3E}">
        <p14:creationId xmlns:p14="http://schemas.microsoft.com/office/powerpoint/2010/main" val="40087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04292-8180-4140-AEE9-A99F3A529DFE}" type="datetimeFigureOut">
              <a:rPr lang="en-US" smtClean="0"/>
              <a:t>6/1/2016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0DEEA2-6C8D-4801-8806-19E97EEA0D39}" type="slidenum">
              <a:rPr lang="en-US" smtClean="0"/>
              <a:t>‹#›</a:t>
            </a:fld>
            <a:endParaRPr lang="en-US"/>
          </a:p>
        </p:txBody>
      </p:sp>
    </p:spTree>
    <p:extLst>
      <p:ext uri="{BB962C8B-B14F-4D97-AF65-F5344CB8AC3E}">
        <p14:creationId xmlns:p14="http://schemas.microsoft.com/office/powerpoint/2010/main" val="3570453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share1.cdisc.org/sm" TargetMode="External"/><Relationship Id="rId2" Type="http://schemas.openxmlformats.org/officeDocument/2006/relationships/hyperlink" Target="https://ec2-52-32-7-50.us-west-2.compute.amazonaws.com/sm" TargetMode="External"/><Relationship Id="rId1" Type="http://schemas.openxmlformats.org/officeDocument/2006/relationships/slideLayout" Target="../slideLayouts/slideLayout7.xml"/><Relationship Id="rId6" Type="http://schemas.openxmlformats.org/officeDocument/2006/relationships/comments" Target="../comments/comment1.xml"/><Relationship Id="rId5" Type="http://schemas.openxmlformats.org/officeDocument/2006/relationships/hyperlink" Target="https://share2.cdisc.org/sm" TargetMode="External"/><Relationship Id="rId4" Type="http://schemas.openxmlformats.org/officeDocument/2006/relationships/hyperlink" Target="https://ec2-52-32-194-32.us-west-2.compute.amazonaws.com/sm" TargetMode="Externa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0720" y="533400"/>
            <a:ext cx="5242560" cy="5791200"/>
          </a:xfrm>
          <a:prstGeom prst="rect">
            <a:avLst/>
          </a:prstGeom>
        </p:spPr>
      </p:pic>
    </p:spTree>
    <p:extLst>
      <p:ext uri="{BB962C8B-B14F-4D97-AF65-F5344CB8AC3E}">
        <p14:creationId xmlns:p14="http://schemas.microsoft.com/office/powerpoint/2010/main" val="681679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240374" y="2060260"/>
            <a:ext cx="2664993" cy="4630153"/>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457200"/>
            <a:endParaRPr lang="en-US" sz="800" b="1" i="1" dirty="0"/>
          </a:p>
        </p:txBody>
      </p:sp>
      <p:sp>
        <p:nvSpPr>
          <p:cNvPr id="5" name="Rectangle 4"/>
          <p:cNvSpPr/>
          <p:nvPr/>
        </p:nvSpPr>
        <p:spPr>
          <a:xfrm>
            <a:off x="3256539" y="2066257"/>
            <a:ext cx="2664993" cy="4630153"/>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457200"/>
            <a:endParaRPr lang="en-US" sz="800" b="1" i="1" dirty="0"/>
          </a:p>
        </p:txBody>
      </p:sp>
      <p:graphicFrame>
        <p:nvGraphicFramePr>
          <p:cNvPr id="6" name="Table 5"/>
          <p:cNvGraphicFramePr>
            <a:graphicFrameLocks noGrp="1"/>
          </p:cNvGraphicFramePr>
          <p:nvPr>
            <p:extLst>
              <p:ext uri="{D42A27DB-BD31-4B8C-83A1-F6EECF244321}">
                <p14:modId xmlns:p14="http://schemas.microsoft.com/office/powerpoint/2010/main" val="87727118"/>
              </p:ext>
            </p:extLst>
          </p:nvPr>
        </p:nvGraphicFramePr>
        <p:xfrm>
          <a:off x="1090863" y="409074"/>
          <a:ext cx="6477000" cy="703906"/>
        </p:xfrm>
        <a:graphic>
          <a:graphicData uri="http://schemas.openxmlformats.org/drawingml/2006/table">
            <a:tbl>
              <a:tblPr firstRow="1" bandRow="1">
                <a:tableStyleId>{5C22544A-7EE6-4342-B048-85BDC9FD1C3A}</a:tableStyleId>
              </a:tblPr>
              <a:tblGrid>
                <a:gridCol w="3238500">
                  <a:extLst>
                    <a:ext uri="{9D8B030D-6E8A-4147-A177-3AD203B41FA5}">
                      <a16:colId xmlns:a16="http://schemas.microsoft.com/office/drawing/2014/main" xmlns="" val="20000"/>
                    </a:ext>
                  </a:extLst>
                </a:gridCol>
                <a:gridCol w="3238500">
                  <a:extLst>
                    <a:ext uri="{9D8B030D-6E8A-4147-A177-3AD203B41FA5}">
                      <a16:colId xmlns:a16="http://schemas.microsoft.com/office/drawing/2014/main" xmlns="" val="20001"/>
                    </a:ext>
                  </a:extLst>
                </a:gridCol>
              </a:tblGrid>
              <a:tr h="230583">
                <a:tc>
                  <a:txBody>
                    <a:bodyPr/>
                    <a:lstStyle/>
                    <a:p>
                      <a:r>
                        <a:rPr lang="en-US" sz="1200" dirty="0" smtClean="0"/>
                        <a:t>Objectives</a:t>
                      </a:r>
                      <a:endParaRPr lang="en-US" sz="1200" dirty="0"/>
                    </a:p>
                  </a:txBody>
                  <a:tcPr/>
                </a:tc>
                <a:tc>
                  <a:txBody>
                    <a:bodyPr/>
                    <a:lstStyle/>
                    <a:p>
                      <a:r>
                        <a:rPr lang="en-US" sz="1200" dirty="0" smtClean="0"/>
                        <a:t>Rationale</a:t>
                      </a:r>
                      <a:endParaRPr lang="en-US" sz="1200" dirty="0"/>
                    </a:p>
                  </a:txBody>
                  <a:tcPr/>
                </a:tc>
                <a:extLst>
                  <a:ext uri="{0D108BD9-81ED-4DB2-BD59-A6C34878D82A}">
                    <a16:rowId xmlns:a16="http://schemas.microsoft.com/office/drawing/2014/main" xmlns="" val="10000"/>
                  </a:ext>
                </a:extLst>
              </a:tr>
              <a:tr h="429586">
                <a:tc>
                  <a:txBody>
                    <a:bodyPr/>
                    <a:lstStyle/>
                    <a:p>
                      <a:r>
                        <a:rPr lang="en-US" sz="1200" dirty="0" smtClean="0"/>
                        <a:t>The</a:t>
                      </a:r>
                      <a:r>
                        <a:rPr lang="en-US" sz="1200" baseline="0" dirty="0" smtClean="0"/>
                        <a:t> purpose of </a:t>
                      </a:r>
                      <a:r>
                        <a:rPr lang="en-US" sz="1200" baseline="0" smtClean="0"/>
                        <a:t>the software is to:  </a:t>
                      </a:r>
                      <a:endParaRPr lang="en-US" sz="1200" dirty="0"/>
                    </a:p>
                  </a:txBody>
                  <a:tcPr/>
                </a:tc>
                <a:tc>
                  <a:txBody>
                    <a:bodyPr/>
                    <a:lstStyle/>
                    <a:p>
                      <a:endParaRPr lang="en-US" sz="1200" dirty="0"/>
                    </a:p>
                  </a:txBody>
                  <a:tcPr/>
                </a:tc>
                <a:extLst>
                  <a:ext uri="{0D108BD9-81ED-4DB2-BD59-A6C34878D82A}">
                    <a16:rowId xmlns:a16="http://schemas.microsoft.com/office/drawing/2014/main" xmlns="" val="10001"/>
                  </a:ext>
                </a:extLst>
              </a:tr>
            </a:tbl>
          </a:graphicData>
        </a:graphic>
      </p:graphicFrame>
      <p:sp>
        <p:nvSpPr>
          <p:cNvPr id="7" name="Title 1"/>
          <p:cNvSpPr txBox="1">
            <a:spLocks/>
          </p:cNvSpPr>
          <p:nvPr/>
        </p:nvSpPr>
        <p:spPr>
          <a:xfrm>
            <a:off x="2971804" y="30080"/>
            <a:ext cx="2767263" cy="350838"/>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smtClean="0"/>
              <a:t>Project Objectives &amp; Rationale</a:t>
            </a:r>
            <a:endParaRPr lang="en-US" sz="1800" dirty="0"/>
          </a:p>
        </p:txBody>
      </p:sp>
      <p:sp>
        <p:nvSpPr>
          <p:cNvPr id="8" name="Rectangle 7"/>
          <p:cNvSpPr/>
          <p:nvPr/>
        </p:nvSpPr>
        <p:spPr>
          <a:xfrm>
            <a:off x="276728" y="1636272"/>
            <a:ext cx="2664992"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Architectural Details</a:t>
            </a:r>
            <a:endParaRPr lang="en-US" sz="1400" dirty="0"/>
          </a:p>
        </p:txBody>
      </p:sp>
      <p:sp>
        <p:nvSpPr>
          <p:cNvPr id="9" name="Rectangle 8"/>
          <p:cNvSpPr/>
          <p:nvPr/>
        </p:nvSpPr>
        <p:spPr>
          <a:xfrm>
            <a:off x="276727" y="2075447"/>
            <a:ext cx="2664993" cy="4630153"/>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457200"/>
            <a:endParaRPr lang="en-US" sz="800" b="1" i="1" dirty="0"/>
          </a:p>
        </p:txBody>
      </p:sp>
      <p:sp>
        <p:nvSpPr>
          <p:cNvPr id="10" name="Rectangle 9"/>
          <p:cNvSpPr/>
          <p:nvPr/>
        </p:nvSpPr>
        <p:spPr>
          <a:xfrm>
            <a:off x="3256539" y="1621085"/>
            <a:ext cx="2664992"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Performance Requirements</a:t>
            </a:r>
            <a:endParaRPr lang="en-US" sz="1400" dirty="0"/>
          </a:p>
        </p:txBody>
      </p:sp>
      <p:sp>
        <p:nvSpPr>
          <p:cNvPr id="11" name="Rectangle 10"/>
          <p:cNvSpPr/>
          <p:nvPr/>
        </p:nvSpPr>
        <p:spPr>
          <a:xfrm>
            <a:off x="3256539" y="2063085"/>
            <a:ext cx="2664992" cy="2046714"/>
          </a:xfrm>
          <a:prstGeom prst="rect">
            <a:avLst/>
          </a:prstGeom>
        </p:spPr>
        <p:txBody>
          <a:bodyPr wrap="square">
            <a:spAutoFit/>
          </a:bodyPr>
          <a:lstStyle/>
          <a:p>
            <a:pPr marL="0" lvl="1"/>
            <a:r>
              <a:rPr lang="en-US" sz="1100" b="1" i="1" dirty="0"/>
              <a:t>Total number of users for this application?  </a:t>
            </a:r>
          </a:p>
          <a:p>
            <a:pPr marL="171450" lvl="2" indent="-171450"/>
            <a:r>
              <a:rPr lang="en-US" sz="800" b="1" i="1" dirty="0" smtClean="0"/>
              <a:t>	</a:t>
            </a:r>
            <a:endParaRPr lang="en-US" sz="800" b="1" i="1" dirty="0"/>
          </a:p>
          <a:p>
            <a:pPr marL="0" lvl="1" indent="-457200"/>
            <a:r>
              <a:rPr lang="en-US" sz="1100" b="1" i="1" dirty="0"/>
              <a:t>Peak number of concurrent users? </a:t>
            </a:r>
          </a:p>
          <a:p>
            <a:pPr marL="171450" lvl="2" indent="-171450"/>
            <a:r>
              <a:rPr lang="en-US" sz="800" b="1" i="1" dirty="0" smtClean="0"/>
              <a:t>	</a:t>
            </a:r>
            <a:endParaRPr lang="en-US" sz="800" b="1" i="1" dirty="0"/>
          </a:p>
          <a:p>
            <a:pPr marL="0" lvl="1" indent="-457200"/>
            <a:r>
              <a:rPr lang="en-US" sz="1100" b="1" i="1" dirty="0"/>
              <a:t>Peak number </a:t>
            </a:r>
            <a:r>
              <a:rPr lang="en-US" sz="1100" b="1" i="1" dirty="0" smtClean="0"/>
              <a:t>of requests/minute</a:t>
            </a:r>
            <a:r>
              <a:rPr lang="en-US" sz="1100" b="1" i="1" dirty="0"/>
              <a:t>?</a:t>
            </a:r>
          </a:p>
          <a:p>
            <a:pPr marL="171450" lvl="2" indent="-171450"/>
            <a:r>
              <a:rPr lang="en-US" sz="800" b="1" i="1" dirty="0" smtClean="0"/>
              <a:t>	</a:t>
            </a:r>
            <a:endParaRPr lang="en-US" sz="800" b="1" i="1" dirty="0"/>
          </a:p>
          <a:p>
            <a:pPr marL="0" lvl="1" indent="-457200"/>
            <a:r>
              <a:rPr lang="en-US" sz="1100" b="1" i="1" dirty="0"/>
              <a:t>Acceptable down time </a:t>
            </a:r>
            <a:r>
              <a:rPr lang="en-US" sz="1100" b="1" i="1" dirty="0" smtClean="0"/>
              <a:t>when recovering </a:t>
            </a:r>
            <a:r>
              <a:rPr lang="en-US" sz="1100" b="1" i="1" dirty="0"/>
              <a:t>from major systems disaster (SLA</a:t>
            </a:r>
            <a:r>
              <a:rPr lang="en-US" sz="1100" b="1" i="1" dirty="0" smtClean="0"/>
              <a:t>)?</a:t>
            </a:r>
            <a:endParaRPr lang="en-US" sz="1100" b="1" i="1" dirty="0"/>
          </a:p>
          <a:p>
            <a:pPr marL="0" lvl="1" indent="-457200"/>
            <a:r>
              <a:rPr lang="en-US" sz="800" b="1" i="1" dirty="0"/>
              <a:t> </a:t>
            </a:r>
            <a:r>
              <a:rPr lang="en-US" sz="800" b="1" i="1" dirty="0" smtClean="0"/>
              <a:t>        -Impact </a:t>
            </a:r>
            <a:r>
              <a:rPr lang="en-US" sz="800" b="1" i="1" dirty="0"/>
              <a:t>assessment criteria:  </a:t>
            </a:r>
            <a:r>
              <a:rPr lang="en-US" sz="800" b="1" i="1" dirty="0" smtClean="0"/>
              <a:t>select Critical, High, Medium, or Low</a:t>
            </a:r>
            <a:endParaRPr lang="en-US" sz="800" b="1" i="1" dirty="0"/>
          </a:p>
          <a:p>
            <a:pPr marL="171450" lvl="2" indent="-171450"/>
            <a:r>
              <a:rPr lang="en-US" sz="800" b="1" i="1" dirty="0" smtClean="0"/>
              <a:t>          -Security </a:t>
            </a:r>
            <a:r>
              <a:rPr lang="en-US" sz="800" b="1" i="1" dirty="0"/>
              <a:t>definition criteria:  </a:t>
            </a:r>
            <a:r>
              <a:rPr lang="en-US" sz="800" b="1" i="1" dirty="0" smtClean="0"/>
              <a:t>select High, Medium, or Low</a:t>
            </a:r>
            <a:endParaRPr lang="en-US" sz="800" b="1" i="1" dirty="0"/>
          </a:p>
          <a:p>
            <a:pPr marL="171450" lvl="2" indent="-171450"/>
            <a:r>
              <a:rPr lang="en-US" sz="800" b="1" i="1" dirty="0" smtClean="0"/>
              <a:t>          -Service </a:t>
            </a:r>
            <a:r>
              <a:rPr lang="en-US" sz="800" b="1" i="1" dirty="0"/>
              <a:t>Level Determination &amp; Response:  </a:t>
            </a:r>
            <a:r>
              <a:rPr lang="en-US" sz="800" b="1" i="1" dirty="0" smtClean="0"/>
              <a:t>select SLA level 1,2,3, or 4</a:t>
            </a:r>
            <a:endParaRPr lang="en-US" sz="1400" b="1" i="1" dirty="0"/>
          </a:p>
        </p:txBody>
      </p:sp>
      <p:sp>
        <p:nvSpPr>
          <p:cNvPr id="12" name="Rectangle 11"/>
          <p:cNvSpPr/>
          <p:nvPr/>
        </p:nvSpPr>
        <p:spPr>
          <a:xfrm>
            <a:off x="276741" y="2069233"/>
            <a:ext cx="2664992" cy="3354765"/>
          </a:xfrm>
          <a:prstGeom prst="rect">
            <a:avLst/>
          </a:prstGeom>
        </p:spPr>
        <p:txBody>
          <a:bodyPr wrap="square">
            <a:spAutoFit/>
          </a:bodyPr>
          <a:lstStyle/>
          <a:p>
            <a:pPr indent="-914400"/>
            <a:r>
              <a:rPr lang="en-US" sz="1000" b="1" i="1" dirty="0"/>
              <a:t>Will connections/requests to the application be session based (i.e. </a:t>
            </a:r>
            <a:r>
              <a:rPr lang="en-US" sz="1000" b="1" i="1" dirty="0" err="1"/>
              <a:t>stateful</a:t>
            </a:r>
            <a:r>
              <a:rPr lang="en-US" sz="1000" b="1" i="1" dirty="0"/>
              <a:t> versus stateless)?  If so, is there any reason why application would not support “sticky session” load balancing?</a:t>
            </a:r>
          </a:p>
          <a:p>
            <a:pPr marL="0" lvl="1" indent="-457200"/>
            <a:endParaRPr lang="en-US" sz="800" b="1" i="1" dirty="0"/>
          </a:p>
          <a:p>
            <a:pPr indent="-914400"/>
            <a:r>
              <a:rPr lang="en-US" sz="1000" b="1" i="1" dirty="0"/>
              <a:t>Will the application be caching data?  If so, what is being cached and how much data will be cached</a:t>
            </a:r>
            <a:r>
              <a:rPr lang="en-US" sz="1000" b="1" i="1" dirty="0" smtClean="0"/>
              <a:t>? (NOTE: Seam 3 default is last 512 objects cached)</a:t>
            </a:r>
            <a:endParaRPr lang="en-US" sz="1000" b="1" i="1" dirty="0"/>
          </a:p>
          <a:p>
            <a:pPr marL="0" lvl="1" indent="-457200"/>
            <a:endParaRPr lang="en-US" sz="800" b="1" i="1" dirty="0"/>
          </a:p>
          <a:p>
            <a:pPr indent="-914400"/>
            <a:r>
              <a:rPr lang="en-US" sz="1000" b="1" i="1" dirty="0"/>
              <a:t>What data files will be created (if any)?  How much data will be saved on an on going basis? How will data go into the system?</a:t>
            </a:r>
          </a:p>
          <a:p>
            <a:pPr marL="0" lvl="1" indent="-457200"/>
            <a:endParaRPr lang="en-US" sz="800" b="1" i="1" dirty="0"/>
          </a:p>
          <a:p>
            <a:pPr indent="-914400"/>
            <a:r>
              <a:rPr lang="en-US" sz="1000" b="1" i="1" dirty="0"/>
              <a:t>Will this application need a database schema(s) created on the DLDCC/LSSBC infrastructure?  If so, what is the maximum number of objects to be stored?</a:t>
            </a:r>
          </a:p>
          <a:p>
            <a:pPr marL="0" lvl="1" indent="-457200"/>
            <a:endParaRPr lang="en-US" sz="800" b="1" i="1" dirty="0"/>
          </a:p>
          <a:p>
            <a:pPr indent="-914400"/>
            <a:r>
              <a:rPr lang="en-US" sz="1000" b="1" i="1" dirty="0"/>
              <a:t>Are there any external/non-BCM data sources that will be accessed by the application</a:t>
            </a:r>
            <a:r>
              <a:rPr lang="en-US" sz="1000" b="1" i="1" dirty="0" smtClean="0"/>
              <a:t>?</a:t>
            </a:r>
            <a:endParaRPr lang="en-US" sz="1000" b="1" i="1" dirty="0"/>
          </a:p>
        </p:txBody>
      </p:sp>
      <p:sp>
        <p:nvSpPr>
          <p:cNvPr id="13" name="Rectangle 12"/>
          <p:cNvSpPr/>
          <p:nvPr/>
        </p:nvSpPr>
        <p:spPr>
          <a:xfrm>
            <a:off x="6240374" y="1621067"/>
            <a:ext cx="2664992"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Configuration Management Details</a:t>
            </a:r>
            <a:endParaRPr lang="en-US" sz="1400" dirty="0"/>
          </a:p>
        </p:txBody>
      </p:sp>
      <p:sp>
        <p:nvSpPr>
          <p:cNvPr id="14" name="Rectangle 13"/>
          <p:cNvSpPr/>
          <p:nvPr/>
        </p:nvSpPr>
        <p:spPr>
          <a:xfrm>
            <a:off x="6240373" y="2060260"/>
            <a:ext cx="2664993" cy="1231106"/>
          </a:xfrm>
          <a:prstGeom prst="rect">
            <a:avLst/>
          </a:prstGeom>
        </p:spPr>
        <p:txBody>
          <a:bodyPr wrap="square">
            <a:spAutoFit/>
          </a:bodyPr>
          <a:lstStyle/>
          <a:p>
            <a:r>
              <a:rPr lang="en-US" sz="1100" b="1" i="1" dirty="0"/>
              <a:t>What </a:t>
            </a:r>
            <a:r>
              <a:rPr lang="en-US" sz="1100" b="1" i="1" dirty="0" smtClean="0"/>
              <a:t>DLDCC SVN repository name is requested?</a:t>
            </a:r>
          </a:p>
          <a:p>
            <a:pPr marL="571500" lvl="1" indent="-171450"/>
            <a:endParaRPr lang="en-US" sz="800" b="1" i="1" dirty="0"/>
          </a:p>
          <a:p>
            <a:r>
              <a:rPr lang="en-US" sz="1100" b="1" i="1" dirty="0"/>
              <a:t>Indicate whether you will require DLDCC/LSSBCM support migrating your source code to the SVN repository and provide the repository’s location.</a:t>
            </a:r>
          </a:p>
        </p:txBody>
      </p:sp>
    </p:spTree>
    <p:extLst>
      <p:ext uri="{BB962C8B-B14F-4D97-AF65-F5344CB8AC3E}">
        <p14:creationId xmlns:p14="http://schemas.microsoft.com/office/powerpoint/2010/main" val="37374865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9430" y="2032362"/>
            <a:ext cx="2664993" cy="4630153"/>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457200"/>
            <a:endParaRPr lang="en-US" sz="800" b="1" i="1" dirty="0"/>
          </a:p>
        </p:txBody>
      </p:sp>
      <p:sp>
        <p:nvSpPr>
          <p:cNvPr id="3" name="Rectangle 2"/>
          <p:cNvSpPr/>
          <p:nvPr/>
        </p:nvSpPr>
        <p:spPr>
          <a:xfrm>
            <a:off x="1309430" y="2032362"/>
            <a:ext cx="1931068" cy="2369880"/>
          </a:xfrm>
          <a:prstGeom prst="rect">
            <a:avLst/>
          </a:prstGeom>
        </p:spPr>
        <p:txBody>
          <a:bodyPr wrap="square">
            <a:spAutoFit/>
          </a:bodyPr>
          <a:lstStyle/>
          <a:p>
            <a:r>
              <a:rPr lang="en-US" sz="1400" b="1" i="1" dirty="0"/>
              <a:t>Development, Staging, and Production:</a:t>
            </a:r>
          </a:p>
          <a:p>
            <a:r>
              <a:rPr lang="en-US" sz="1000" b="1" i="1" dirty="0" smtClean="0"/>
              <a:t>-Expected </a:t>
            </a:r>
            <a:r>
              <a:rPr lang="en-US" sz="1000" b="1" i="1" dirty="0"/>
              <a:t>file server disk storage (in MB</a:t>
            </a:r>
            <a:r>
              <a:rPr lang="en-US" sz="1000" b="1" i="1" dirty="0" smtClean="0"/>
              <a:t>):</a:t>
            </a:r>
          </a:p>
          <a:p>
            <a:endParaRPr lang="en-US" sz="1000" b="1" i="1" dirty="0"/>
          </a:p>
          <a:p>
            <a:r>
              <a:rPr lang="en-US" sz="1000" b="1" i="1" dirty="0" smtClean="0"/>
              <a:t>-Expected </a:t>
            </a:r>
            <a:r>
              <a:rPr lang="en-US" sz="1000" b="1" i="1" dirty="0"/>
              <a:t>initial database storage (in MB</a:t>
            </a:r>
            <a:r>
              <a:rPr lang="en-US" sz="1000" b="1" i="1" dirty="0" smtClean="0"/>
              <a:t>):</a:t>
            </a:r>
          </a:p>
          <a:p>
            <a:endParaRPr lang="en-US" sz="1000" b="1" i="1" dirty="0"/>
          </a:p>
          <a:p>
            <a:r>
              <a:rPr lang="en-US" sz="1000" b="1" i="1" dirty="0" smtClean="0"/>
              <a:t>-Expected </a:t>
            </a:r>
            <a:r>
              <a:rPr lang="en-US" sz="1000" b="1" i="1" dirty="0"/>
              <a:t>ftp storage (in MB</a:t>
            </a:r>
            <a:r>
              <a:rPr lang="en-US" sz="1000" b="1" i="1" dirty="0" smtClean="0"/>
              <a:t>):</a:t>
            </a:r>
          </a:p>
          <a:p>
            <a:endParaRPr lang="en-US" sz="1000" b="1" i="1" dirty="0"/>
          </a:p>
          <a:p>
            <a:r>
              <a:rPr lang="en-US" sz="1000" b="1" i="1" dirty="0" smtClean="0"/>
              <a:t>-Expected </a:t>
            </a:r>
            <a:r>
              <a:rPr lang="en-US" sz="1000" b="1" i="1" dirty="0"/>
              <a:t>media/image storage (in MB</a:t>
            </a:r>
            <a:r>
              <a:rPr lang="en-US" sz="1000" b="1" i="1" dirty="0" smtClean="0"/>
              <a:t>):</a:t>
            </a:r>
          </a:p>
          <a:p>
            <a:endParaRPr lang="en-US" sz="1000" b="1" i="1" dirty="0"/>
          </a:p>
          <a:p>
            <a:r>
              <a:rPr lang="en-US" sz="1000" b="1" i="1" dirty="0" smtClean="0"/>
              <a:t>-NFS </a:t>
            </a:r>
            <a:r>
              <a:rPr lang="en-US" sz="1000" b="1" i="1" dirty="0"/>
              <a:t>Mount Points</a:t>
            </a:r>
            <a:r>
              <a:rPr lang="en-US" sz="1000" b="1" i="1" dirty="0" smtClean="0"/>
              <a:t>:</a:t>
            </a:r>
            <a:endParaRPr lang="en-US" sz="1000" b="1" i="1" dirty="0"/>
          </a:p>
        </p:txBody>
      </p:sp>
      <p:sp>
        <p:nvSpPr>
          <p:cNvPr id="4" name="Rectangle 3"/>
          <p:cNvSpPr/>
          <p:nvPr/>
        </p:nvSpPr>
        <p:spPr>
          <a:xfrm>
            <a:off x="1309429" y="1595152"/>
            <a:ext cx="2664993"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Storage</a:t>
            </a:r>
            <a:endParaRPr lang="en-US" sz="1400" dirty="0"/>
          </a:p>
        </p:txBody>
      </p:sp>
      <p:sp>
        <p:nvSpPr>
          <p:cNvPr id="5" name="Rectangle 4"/>
          <p:cNvSpPr/>
          <p:nvPr/>
        </p:nvSpPr>
        <p:spPr>
          <a:xfrm>
            <a:off x="4764550" y="2032361"/>
            <a:ext cx="2664993" cy="4630153"/>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457200"/>
            <a:endParaRPr lang="en-US" sz="800" b="1" i="1" dirty="0"/>
          </a:p>
        </p:txBody>
      </p:sp>
      <p:sp>
        <p:nvSpPr>
          <p:cNvPr id="6" name="Rectangle 5"/>
          <p:cNvSpPr/>
          <p:nvPr/>
        </p:nvSpPr>
        <p:spPr>
          <a:xfrm>
            <a:off x="4764549" y="1595152"/>
            <a:ext cx="2664993"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Load Balancing/Fault Tolerance</a:t>
            </a:r>
            <a:endParaRPr lang="en-US" sz="1400" dirty="0"/>
          </a:p>
        </p:txBody>
      </p:sp>
      <p:sp>
        <p:nvSpPr>
          <p:cNvPr id="7" name="Rectangle 6"/>
          <p:cNvSpPr/>
          <p:nvPr/>
        </p:nvSpPr>
        <p:spPr>
          <a:xfrm>
            <a:off x="4764549" y="2022303"/>
            <a:ext cx="2664994" cy="1692771"/>
          </a:xfrm>
          <a:prstGeom prst="rect">
            <a:avLst/>
          </a:prstGeom>
        </p:spPr>
        <p:txBody>
          <a:bodyPr wrap="square">
            <a:spAutoFit/>
          </a:bodyPr>
          <a:lstStyle/>
          <a:p>
            <a:r>
              <a:rPr lang="en-US" sz="1400" b="1" i="1" dirty="0"/>
              <a:t>Does the application support load balancing? </a:t>
            </a:r>
          </a:p>
          <a:p>
            <a:r>
              <a:rPr lang="en-US" sz="1400" b="1" i="1" dirty="0"/>
              <a:t>Implement load balancing?</a:t>
            </a:r>
          </a:p>
          <a:p>
            <a:pPr marL="571500" lvl="1" indent="-171450"/>
            <a:endParaRPr lang="en-US" sz="1000" b="1" i="1" dirty="0"/>
          </a:p>
          <a:p>
            <a:r>
              <a:rPr lang="en-US" sz="1400" b="1" i="1" dirty="0"/>
              <a:t>Load balancing requirements: </a:t>
            </a:r>
          </a:p>
          <a:p>
            <a:pPr marL="571500" lvl="1" indent="-171450"/>
            <a:endParaRPr lang="en-US" sz="1000" b="1" i="1" dirty="0"/>
          </a:p>
          <a:p>
            <a:r>
              <a:rPr lang="en-US" sz="1400" b="1" i="1" dirty="0"/>
              <a:t>Fault tolerance solution suggested: </a:t>
            </a:r>
          </a:p>
        </p:txBody>
      </p:sp>
      <p:graphicFrame>
        <p:nvGraphicFramePr>
          <p:cNvPr id="8" name="Table 7"/>
          <p:cNvGraphicFramePr>
            <a:graphicFrameLocks noGrp="1"/>
          </p:cNvGraphicFramePr>
          <p:nvPr>
            <p:extLst>
              <p:ext uri="{D42A27DB-BD31-4B8C-83A1-F6EECF244321}">
                <p14:modId xmlns:p14="http://schemas.microsoft.com/office/powerpoint/2010/main" val="2259752794"/>
              </p:ext>
            </p:extLst>
          </p:nvPr>
        </p:nvGraphicFramePr>
        <p:xfrm>
          <a:off x="1090863" y="409074"/>
          <a:ext cx="6477000" cy="1110536"/>
        </p:xfrm>
        <a:graphic>
          <a:graphicData uri="http://schemas.openxmlformats.org/drawingml/2006/table">
            <a:tbl>
              <a:tblPr firstRow="1" bandRow="1">
                <a:tableStyleId>{5C22544A-7EE6-4342-B048-85BDC9FD1C3A}</a:tableStyleId>
              </a:tblPr>
              <a:tblGrid>
                <a:gridCol w="3238500">
                  <a:extLst>
                    <a:ext uri="{9D8B030D-6E8A-4147-A177-3AD203B41FA5}">
                      <a16:colId xmlns:a16="http://schemas.microsoft.com/office/drawing/2014/main" xmlns="" val="20000"/>
                    </a:ext>
                  </a:extLst>
                </a:gridCol>
                <a:gridCol w="3238500">
                  <a:extLst>
                    <a:ext uri="{9D8B030D-6E8A-4147-A177-3AD203B41FA5}">
                      <a16:colId xmlns:a16="http://schemas.microsoft.com/office/drawing/2014/main" xmlns="" val="20001"/>
                    </a:ext>
                  </a:extLst>
                </a:gridCol>
              </a:tblGrid>
              <a:tr h="230583">
                <a:tc>
                  <a:txBody>
                    <a:bodyPr/>
                    <a:lstStyle/>
                    <a:p>
                      <a:r>
                        <a:rPr lang="en-US" sz="1200" dirty="0" smtClean="0"/>
                        <a:t>Milestone</a:t>
                      </a:r>
                      <a:endParaRPr lang="en-US" sz="1200" dirty="0"/>
                    </a:p>
                  </a:txBody>
                  <a:tcPr/>
                </a:tc>
                <a:tc>
                  <a:txBody>
                    <a:bodyPr/>
                    <a:lstStyle/>
                    <a:p>
                      <a:r>
                        <a:rPr lang="en-US" sz="1200" dirty="0" smtClean="0"/>
                        <a:t>Date</a:t>
                      </a:r>
                      <a:endParaRPr lang="en-US" sz="1200" dirty="0"/>
                    </a:p>
                  </a:txBody>
                  <a:tcPr/>
                </a:tc>
                <a:extLst>
                  <a:ext uri="{0D108BD9-81ED-4DB2-BD59-A6C34878D82A}">
                    <a16:rowId xmlns:a16="http://schemas.microsoft.com/office/drawing/2014/main" xmlns="" val="10000"/>
                  </a:ext>
                </a:extLst>
              </a:tr>
              <a:tr h="429586">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xmlns="" val="10001"/>
                  </a:ext>
                </a:extLst>
              </a:tr>
              <a:tr h="4066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txBody>
                  <a:tcPr/>
                </a:tc>
                <a:tc>
                  <a:txBody>
                    <a:bodyPr/>
                    <a:lstStyle/>
                    <a:p>
                      <a:endParaRPr lang="en-US" sz="1200" dirty="0"/>
                    </a:p>
                  </a:txBody>
                  <a:tcPr/>
                </a:tc>
                <a:extLst>
                  <a:ext uri="{0D108BD9-81ED-4DB2-BD59-A6C34878D82A}">
                    <a16:rowId xmlns:a16="http://schemas.microsoft.com/office/drawing/2014/main" xmlns="" val="10002"/>
                  </a:ext>
                </a:extLst>
              </a:tr>
            </a:tbl>
          </a:graphicData>
        </a:graphic>
      </p:graphicFrame>
      <p:sp>
        <p:nvSpPr>
          <p:cNvPr id="9" name="Title 1"/>
          <p:cNvSpPr txBox="1">
            <a:spLocks/>
          </p:cNvSpPr>
          <p:nvPr/>
        </p:nvSpPr>
        <p:spPr>
          <a:xfrm>
            <a:off x="2971804" y="30080"/>
            <a:ext cx="2767263" cy="350838"/>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smtClean="0"/>
              <a:t>Major Deployment Milestones</a:t>
            </a:r>
            <a:endParaRPr lang="en-US" sz="1800" dirty="0"/>
          </a:p>
        </p:txBody>
      </p:sp>
    </p:spTree>
    <p:extLst>
      <p:ext uri="{BB962C8B-B14F-4D97-AF65-F5344CB8AC3E}">
        <p14:creationId xmlns:p14="http://schemas.microsoft.com/office/powerpoint/2010/main" val="1918434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351508"/>
            <a:ext cx="4572000" cy="4154984"/>
          </a:xfrm>
          <a:prstGeom prst="rect">
            <a:avLst/>
          </a:prstGeom>
        </p:spPr>
        <p:txBody>
          <a:bodyPr>
            <a:spAutoFit/>
          </a:bodyPr>
          <a:lstStyle/>
          <a:p>
            <a:r>
              <a:rPr lang="en-US" sz="1100" dirty="0">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dirty="0">
                <a:latin typeface="Calibri" panose="020F0502020204030204" pitchFamily="34" charset="0"/>
                <a:ea typeface="Calibri" panose="020F0502020204030204" pitchFamily="34" charset="0"/>
              </a:rPr>
              <a:t>Below is a list of activities that need to take place (from Jake):</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The ~4hr maintenance window activities would consist of:</a:t>
            </a:r>
            <a:endParaRPr lang="en-US" sz="1200" dirty="0">
              <a:latin typeface="Times New Roman" panose="02020603050405020304" pitchFamily="18" charset="0"/>
              <a:ea typeface="Calibri" panose="020F0502020204030204" pitchFamily="34" charset="0"/>
            </a:endParaRPr>
          </a:p>
          <a:p>
            <a:pPr indent="-228600"/>
            <a:r>
              <a:rPr lang="en-US" sz="1100" dirty="0">
                <a:solidFill>
                  <a:srgbClr val="1F497D"/>
                </a:solidFill>
                <a:latin typeface="Calibri" panose="020F0502020204030204" pitchFamily="34" charset="0"/>
                <a:ea typeface="Calibri" panose="020F0502020204030204" pitchFamily="34" charset="0"/>
              </a:rPr>
              <a:t>·</a:t>
            </a:r>
            <a:r>
              <a:rPr lang="en-US" sz="700" dirty="0">
                <a:solidFill>
                  <a:srgbClr val="1F497D"/>
                </a:solidFill>
                <a:latin typeface="Times New Roman" panose="02020603050405020304" pitchFamily="18" charset="0"/>
                <a:ea typeface="Calibri" panose="020F0502020204030204" pitchFamily="34" charset="0"/>
              </a:rPr>
              <a:t>         </a:t>
            </a:r>
            <a:r>
              <a:rPr lang="en-US" sz="1100" dirty="0">
                <a:solidFill>
                  <a:srgbClr val="1F497D"/>
                </a:solidFill>
                <a:latin typeface="Calibri" panose="020F0502020204030204" pitchFamily="34" charset="0"/>
                <a:ea typeface="Calibri" panose="020F0502020204030204" pitchFamily="34" charset="0"/>
              </a:rPr>
              <a:t>(CDISC needs to do) share.cdisc.org will need it’s CNAME record adjusted to point to </a:t>
            </a:r>
            <a:r>
              <a:rPr lang="en-US" sz="1100" dirty="0">
                <a:solidFill>
                  <a:srgbClr val="000000"/>
                </a:solidFill>
                <a:latin typeface="Calibri" panose="020F0502020204030204" pitchFamily="34" charset="0"/>
                <a:ea typeface="Calibri" panose="020F0502020204030204" pitchFamily="34" charset="0"/>
              </a:rPr>
              <a:t>CDSIC-512993267.us-west-2.elb.amazonaws.com</a:t>
            </a:r>
            <a:endParaRPr lang="en-US" sz="1200" dirty="0">
              <a:latin typeface="Times New Roman" panose="02020603050405020304" pitchFamily="18" charset="0"/>
              <a:ea typeface="Calibri" panose="020F0502020204030204" pitchFamily="34" charset="0"/>
            </a:endParaRPr>
          </a:p>
          <a:p>
            <a:pPr indent="-228600"/>
            <a:r>
              <a:rPr lang="en-US" sz="1100" dirty="0">
                <a:solidFill>
                  <a:srgbClr val="1F497D"/>
                </a:solidFill>
                <a:latin typeface="Calibri" panose="020F0502020204030204" pitchFamily="34" charset="0"/>
                <a:ea typeface="Calibri" panose="020F0502020204030204" pitchFamily="34" charset="0"/>
              </a:rPr>
              <a:t>·</a:t>
            </a:r>
            <a:r>
              <a:rPr lang="en-US" sz="700" dirty="0">
                <a:solidFill>
                  <a:srgbClr val="1F497D"/>
                </a:solidFill>
                <a:latin typeface="Times New Roman" panose="02020603050405020304" pitchFamily="18" charset="0"/>
                <a:ea typeface="Calibri" panose="020F0502020204030204" pitchFamily="34" charset="0"/>
              </a:rPr>
              <a:t>         </a:t>
            </a:r>
            <a:r>
              <a:rPr lang="en-US" sz="1100" dirty="0">
                <a:solidFill>
                  <a:srgbClr val="1F497D"/>
                </a:solidFill>
                <a:latin typeface="Calibri" panose="020F0502020204030204" pitchFamily="34" charset="0"/>
                <a:ea typeface="Calibri" panose="020F0502020204030204" pitchFamily="34" charset="0"/>
              </a:rPr>
              <a:t>(CDISC needs to do) share-training.cdisc.org will need it’s A record changed to a CNAME record pointing to </a:t>
            </a:r>
            <a:r>
              <a:rPr lang="en-US" sz="1100" dirty="0">
                <a:solidFill>
                  <a:srgbClr val="000000"/>
                </a:solidFill>
                <a:latin typeface="Calibri" panose="020F0502020204030204" pitchFamily="34" charset="0"/>
                <a:ea typeface="Calibri" panose="020F0502020204030204" pitchFamily="34" charset="0"/>
              </a:rPr>
              <a:t>CDISCTRAINING-1912407174.us-west-2.elb.amazonaws.com</a:t>
            </a:r>
            <a:endParaRPr lang="en-US" sz="1200" dirty="0">
              <a:latin typeface="Times New Roman" panose="02020603050405020304" pitchFamily="18" charset="0"/>
              <a:ea typeface="Calibri" panose="020F0502020204030204" pitchFamily="34" charset="0"/>
            </a:endParaRPr>
          </a:p>
          <a:p>
            <a:pPr indent="-228600"/>
            <a:r>
              <a:rPr lang="en-US" sz="1100" dirty="0">
                <a:solidFill>
                  <a:srgbClr val="1F497D"/>
                </a:solidFill>
                <a:latin typeface="Calibri" panose="020F0502020204030204" pitchFamily="34" charset="0"/>
                <a:ea typeface="Calibri" panose="020F0502020204030204" pitchFamily="34" charset="0"/>
              </a:rPr>
              <a:t>·</a:t>
            </a:r>
            <a:r>
              <a:rPr lang="en-US" sz="700" dirty="0">
                <a:solidFill>
                  <a:srgbClr val="1F497D"/>
                </a:solidFill>
                <a:latin typeface="Times New Roman" panose="02020603050405020304" pitchFamily="18" charset="0"/>
                <a:ea typeface="Calibri" panose="020F0502020204030204" pitchFamily="34" charset="0"/>
              </a:rPr>
              <a:t>         </a:t>
            </a:r>
            <a:r>
              <a:rPr lang="en-US" sz="1100" dirty="0">
                <a:solidFill>
                  <a:srgbClr val="44546A"/>
                </a:solidFill>
                <a:latin typeface="Calibri" panose="020F0502020204030204" pitchFamily="34" charset="0"/>
                <a:ea typeface="Calibri" panose="020F0502020204030204" pitchFamily="34" charset="0"/>
              </a:rPr>
              <a:t>(Akana) current OLD environment share and share-training DB schemas exported</a:t>
            </a:r>
            <a:endParaRPr lang="en-US" sz="1200" dirty="0">
              <a:latin typeface="Times New Roman" panose="02020603050405020304" pitchFamily="18" charset="0"/>
              <a:ea typeface="Calibri" panose="020F0502020204030204" pitchFamily="34" charset="0"/>
            </a:endParaRPr>
          </a:p>
          <a:p>
            <a:pPr indent="-228600"/>
            <a:r>
              <a:rPr lang="en-US" sz="1100" dirty="0">
                <a:solidFill>
                  <a:srgbClr val="1F497D"/>
                </a:solidFill>
                <a:latin typeface="Calibri" panose="020F0502020204030204" pitchFamily="34" charset="0"/>
                <a:ea typeface="Calibri" panose="020F0502020204030204" pitchFamily="34" charset="0"/>
              </a:rPr>
              <a:t>·</a:t>
            </a:r>
            <a:r>
              <a:rPr lang="en-US" sz="700" dirty="0">
                <a:solidFill>
                  <a:srgbClr val="1F497D"/>
                </a:solidFill>
                <a:latin typeface="Times New Roman" panose="02020603050405020304" pitchFamily="18" charset="0"/>
                <a:ea typeface="Calibri" panose="020F0502020204030204" pitchFamily="34" charset="0"/>
              </a:rPr>
              <a:t>         </a:t>
            </a:r>
            <a:r>
              <a:rPr lang="en-US" sz="1100" dirty="0">
                <a:solidFill>
                  <a:srgbClr val="44546A"/>
                </a:solidFill>
                <a:latin typeface="Calibri" panose="020F0502020204030204" pitchFamily="34" charset="0"/>
                <a:ea typeface="Calibri" panose="020F0502020204030204" pitchFamily="34" charset="0"/>
              </a:rPr>
              <a:t>(Akana) those schema exports transferred to the NEW environment DB server</a:t>
            </a:r>
            <a:endParaRPr lang="en-US" sz="1200" dirty="0">
              <a:latin typeface="Times New Roman" panose="02020603050405020304" pitchFamily="18" charset="0"/>
              <a:ea typeface="Calibri" panose="020F0502020204030204" pitchFamily="34" charset="0"/>
            </a:endParaRPr>
          </a:p>
          <a:p>
            <a:pPr indent="-228600"/>
            <a:r>
              <a:rPr lang="en-US" sz="1100" dirty="0">
                <a:solidFill>
                  <a:srgbClr val="1F497D"/>
                </a:solidFill>
                <a:latin typeface="Calibri" panose="020F0502020204030204" pitchFamily="34" charset="0"/>
                <a:ea typeface="Calibri" panose="020F0502020204030204" pitchFamily="34" charset="0"/>
              </a:rPr>
              <a:t>·</a:t>
            </a:r>
            <a:r>
              <a:rPr lang="en-US" sz="700" dirty="0">
                <a:solidFill>
                  <a:srgbClr val="1F497D"/>
                </a:solidFill>
                <a:latin typeface="Times New Roman" panose="02020603050405020304" pitchFamily="18" charset="0"/>
                <a:ea typeface="Calibri" panose="020F0502020204030204" pitchFamily="34" charset="0"/>
              </a:rPr>
              <a:t>         </a:t>
            </a:r>
            <a:r>
              <a:rPr lang="en-US" sz="1100" dirty="0">
                <a:solidFill>
                  <a:srgbClr val="44546A"/>
                </a:solidFill>
                <a:latin typeface="Calibri" panose="020F0502020204030204" pitchFamily="34" charset="0"/>
                <a:ea typeface="Calibri" panose="020F0502020204030204" pitchFamily="34" charset="0"/>
              </a:rPr>
              <a:t>(Akana) those schema exports imported into the NEW DB environment (this process could take a couple of hours itself to process the Oracle statistics)</a:t>
            </a:r>
            <a:endParaRPr lang="en-US" sz="1200" dirty="0">
              <a:latin typeface="Times New Roman" panose="02020603050405020304" pitchFamily="18" charset="0"/>
              <a:ea typeface="Calibri" panose="020F0502020204030204" pitchFamily="34" charset="0"/>
            </a:endParaRPr>
          </a:p>
          <a:p>
            <a:pPr indent="-228600"/>
            <a:r>
              <a:rPr lang="en-US" sz="1100" dirty="0">
                <a:solidFill>
                  <a:srgbClr val="1F497D"/>
                </a:solidFill>
                <a:latin typeface="Calibri" panose="020F0502020204030204" pitchFamily="34" charset="0"/>
                <a:ea typeface="Calibri" panose="020F0502020204030204" pitchFamily="34" charset="0"/>
              </a:rPr>
              <a:t>·</a:t>
            </a:r>
            <a:r>
              <a:rPr lang="en-US" sz="700" dirty="0">
                <a:solidFill>
                  <a:srgbClr val="1F497D"/>
                </a:solidFill>
                <a:latin typeface="Times New Roman" panose="02020603050405020304" pitchFamily="18" charset="0"/>
                <a:ea typeface="Calibri" panose="020F0502020204030204" pitchFamily="34" charset="0"/>
              </a:rPr>
              <a:t>         </a:t>
            </a:r>
            <a:r>
              <a:rPr lang="en-US" sz="1100" dirty="0">
                <a:solidFill>
                  <a:srgbClr val="44546A"/>
                </a:solidFill>
                <a:latin typeface="Calibri" panose="020F0502020204030204" pitchFamily="34" charset="0"/>
                <a:ea typeface="Calibri" panose="020F0502020204030204" pitchFamily="34" charset="0"/>
              </a:rPr>
              <a:t>(Akana) current OLD environment share and share-training LDAP </a:t>
            </a:r>
            <a:r>
              <a:rPr lang="en-US" sz="1100" dirty="0" err="1">
                <a:solidFill>
                  <a:srgbClr val="44546A"/>
                </a:solidFill>
                <a:latin typeface="Calibri" panose="020F0502020204030204" pitchFamily="34" charset="0"/>
                <a:ea typeface="Calibri" panose="020F0502020204030204" pitchFamily="34" charset="0"/>
              </a:rPr>
              <a:t>ldif</a:t>
            </a:r>
            <a:r>
              <a:rPr lang="en-US" sz="1100" dirty="0">
                <a:solidFill>
                  <a:srgbClr val="44546A"/>
                </a:solidFill>
                <a:latin typeface="Calibri" panose="020F0502020204030204" pitchFamily="34" charset="0"/>
                <a:ea typeface="Calibri" panose="020F0502020204030204" pitchFamily="34" charset="0"/>
              </a:rPr>
              <a:t> exports created</a:t>
            </a:r>
            <a:endParaRPr lang="en-US" sz="1200" dirty="0">
              <a:latin typeface="Times New Roman" panose="02020603050405020304" pitchFamily="18" charset="0"/>
              <a:ea typeface="Calibri" panose="020F0502020204030204" pitchFamily="34" charset="0"/>
            </a:endParaRPr>
          </a:p>
          <a:p>
            <a:pPr indent="-228600"/>
            <a:r>
              <a:rPr lang="en-US" sz="1100" dirty="0">
                <a:solidFill>
                  <a:srgbClr val="1F497D"/>
                </a:solidFill>
                <a:latin typeface="Calibri" panose="020F0502020204030204" pitchFamily="34" charset="0"/>
                <a:ea typeface="Calibri" panose="020F0502020204030204" pitchFamily="34" charset="0"/>
              </a:rPr>
              <a:t>·</a:t>
            </a:r>
            <a:r>
              <a:rPr lang="en-US" sz="700" dirty="0">
                <a:solidFill>
                  <a:srgbClr val="1F497D"/>
                </a:solidFill>
                <a:latin typeface="Times New Roman" panose="02020603050405020304" pitchFamily="18" charset="0"/>
                <a:ea typeface="Calibri" panose="020F0502020204030204" pitchFamily="34" charset="0"/>
              </a:rPr>
              <a:t>         </a:t>
            </a:r>
            <a:r>
              <a:rPr lang="en-US" sz="1100" dirty="0">
                <a:solidFill>
                  <a:srgbClr val="44546A"/>
                </a:solidFill>
                <a:latin typeface="Calibri" panose="020F0502020204030204" pitchFamily="34" charset="0"/>
                <a:ea typeface="Calibri" panose="020F0502020204030204" pitchFamily="34" charset="0"/>
              </a:rPr>
              <a:t>(Akana) those </a:t>
            </a:r>
            <a:r>
              <a:rPr lang="en-US" sz="1100" dirty="0" err="1">
                <a:solidFill>
                  <a:srgbClr val="44546A"/>
                </a:solidFill>
                <a:latin typeface="Calibri" panose="020F0502020204030204" pitchFamily="34" charset="0"/>
                <a:ea typeface="Calibri" panose="020F0502020204030204" pitchFamily="34" charset="0"/>
              </a:rPr>
              <a:t>ldif</a:t>
            </a:r>
            <a:r>
              <a:rPr lang="en-US" sz="1100" dirty="0">
                <a:solidFill>
                  <a:srgbClr val="44546A"/>
                </a:solidFill>
                <a:latin typeface="Calibri" panose="020F0502020204030204" pitchFamily="34" charset="0"/>
                <a:ea typeface="Calibri" panose="020F0502020204030204" pitchFamily="34" charset="0"/>
              </a:rPr>
              <a:t> exports transferred to the NEW environment (share1 and share-training instances)</a:t>
            </a:r>
            <a:endParaRPr lang="en-US" sz="1200" dirty="0">
              <a:latin typeface="Times New Roman" panose="02020603050405020304" pitchFamily="18" charset="0"/>
              <a:ea typeface="Calibri" panose="020F0502020204030204" pitchFamily="34" charset="0"/>
            </a:endParaRPr>
          </a:p>
          <a:p>
            <a:pPr indent="-228600"/>
            <a:r>
              <a:rPr lang="en-US" sz="1100" dirty="0">
                <a:solidFill>
                  <a:srgbClr val="1F497D"/>
                </a:solidFill>
                <a:latin typeface="Calibri" panose="020F0502020204030204" pitchFamily="34" charset="0"/>
                <a:ea typeface="Calibri" panose="020F0502020204030204" pitchFamily="34" charset="0"/>
              </a:rPr>
              <a:t>·</a:t>
            </a:r>
            <a:r>
              <a:rPr lang="en-US" sz="700" dirty="0">
                <a:solidFill>
                  <a:srgbClr val="1F497D"/>
                </a:solidFill>
                <a:latin typeface="Times New Roman" panose="02020603050405020304" pitchFamily="18" charset="0"/>
                <a:ea typeface="Calibri" panose="020F0502020204030204" pitchFamily="34" charset="0"/>
              </a:rPr>
              <a:t>         </a:t>
            </a:r>
            <a:r>
              <a:rPr lang="en-US" sz="1100" dirty="0">
                <a:solidFill>
                  <a:srgbClr val="44546A"/>
                </a:solidFill>
                <a:latin typeface="Calibri" panose="020F0502020204030204" pitchFamily="34" charset="0"/>
                <a:ea typeface="Calibri" panose="020F0502020204030204" pitchFamily="34" charset="0"/>
              </a:rPr>
              <a:t>(Akana) delete the existing LDAP DB’s and import the new LDAP </a:t>
            </a:r>
            <a:r>
              <a:rPr lang="en-US" sz="1100" dirty="0" err="1">
                <a:solidFill>
                  <a:srgbClr val="44546A"/>
                </a:solidFill>
                <a:latin typeface="Calibri" panose="020F0502020204030204" pitchFamily="34" charset="0"/>
                <a:ea typeface="Calibri" panose="020F0502020204030204" pitchFamily="34" charset="0"/>
              </a:rPr>
              <a:t>ldif’s</a:t>
            </a:r>
            <a:r>
              <a:rPr lang="en-US" sz="1100" dirty="0">
                <a:solidFill>
                  <a:srgbClr val="44546A"/>
                </a:solidFill>
                <a:latin typeface="Calibri" panose="020F0502020204030204" pitchFamily="34" charset="0"/>
                <a:ea typeface="Calibri" panose="020F0502020204030204" pitchFamily="34" charset="0"/>
              </a:rPr>
              <a:t> into the NEW environment (share1 and share-training instances)</a:t>
            </a:r>
            <a:endParaRPr lang="en-US" sz="1200" dirty="0">
              <a:latin typeface="Times New Roman" panose="02020603050405020304" pitchFamily="18" charset="0"/>
              <a:ea typeface="Calibri" panose="020F0502020204030204" pitchFamily="34" charset="0"/>
            </a:endParaRPr>
          </a:p>
          <a:p>
            <a:pPr indent="-228600"/>
            <a:r>
              <a:rPr lang="en-US" sz="1100" dirty="0">
                <a:solidFill>
                  <a:srgbClr val="1F497D"/>
                </a:solidFill>
                <a:latin typeface="Calibri" panose="020F0502020204030204" pitchFamily="34" charset="0"/>
                <a:ea typeface="Calibri" panose="020F0502020204030204" pitchFamily="34" charset="0"/>
              </a:rPr>
              <a:t>·</a:t>
            </a:r>
            <a:r>
              <a:rPr lang="en-US" sz="700" dirty="0">
                <a:solidFill>
                  <a:srgbClr val="1F497D"/>
                </a:solidFill>
                <a:latin typeface="Times New Roman" panose="02020603050405020304" pitchFamily="18" charset="0"/>
                <a:ea typeface="Calibri" panose="020F0502020204030204" pitchFamily="34" charset="0"/>
              </a:rPr>
              <a:t>         </a:t>
            </a:r>
            <a:r>
              <a:rPr lang="en-US" sz="1100" dirty="0">
                <a:solidFill>
                  <a:srgbClr val="44546A"/>
                </a:solidFill>
                <a:latin typeface="Calibri" panose="020F0502020204030204" pitchFamily="34" charset="0"/>
                <a:ea typeface="Calibri" panose="020F0502020204030204" pitchFamily="34" charset="0"/>
              </a:rPr>
              <a:t>(Akana) upgrade share.cdisc.org from 6.6 -&gt; 6.7</a:t>
            </a:r>
            <a:endParaRPr lang="en-US" sz="1200" dirty="0">
              <a:latin typeface="Times New Roman" panose="02020603050405020304" pitchFamily="18" charset="0"/>
              <a:ea typeface="Calibri" panose="020F0502020204030204" pitchFamily="34" charset="0"/>
            </a:endParaRPr>
          </a:p>
          <a:p>
            <a:pPr indent="-228600"/>
            <a:r>
              <a:rPr lang="en-US" sz="1100" dirty="0">
                <a:solidFill>
                  <a:srgbClr val="1F497D"/>
                </a:solidFill>
                <a:latin typeface="Calibri" panose="020F0502020204030204" pitchFamily="34" charset="0"/>
                <a:ea typeface="Calibri" panose="020F0502020204030204" pitchFamily="34" charset="0"/>
              </a:rPr>
              <a:t>·</a:t>
            </a:r>
            <a:r>
              <a:rPr lang="en-US" sz="700" dirty="0">
                <a:solidFill>
                  <a:srgbClr val="1F497D"/>
                </a:solidFill>
                <a:latin typeface="Times New Roman" panose="02020603050405020304" pitchFamily="18" charset="0"/>
                <a:ea typeface="Calibri" panose="020F0502020204030204" pitchFamily="34" charset="0"/>
              </a:rPr>
              <a:t>         </a:t>
            </a:r>
            <a:r>
              <a:rPr lang="en-US" sz="1100" dirty="0">
                <a:solidFill>
                  <a:srgbClr val="44546A"/>
                </a:solidFill>
                <a:latin typeface="Calibri" panose="020F0502020204030204" pitchFamily="34" charset="0"/>
                <a:ea typeface="Calibri" panose="020F0502020204030204" pitchFamily="34" charset="0"/>
              </a:rPr>
              <a:t>(Akana) upgrade share.cdisc.org from 6.7 -&gt; 7.0</a:t>
            </a:r>
            <a:endParaRPr lang="en-US" sz="1200" dirty="0">
              <a:latin typeface="Times New Roman" panose="02020603050405020304" pitchFamily="18" charset="0"/>
              <a:ea typeface="Calibri" panose="020F0502020204030204" pitchFamily="34" charset="0"/>
            </a:endParaRPr>
          </a:p>
          <a:p>
            <a:pPr indent="-228600"/>
            <a:r>
              <a:rPr lang="en-US" sz="1100" dirty="0">
                <a:solidFill>
                  <a:srgbClr val="1F497D"/>
                </a:solidFill>
                <a:latin typeface="Calibri" panose="020F0502020204030204" pitchFamily="34" charset="0"/>
                <a:ea typeface="Calibri" panose="020F0502020204030204" pitchFamily="34" charset="0"/>
              </a:rPr>
              <a:t>·</a:t>
            </a:r>
            <a:r>
              <a:rPr lang="en-US" sz="700" dirty="0">
                <a:solidFill>
                  <a:srgbClr val="1F497D"/>
                </a:solidFill>
                <a:latin typeface="Times New Roman" panose="02020603050405020304" pitchFamily="18" charset="0"/>
                <a:ea typeface="Calibri" panose="020F0502020204030204" pitchFamily="34" charset="0"/>
              </a:rPr>
              <a:t>         </a:t>
            </a:r>
            <a:r>
              <a:rPr lang="en-US" sz="1100" dirty="0">
                <a:solidFill>
                  <a:srgbClr val="44546A"/>
                </a:solidFill>
                <a:latin typeface="Calibri" panose="020F0502020204030204" pitchFamily="34" charset="0"/>
                <a:ea typeface="Calibri" panose="020F0502020204030204" pitchFamily="34" charset="0"/>
              </a:rPr>
              <a:t>(Akana) upgrade share-training.cdisc.org from 6.7 -&gt; 7.0</a:t>
            </a:r>
            <a:endParaRPr lang="en-US" sz="12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4180659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Straight Connector 49"/>
          <p:cNvCxnSpPr/>
          <p:nvPr/>
        </p:nvCxnSpPr>
        <p:spPr>
          <a:xfrm>
            <a:off x="1947333" y="1970008"/>
            <a:ext cx="0" cy="463709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5" name="Rounded Rectangle 4"/>
          <p:cNvSpPr/>
          <p:nvPr/>
        </p:nvSpPr>
        <p:spPr>
          <a:xfrm>
            <a:off x="4419600" y="1805940"/>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a:t>
            </a:r>
          </a:p>
          <a:p>
            <a:pPr algn="ctr"/>
            <a:r>
              <a:rPr lang="en-US" sz="1500" dirty="0" smtClean="0"/>
              <a:t>DNS:</a:t>
            </a:r>
          </a:p>
          <a:p>
            <a:pPr algn="ctr"/>
            <a:r>
              <a:rPr lang="en-US" sz="1500" dirty="0" smtClean="0"/>
              <a:t>Location:</a:t>
            </a:r>
            <a:endParaRPr lang="en-US" sz="1500" dirty="0"/>
          </a:p>
        </p:txBody>
      </p:sp>
      <p:sp>
        <p:nvSpPr>
          <p:cNvPr id="6" name="Rounded Rectangle 5"/>
          <p:cNvSpPr/>
          <p:nvPr/>
        </p:nvSpPr>
        <p:spPr>
          <a:xfrm>
            <a:off x="2286000" y="3710940"/>
            <a:ext cx="1295400" cy="914400"/>
          </a:xfrm>
          <a:prstGeom prst="roundRect">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Public IP:</a:t>
            </a:r>
          </a:p>
          <a:p>
            <a:pPr algn="ctr"/>
            <a:r>
              <a:rPr lang="en-US" sz="1500" dirty="0" smtClean="0"/>
              <a:t>FQDN:</a:t>
            </a:r>
            <a:endParaRPr lang="en-US" sz="1500" dirty="0"/>
          </a:p>
        </p:txBody>
      </p:sp>
      <p:sp>
        <p:nvSpPr>
          <p:cNvPr id="7" name="Rounded Rectangle 6"/>
          <p:cNvSpPr/>
          <p:nvPr/>
        </p:nvSpPr>
        <p:spPr>
          <a:xfrm>
            <a:off x="4419600" y="3710940"/>
            <a:ext cx="1524000" cy="914400"/>
          </a:xfrm>
          <a:prstGeom prst="roundRect">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a:t>
            </a:r>
          </a:p>
          <a:p>
            <a:pPr algn="ctr"/>
            <a:r>
              <a:rPr lang="en-US" sz="1500" dirty="0" smtClean="0"/>
              <a:t>DNS:</a:t>
            </a:r>
          </a:p>
          <a:p>
            <a:pPr algn="ctr"/>
            <a:r>
              <a:rPr lang="en-US" sz="1500" dirty="0" smtClean="0"/>
              <a:t>Location:</a:t>
            </a:r>
            <a:endParaRPr lang="en-US" sz="1500" dirty="0"/>
          </a:p>
        </p:txBody>
      </p:sp>
      <p:sp>
        <p:nvSpPr>
          <p:cNvPr id="8" name="Rounded Rectangle 7"/>
          <p:cNvSpPr/>
          <p:nvPr/>
        </p:nvSpPr>
        <p:spPr>
          <a:xfrm>
            <a:off x="2286000" y="5638800"/>
            <a:ext cx="1295400" cy="914400"/>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Public IP:</a:t>
            </a:r>
          </a:p>
          <a:p>
            <a:pPr algn="ctr"/>
            <a:r>
              <a:rPr lang="en-US" sz="1500" dirty="0" smtClean="0"/>
              <a:t>FQDN</a:t>
            </a:r>
            <a:endParaRPr lang="en-US" sz="1500" dirty="0"/>
          </a:p>
        </p:txBody>
      </p:sp>
      <p:sp>
        <p:nvSpPr>
          <p:cNvPr id="9" name="Rounded Rectangle 8"/>
          <p:cNvSpPr/>
          <p:nvPr/>
        </p:nvSpPr>
        <p:spPr>
          <a:xfrm>
            <a:off x="4419600" y="5638800"/>
            <a:ext cx="1524000" cy="914400"/>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a:t>
            </a:r>
          </a:p>
          <a:p>
            <a:pPr algn="ctr"/>
            <a:r>
              <a:rPr lang="en-US" sz="1500" dirty="0" smtClean="0"/>
              <a:t>DNS:</a:t>
            </a:r>
          </a:p>
          <a:p>
            <a:pPr algn="ctr"/>
            <a:r>
              <a:rPr lang="en-US" sz="1500" dirty="0" smtClean="0"/>
              <a:t>Location:</a:t>
            </a:r>
            <a:endParaRPr lang="en-US" sz="1500" dirty="0"/>
          </a:p>
        </p:txBody>
      </p:sp>
      <p:sp>
        <p:nvSpPr>
          <p:cNvPr id="10" name="Can 9"/>
          <p:cNvSpPr/>
          <p:nvPr/>
        </p:nvSpPr>
        <p:spPr>
          <a:xfrm>
            <a:off x="6477000" y="1767840"/>
            <a:ext cx="2209800" cy="9906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 </a:t>
            </a:r>
          </a:p>
          <a:p>
            <a:pPr algn="ctr"/>
            <a:r>
              <a:rPr lang="en-US" sz="1500" dirty="0" smtClean="0"/>
              <a:t>DNS: </a:t>
            </a:r>
          </a:p>
          <a:p>
            <a:pPr algn="ctr"/>
            <a:r>
              <a:rPr lang="en-US" sz="1500" dirty="0" smtClean="0"/>
              <a:t>SID: </a:t>
            </a:r>
          </a:p>
          <a:p>
            <a:pPr algn="ctr"/>
            <a:r>
              <a:rPr lang="en-US" sz="1500" dirty="0" smtClean="0"/>
              <a:t>User:</a:t>
            </a:r>
            <a:endParaRPr lang="en-US" sz="1500" dirty="0"/>
          </a:p>
        </p:txBody>
      </p:sp>
      <p:sp>
        <p:nvSpPr>
          <p:cNvPr id="11" name="Can 10"/>
          <p:cNvSpPr/>
          <p:nvPr/>
        </p:nvSpPr>
        <p:spPr>
          <a:xfrm>
            <a:off x="6527800" y="3634740"/>
            <a:ext cx="2209800" cy="1089660"/>
          </a:xfrm>
          <a:prstGeom prst="can">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a:t>
            </a:r>
          </a:p>
          <a:p>
            <a:pPr algn="ctr"/>
            <a:r>
              <a:rPr lang="en-US" sz="1500" dirty="0" smtClean="0"/>
              <a:t>DNS: </a:t>
            </a:r>
          </a:p>
          <a:p>
            <a:pPr algn="ctr"/>
            <a:r>
              <a:rPr lang="en-US" sz="1500" dirty="0" smtClean="0"/>
              <a:t>SID:</a:t>
            </a:r>
          </a:p>
          <a:p>
            <a:pPr algn="ctr"/>
            <a:r>
              <a:rPr lang="en-US" sz="1500" dirty="0" smtClean="0"/>
              <a:t>User:</a:t>
            </a:r>
            <a:endParaRPr lang="en-US" sz="1500" dirty="0"/>
          </a:p>
        </p:txBody>
      </p:sp>
      <p:sp>
        <p:nvSpPr>
          <p:cNvPr id="12" name="Can 11"/>
          <p:cNvSpPr/>
          <p:nvPr/>
        </p:nvSpPr>
        <p:spPr>
          <a:xfrm>
            <a:off x="6629400" y="5616498"/>
            <a:ext cx="2209800" cy="990600"/>
          </a:xfrm>
          <a:prstGeom prst="can">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a:t>
            </a:r>
          </a:p>
          <a:p>
            <a:pPr algn="ctr"/>
            <a:r>
              <a:rPr lang="en-US" sz="1500" dirty="0" smtClean="0"/>
              <a:t>DNS:</a:t>
            </a:r>
          </a:p>
          <a:p>
            <a:pPr algn="ctr"/>
            <a:r>
              <a:rPr lang="en-US" sz="1500" dirty="0" smtClean="0"/>
              <a:t>SID:</a:t>
            </a:r>
          </a:p>
          <a:p>
            <a:pPr algn="ctr"/>
            <a:r>
              <a:rPr lang="en-US" sz="1500" dirty="0" smtClean="0"/>
              <a:t>User:</a:t>
            </a:r>
            <a:endParaRPr lang="en-US" sz="1500" dirty="0"/>
          </a:p>
        </p:txBody>
      </p:sp>
      <p:sp>
        <p:nvSpPr>
          <p:cNvPr id="13" name="TextBox 12"/>
          <p:cNvSpPr txBox="1"/>
          <p:nvPr/>
        </p:nvSpPr>
        <p:spPr>
          <a:xfrm>
            <a:off x="381000" y="1970008"/>
            <a:ext cx="1219200" cy="369332"/>
          </a:xfrm>
          <a:prstGeom prst="rect">
            <a:avLst/>
          </a:prstGeom>
          <a:noFill/>
        </p:spPr>
        <p:txBody>
          <a:bodyPr wrap="square" rtlCol="0">
            <a:spAutoFit/>
          </a:bodyPr>
          <a:lstStyle/>
          <a:p>
            <a:r>
              <a:rPr lang="en-US" dirty="0" smtClean="0"/>
              <a:t>DEV</a:t>
            </a:r>
            <a:endParaRPr lang="en-US" dirty="0"/>
          </a:p>
        </p:txBody>
      </p:sp>
      <p:sp>
        <p:nvSpPr>
          <p:cNvPr id="14" name="TextBox 13"/>
          <p:cNvSpPr txBox="1"/>
          <p:nvPr/>
        </p:nvSpPr>
        <p:spPr>
          <a:xfrm>
            <a:off x="423333" y="3984661"/>
            <a:ext cx="1219200" cy="369332"/>
          </a:xfrm>
          <a:prstGeom prst="rect">
            <a:avLst/>
          </a:prstGeom>
          <a:noFill/>
        </p:spPr>
        <p:txBody>
          <a:bodyPr wrap="square" rtlCol="0">
            <a:spAutoFit/>
          </a:bodyPr>
          <a:lstStyle/>
          <a:p>
            <a:r>
              <a:rPr lang="en-US" dirty="0" smtClean="0"/>
              <a:t>STG</a:t>
            </a:r>
            <a:endParaRPr lang="en-US" dirty="0"/>
          </a:p>
        </p:txBody>
      </p:sp>
      <p:sp>
        <p:nvSpPr>
          <p:cNvPr id="15" name="TextBox 14"/>
          <p:cNvSpPr txBox="1"/>
          <p:nvPr/>
        </p:nvSpPr>
        <p:spPr>
          <a:xfrm>
            <a:off x="423333" y="5910664"/>
            <a:ext cx="1219200" cy="369332"/>
          </a:xfrm>
          <a:prstGeom prst="rect">
            <a:avLst/>
          </a:prstGeom>
          <a:noFill/>
        </p:spPr>
        <p:txBody>
          <a:bodyPr wrap="square" rtlCol="0">
            <a:spAutoFit/>
          </a:bodyPr>
          <a:lstStyle/>
          <a:p>
            <a:r>
              <a:rPr lang="en-US" dirty="0" smtClean="0"/>
              <a:t>PROD</a:t>
            </a:r>
            <a:endParaRPr lang="en-US" dirty="0"/>
          </a:p>
        </p:txBody>
      </p:sp>
      <p:sp>
        <p:nvSpPr>
          <p:cNvPr id="16" name="TextBox 15"/>
          <p:cNvSpPr txBox="1"/>
          <p:nvPr/>
        </p:nvSpPr>
        <p:spPr>
          <a:xfrm>
            <a:off x="2209800" y="0"/>
            <a:ext cx="1371600" cy="369332"/>
          </a:xfrm>
          <a:prstGeom prst="rect">
            <a:avLst/>
          </a:prstGeom>
          <a:noFill/>
        </p:spPr>
        <p:txBody>
          <a:bodyPr wrap="square" rtlCol="0">
            <a:spAutoFit/>
          </a:bodyPr>
          <a:lstStyle/>
          <a:p>
            <a:pPr algn="ctr"/>
            <a:r>
              <a:rPr lang="en-US" dirty="0" smtClean="0"/>
              <a:t>F5</a:t>
            </a:r>
            <a:endParaRPr lang="en-US" dirty="0"/>
          </a:p>
        </p:txBody>
      </p:sp>
      <p:sp>
        <p:nvSpPr>
          <p:cNvPr id="17" name="TextBox 16"/>
          <p:cNvSpPr txBox="1"/>
          <p:nvPr/>
        </p:nvSpPr>
        <p:spPr>
          <a:xfrm>
            <a:off x="4377267" y="47598"/>
            <a:ext cx="1371600" cy="369332"/>
          </a:xfrm>
          <a:prstGeom prst="rect">
            <a:avLst/>
          </a:prstGeom>
          <a:noFill/>
        </p:spPr>
        <p:txBody>
          <a:bodyPr wrap="square" rtlCol="0">
            <a:spAutoFit/>
          </a:bodyPr>
          <a:lstStyle/>
          <a:p>
            <a:pPr algn="ctr"/>
            <a:r>
              <a:rPr lang="en-US" dirty="0" smtClean="0"/>
              <a:t>APP</a:t>
            </a:r>
            <a:endParaRPr lang="en-US" dirty="0"/>
          </a:p>
        </p:txBody>
      </p:sp>
      <p:sp>
        <p:nvSpPr>
          <p:cNvPr id="18" name="TextBox 17"/>
          <p:cNvSpPr txBox="1"/>
          <p:nvPr/>
        </p:nvSpPr>
        <p:spPr>
          <a:xfrm>
            <a:off x="6832600" y="8467"/>
            <a:ext cx="1371600" cy="369332"/>
          </a:xfrm>
          <a:prstGeom prst="rect">
            <a:avLst/>
          </a:prstGeom>
          <a:noFill/>
        </p:spPr>
        <p:txBody>
          <a:bodyPr wrap="square" rtlCol="0">
            <a:spAutoFit/>
          </a:bodyPr>
          <a:lstStyle/>
          <a:p>
            <a:pPr algn="ctr"/>
            <a:r>
              <a:rPr lang="en-US" dirty="0" smtClean="0"/>
              <a:t>DB</a:t>
            </a:r>
            <a:endParaRPr lang="en-US" dirty="0"/>
          </a:p>
        </p:txBody>
      </p:sp>
      <p:sp>
        <p:nvSpPr>
          <p:cNvPr id="19" name="TextBox 18"/>
          <p:cNvSpPr txBox="1"/>
          <p:nvPr/>
        </p:nvSpPr>
        <p:spPr>
          <a:xfrm>
            <a:off x="4131732" y="313266"/>
            <a:ext cx="2078567" cy="1384995"/>
          </a:xfrm>
          <a:prstGeom prst="rect">
            <a:avLst/>
          </a:prstGeom>
          <a:noFill/>
        </p:spPr>
        <p:txBody>
          <a:bodyPr wrap="square" rtlCol="0">
            <a:spAutoFit/>
          </a:bodyPr>
          <a:lstStyle/>
          <a:p>
            <a:pPr marL="171450" indent="-171450">
              <a:buFont typeface="Arial" pitchFamily="34" charset="0"/>
              <a:buChar char="•"/>
            </a:pPr>
            <a:r>
              <a:rPr lang="en-US" sz="1200" dirty="0" smtClean="0"/>
              <a:t>VM </a:t>
            </a:r>
            <a:r>
              <a:rPr lang="en-US" sz="1200" dirty="0" err="1" smtClean="0"/>
              <a:t>Mgt</a:t>
            </a:r>
            <a:r>
              <a:rPr lang="en-US" sz="1200" dirty="0" smtClean="0"/>
              <a:t> OS: </a:t>
            </a:r>
            <a:r>
              <a:rPr lang="en-US" sz="1200" dirty="0" err="1" smtClean="0"/>
              <a:t>Vmware</a:t>
            </a:r>
            <a:r>
              <a:rPr lang="en-US" sz="1200" dirty="0" smtClean="0"/>
              <a:t> 3</a:t>
            </a:r>
          </a:p>
          <a:p>
            <a:pPr marL="171450" indent="-171450">
              <a:buFont typeface="Arial" pitchFamily="34" charset="0"/>
              <a:buChar char="•"/>
            </a:pPr>
            <a:r>
              <a:rPr lang="en-US" sz="1200" dirty="0" smtClean="0"/>
              <a:t>VM OS: RHEL 5.0</a:t>
            </a:r>
          </a:p>
          <a:p>
            <a:pPr marL="171450" indent="-171450">
              <a:buFont typeface="Arial" pitchFamily="34" charset="0"/>
              <a:buChar char="•"/>
            </a:pPr>
            <a:r>
              <a:rPr lang="en-US" sz="1200" dirty="0" smtClean="0"/>
              <a:t>Middleware: </a:t>
            </a:r>
            <a:r>
              <a:rPr lang="en-US" sz="1200" dirty="0" err="1" smtClean="0"/>
              <a:t>JBoss</a:t>
            </a:r>
            <a:r>
              <a:rPr lang="en-US" sz="1200" dirty="0" smtClean="0"/>
              <a:t> 7</a:t>
            </a:r>
          </a:p>
          <a:p>
            <a:pPr marL="171450" indent="-171450">
              <a:buFont typeface="Arial" pitchFamily="34" charset="0"/>
              <a:buChar char="•"/>
            </a:pPr>
            <a:r>
              <a:rPr lang="en-US" sz="1200" dirty="0" smtClean="0"/>
              <a:t>Software: JEE6/Seam 3, </a:t>
            </a:r>
            <a:r>
              <a:rPr lang="en-US" sz="1200" dirty="0" err="1" smtClean="0"/>
              <a:t>NAME.war</a:t>
            </a:r>
            <a:endParaRPr lang="en-US" sz="1200" dirty="0" smtClean="0"/>
          </a:p>
          <a:p>
            <a:pPr marL="171450" indent="-171450">
              <a:buFont typeface="Arial" pitchFamily="34" charset="0"/>
              <a:buChar char="•"/>
            </a:pPr>
            <a:r>
              <a:rPr lang="en-US" sz="1200" dirty="0" smtClean="0"/>
              <a:t>Ports: 9443, 8080</a:t>
            </a:r>
          </a:p>
          <a:p>
            <a:pPr marL="171450" indent="-171450">
              <a:buFont typeface="Arial" pitchFamily="34" charset="0"/>
              <a:buChar char="•"/>
            </a:pPr>
            <a:r>
              <a:rPr lang="en-US" sz="1200" dirty="0" smtClean="0"/>
              <a:t>Dependencies:</a:t>
            </a:r>
            <a:endParaRPr lang="en-US" sz="1200" dirty="0"/>
          </a:p>
        </p:txBody>
      </p:sp>
      <p:sp>
        <p:nvSpPr>
          <p:cNvPr id="20" name="TextBox 19"/>
          <p:cNvSpPr txBox="1"/>
          <p:nvPr/>
        </p:nvSpPr>
        <p:spPr>
          <a:xfrm>
            <a:off x="2226733" y="276536"/>
            <a:ext cx="1828800" cy="830997"/>
          </a:xfrm>
          <a:prstGeom prst="rect">
            <a:avLst/>
          </a:prstGeom>
          <a:noFill/>
        </p:spPr>
        <p:txBody>
          <a:bodyPr wrap="square" rtlCol="0">
            <a:spAutoFit/>
          </a:bodyPr>
          <a:lstStyle/>
          <a:p>
            <a:pPr marL="171450" indent="-171450">
              <a:buFont typeface="Arial" pitchFamily="34" charset="0"/>
              <a:buChar char="•"/>
            </a:pPr>
            <a:r>
              <a:rPr lang="en-US" sz="1200" dirty="0" smtClean="0"/>
              <a:t>Ports: 443, 80</a:t>
            </a:r>
          </a:p>
          <a:p>
            <a:pPr marL="171450" indent="-171450">
              <a:buFont typeface="Arial" pitchFamily="34" charset="0"/>
              <a:buChar char="•"/>
            </a:pPr>
            <a:r>
              <a:rPr lang="en-US" sz="1200" dirty="0" smtClean="0"/>
              <a:t>Proxies:</a:t>
            </a:r>
          </a:p>
          <a:p>
            <a:pPr marL="171450" indent="-171450">
              <a:buFont typeface="Arial" pitchFamily="34" charset="0"/>
              <a:buChar char="•"/>
            </a:pPr>
            <a:r>
              <a:rPr lang="en-US" sz="1200" dirty="0" smtClean="0"/>
              <a:t>Dependencies:</a:t>
            </a:r>
          </a:p>
          <a:p>
            <a:pPr marL="171450" indent="-171450">
              <a:buFont typeface="Arial" pitchFamily="34" charset="0"/>
              <a:buChar char="•"/>
            </a:pPr>
            <a:r>
              <a:rPr lang="en-US" sz="1200" dirty="0" smtClean="0"/>
              <a:t>Location: ETDC BCM IT</a:t>
            </a:r>
            <a:endParaRPr lang="en-US" sz="1200" dirty="0"/>
          </a:p>
        </p:txBody>
      </p:sp>
      <p:sp>
        <p:nvSpPr>
          <p:cNvPr id="21" name="TextBox 20"/>
          <p:cNvSpPr txBox="1"/>
          <p:nvPr/>
        </p:nvSpPr>
        <p:spPr>
          <a:xfrm>
            <a:off x="6705600" y="288204"/>
            <a:ext cx="1828800" cy="1015663"/>
          </a:xfrm>
          <a:prstGeom prst="rect">
            <a:avLst/>
          </a:prstGeom>
          <a:noFill/>
        </p:spPr>
        <p:txBody>
          <a:bodyPr wrap="square" rtlCol="0">
            <a:spAutoFit/>
          </a:bodyPr>
          <a:lstStyle/>
          <a:p>
            <a:pPr marL="171450" indent="-171450">
              <a:buFont typeface="Arial" pitchFamily="34" charset="0"/>
              <a:buChar char="•"/>
            </a:pPr>
            <a:r>
              <a:rPr lang="en-US" sz="1200" dirty="0" smtClean="0"/>
              <a:t>Physical OS: RHEL 5.0</a:t>
            </a:r>
          </a:p>
          <a:p>
            <a:pPr marL="171450" indent="-171450">
              <a:buFont typeface="Arial" pitchFamily="34" charset="0"/>
              <a:buChar char="•"/>
            </a:pPr>
            <a:r>
              <a:rPr lang="en-US" sz="1200" dirty="0" smtClean="0"/>
              <a:t>RDBMS: Oracle 11g</a:t>
            </a:r>
          </a:p>
          <a:p>
            <a:pPr marL="171450" indent="-171450">
              <a:buFont typeface="Arial" pitchFamily="34" charset="0"/>
              <a:buChar char="•"/>
            </a:pPr>
            <a:r>
              <a:rPr lang="en-US" sz="1200" dirty="0" smtClean="0"/>
              <a:t>Ports: 1521</a:t>
            </a:r>
          </a:p>
          <a:p>
            <a:pPr marL="171450" indent="-171450">
              <a:buFont typeface="Arial" pitchFamily="34" charset="0"/>
              <a:buChar char="•"/>
            </a:pPr>
            <a:r>
              <a:rPr lang="en-US" sz="1200" dirty="0" smtClean="0"/>
              <a:t>Dependencies:</a:t>
            </a:r>
          </a:p>
          <a:p>
            <a:pPr marL="171450" indent="-171450">
              <a:buFont typeface="Arial" pitchFamily="34" charset="0"/>
              <a:buChar char="•"/>
            </a:pPr>
            <a:r>
              <a:rPr lang="en-US" sz="1200" dirty="0" smtClean="0"/>
              <a:t>Location:</a:t>
            </a:r>
            <a:endParaRPr lang="en-US" sz="1200" dirty="0"/>
          </a:p>
        </p:txBody>
      </p:sp>
      <p:sp>
        <p:nvSpPr>
          <p:cNvPr id="22" name="Folded Corner 21"/>
          <p:cNvSpPr/>
          <p:nvPr/>
        </p:nvSpPr>
        <p:spPr>
          <a:xfrm>
            <a:off x="3454606" y="4463647"/>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3" name="Folded Corner 22"/>
          <p:cNvSpPr/>
          <p:nvPr/>
        </p:nvSpPr>
        <p:spPr>
          <a:xfrm>
            <a:off x="3385840" y="6400800"/>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4" name="Folded Corner 23"/>
          <p:cNvSpPr/>
          <p:nvPr/>
        </p:nvSpPr>
        <p:spPr>
          <a:xfrm>
            <a:off x="5791200" y="4463647"/>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5" name="Folded Corner 24"/>
          <p:cNvSpPr/>
          <p:nvPr/>
        </p:nvSpPr>
        <p:spPr>
          <a:xfrm>
            <a:off x="5776332" y="6381027"/>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6" name="Rectangle 25"/>
          <p:cNvSpPr/>
          <p:nvPr/>
        </p:nvSpPr>
        <p:spPr>
          <a:xfrm>
            <a:off x="152400" y="381939"/>
            <a:ext cx="1828800" cy="1424001"/>
          </a:xfrm>
          <a:prstGeom prst="rect">
            <a:avLst/>
          </a:prstGeom>
          <a:solidFill>
            <a:srgbClr val="04AC9C"/>
          </a:solidFill>
          <a:ln>
            <a:solidFill>
              <a:srgbClr val="0058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Sub-Project Name, v</a:t>
            </a:r>
          </a:p>
          <a:p>
            <a:pPr algn="ctr"/>
            <a:r>
              <a:rPr lang="en-US" sz="1400" dirty="0" smtClean="0"/>
              <a:t>Date</a:t>
            </a:r>
          </a:p>
          <a:p>
            <a:pPr algn="ctr"/>
            <a:r>
              <a:rPr lang="en-US" sz="1400" dirty="0" smtClean="0"/>
              <a:t>Your Name</a:t>
            </a:r>
          </a:p>
          <a:p>
            <a:pPr algn="ctr"/>
            <a:r>
              <a:rPr lang="en-US" sz="1100" dirty="0" smtClean="0"/>
              <a:t>Description of build and architecture goes here.</a:t>
            </a:r>
            <a:endParaRPr lang="en-US" sz="1100" dirty="0"/>
          </a:p>
        </p:txBody>
      </p:sp>
      <p:cxnSp>
        <p:nvCxnSpPr>
          <p:cNvPr id="28" name="Straight Arrow Connector 27"/>
          <p:cNvCxnSpPr>
            <a:stCxn id="5" idx="3"/>
            <a:endCxn id="10" idx="2"/>
          </p:cNvCxnSpPr>
          <p:nvPr/>
        </p:nvCxnSpPr>
        <p:spPr>
          <a:xfrm>
            <a:off x="5943600" y="2263140"/>
            <a:ext cx="5334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a:endCxn id="11" idx="2"/>
          </p:cNvCxnSpPr>
          <p:nvPr/>
        </p:nvCxnSpPr>
        <p:spPr>
          <a:xfrm>
            <a:off x="5943600" y="4168140"/>
            <a:ext cx="584200" cy="1143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3"/>
            <a:endCxn id="12" idx="2"/>
          </p:cNvCxnSpPr>
          <p:nvPr/>
        </p:nvCxnSpPr>
        <p:spPr>
          <a:xfrm>
            <a:off x="5943600" y="6096000"/>
            <a:ext cx="685800" cy="1579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6" idx="3"/>
            <a:endCxn id="7" idx="1"/>
          </p:cNvCxnSpPr>
          <p:nvPr/>
        </p:nvCxnSpPr>
        <p:spPr>
          <a:xfrm>
            <a:off x="3581400" y="4168140"/>
            <a:ext cx="8382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8" idx="3"/>
            <a:endCxn id="9" idx="1"/>
          </p:cNvCxnSpPr>
          <p:nvPr/>
        </p:nvCxnSpPr>
        <p:spPr>
          <a:xfrm>
            <a:off x="3581400" y="6096000"/>
            <a:ext cx="8382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921298" y="2036914"/>
            <a:ext cx="609600" cy="261610"/>
          </a:xfrm>
          <a:prstGeom prst="rect">
            <a:avLst/>
          </a:prstGeom>
          <a:noFill/>
        </p:spPr>
        <p:txBody>
          <a:bodyPr wrap="square" rtlCol="0">
            <a:spAutoFit/>
          </a:bodyPr>
          <a:lstStyle/>
          <a:p>
            <a:pPr algn="ctr"/>
            <a:r>
              <a:rPr lang="en-US" sz="1100" dirty="0" smtClean="0"/>
              <a:t>JDBC</a:t>
            </a:r>
            <a:endParaRPr lang="en-US" sz="1100" dirty="0"/>
          </a:p>
        </p:txBody>
      </p:sp>
      <p:sp>
        <p:nvSpPr>
          <p:cNvPr id="38" name="TextBox 37"/>
          <p:cNvSpPr txBox="1"/>
          <p:nvPr/>
        </p:nvSpPr>
        <p:spPr>
          <a:xfrm>
            <a:off x="5943600" y="3939540"/>
            <a:ext cx="609600" cy="261610"/>
          </a:xfrm>
          <a:prstGeom prst="rect">
            <a:avLst/>
          </a:prstGeom>
          <a:noFill/>
        </p:spPr>
        <p:txBody>
          <a:bodyPr wrap="square" rtlCol="0">
            <a:spAutoFit/>
          </a:bodyPr>
          <a:lstStyle/>
          <a:p>
            <a:pPr algn="ctr"/>
            <a:r>
              <a:rPr lang="en-US" sz="1100" dirty="0" smtClean="0"/>
              <a:t>JDBC</a:t>
            </a:r>
            <a:endParaRPr lang="en-US" sz="1100" dirty="0"/>
          </a:p>
        </p:txBody>
      </p:sp>
      <p:sp>
        <p:nvSpPr>
          <p:cNvPr id="39" name="TextBox 38"/>
          <p:cNvSpPr txBox="1"/>
          <p:nvPr/>
        </p:nvSpPr>
        <p:spPr>
          <a:xfrm>
            <a:off x="5981700" y="5899062"/>
            <a:ext cx="609600" cy="261610"/>
          </a:xfrm>
          <a:prstGeom prst="rect">
            <a:avLst/>
          </a:prstGeom>
          <a:noFill/>
        </p:spPr>
        <p:txBody>
          <a:bodyPr wrap="square" rtlCol="0">
            <a:spAutoFit/>
          </a:bodyPr>
          <a:lstStyle/>
          <a:p>
            <a:pPr algn="ctr"/>
            <a:r>
              <a:rPr lang="en-US" sz="1100" dirty="0" smtClean="0"/>
              <a:t>JDBC</a:t>
            </a:r>
            <a:endParaRPr lang="en-US" sz="1100" dirty="0"/>
          </a:p>
        </p:txBody>
      </p:sp>
      <p:sp>
        <p:nvSpPr>
          <p:cNvPr id="40" name="TextBox 39"/>
          <p:cNvSpPr txBox="1"/>
          <p:nvPr/>
        </p:nvSpPr>
        <p:spPr>
          <a:xfrm>
            <a:off x="3695700" y="3939540"/>
            <a:ext cx="609600" cy="261610"/>
          </a:xfrm>
          <a:prstGeom prst="rect">
            <a:avLst/>
          </a:prstGeom>
          <a:noFill/>
        </p:spPr>
        <p:txBody>
          <a:bodyPr wrap="square" rtlCol="0">
            <a:spAutoFit/>
          </a:bodyPr>
          <a:lstStyle/>
          <a:p>
            <a:pPr algn="ctr"/>
            <a:r>
              <a:rPr lang="en-US" sz="1100" dirty="0" smtClean="0"/>
              <a:t>HTTPS</a:t>
            </a:r>
            <a:endParaRPr lang="en-US" sz="1100" dirty="0"/>
          </a:p>
        </p:txBody>
      </p:sp>
      <p:sp>
        <p:nvSpPr>
          <p:cNvPr id="41" name="TextBox 40"/>
          <p:cNvSpPr txBox="1"/>
          <p:nvPr/>
        </p:nvSpPr>
        <p:spPr>
          <a:xfrm>
            <a:off x="3695700" y="5867400"/>
            <a:ext cx="609600" cy="261610"/>
          </a:xfrm>
          <a:prstGeom prst="rect">
            <a:avLst/>
          </a:prstGeom>
          <a:noFill/>
        </p:spPr>
        <p:txBody>
          <a:bodyPr wrap="square" rtlCol="0">
            <a:spAutoFit/>
          </a:bodyPr>
          <a:lstStyle/>
          <a:p>
            <a:pPr algn="ctr"/>
            <a:r>
              <a:rPr lang="en-US" sz="1100" dirty="0" smtClean="0"/>
              <a:t>HTTPS</a:t>
            </a:r>
            <a:endParaRPr lang="en-US" sz="1100" dirty="0"/>
          </a:p>
        </p:txBody>
      </p:sp>
      <p:cxnSp>
        <p:nvCxnSpPr>
          <p:cNvPr id="43" name="Straight Arrow Connector 42"/>
          <p:cNvCxnSpPr>
            <a:stCxn id="14" idx="3"/>
            <a:endCxn id="6" idx="1"/>
          </p:cNvCxnSpPr>
          <p:nvPr/>
        </p:nvCxnSpPr>
        <p:spPr>
          <a:xfrm flipV="1">
            <a:off x="1642533" y="4168140"/>
            <a:ext cx="643467" cy="118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5" idx="3"/>
            <a:endCxn id="8" idx="1"/>
          </p:cNvCxnSpPr>
          <p:nvPr/>
        </p:nvCxnSpPr>
        <p:spPr>
          <a:xfrm>
            <a:off x="1642533" y="6095330"/>
            <a:ext cx="643467" cy="67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676400" y="3939540"/>
            <a:ext cx="609600" cy="261610"/>
          </a:xfrm>
          <a:prstGeom prst="rect">
            <a:avLst/>
          </a:prstGeom>
          <a:noFill/>
        </p:spPr>
        <p:txBody>
          <a:bodyPr wrap="square" rtlCol="0">
            <a:spAutoFit/>
          </a:bodyPr>
          <a:lstStyle/>
          <a:p>
            <a:pPr algn="ctr"/>
            <a:r>
              <a:rPr lang="en-US" sz="1100" dirty="0" smtClean="0"/>
              <a:t>HTTPS</a:t>
            </a:r>
            <a:endParaRPr lang="en-US" sz="1100" dirty="0"/>
          </a:p>
        </p:txBody>
      </p:sp>
      <p:sp>
        <p:nvSpPr>
          <p:cNvPr id="47" name="TextBox 46"/>
          <p:cNvSpPr txBox="1"/>
          <p:nvPr/>
        </p:nvSpPr>
        <p:spPr>
          <a:xfrm>
            <a:off x="1642533" y="5863199"/>
            <a:ext cx="609600" cy="261610"/>
          </a:xfrm>
          <a:prstGeom prst="rect">
            <a:avLst/>
          </a:prstGeom>
          <a:noFill/>
        </p:spPr>
        <p:txBody>
          <a:bodyPr wrap="square" rtlCol="0">
            <a:spAutoFit/>
          </a:bodyPr>
          <a:lstStyle/>
          <a:p>
            <a:pPr algn="ctr"/>
            <a:r>
              <a:rPr lang="en-US" sz="1100" dirty="0" smtClean="0"/>
              <a:t>HTTPS</a:t>
            </a:r>
            <a:endParaRPr lang="en-US" sz="1100" dirty="0"/>
          </a:p>
        </p:txBody>
      </p:sp>
      <p:cxnSp>
        <p:nvCxnSpPr>
          <p:cNvPr id="54" name="Straight Arrow Connector 53"/>
          <p:cNvCxnSpPr>
            <a:endCxn id="5" idx="1"/>
          </p:cNvCxnSpPr>
          <p:nvPr/>
        </p:nvCxnSpPr>
        <p:spPr>
          <a:xfrm>
            <a:off x="3581400" y="2263140"/>
            <a:ext cx="8382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3750733" y="2066836"/>
            <a:ext cx="609600" cy="600164"/>
          </a:xfrm>
          <a:prstGeom prst="rect">
            <a:avLst/>
          </a:prstGeom>
          <a:noFill/>
        </p:spPr>
        <p:txBody>
          <a:bodyPr wrap="square" rtlCol="0">
            <a:spAutoFit/>
          </a:bodyPr>
          <a:lstStyle/>
          <a:p>
            <a:pPr algn="ctr"/>
            <a:r>
              <a:rPr lang="en-US" sz="1100" dirty="0" smtClean="0"/>
              <a:t>HTTPS</a:t>
            </a:r>
          </a:p>
          <a:p>
            <a:pPr algn="ctr"/>
            <a:r>
              <a:rPr lang="en-US" sz="1100" dirty="0" smtClean="0"/>
              <a:t>BCM only</a:t>
            </a:r>
            <a:endParaRPr lang="en-US" sz="1100" dirty="0"/>
          </a:p>
        </p:txBody>
      </p:sp>
    </p:spTree>
    <p:extLst>
      <p:ext uri="{BB962C8B-B14F-4D97-AF65-F5344CB8AC3E}">
        <p14:creationId xmlns:p14="http://schemas.microsoft.com/office/powerpoint/2010/main" val="38188841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182231"/>
            <a:ext cx="4572000" cy="4493538"/>
          </a:xfrm>
          <a:prstGeom prst="rect">
            <a:avLst/>
          </a:prstGeom>
        </p:spPr>
        <p:txBody>
          <a:bodyPr>
            <a:spAutoFit/>
          </a:bodyPr>
          <a:lstStyle/>
          <a:p>
            <a:r>
              <a:rPr lang="en-US" sz="1100" dirty="0">
                <a:solidFill>
                  <a:srgbClr val="1F497D"/>
                </a:solidFill>
                <a:latin typeface="Calibri" panose="020F0502020204030204" pitchFamily="34" charset="0"/>
                <a:ea typeface="Calibri" panose="020F0502020204030204" pitchFamily="34" charset="0"/>
              </a:rPr>
              <a:t>Concerning direct addressability of each server node (share1 &amp; share2 bypassing the load balancer), I’ve assigned each an Amazon Elastic IP (which won’t change with EC2 instance restarts).</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Node1 (share1) will be exposed via direct URL:</a:t>
            </a:r>
            <a:endParaRPr lang="en-US" sz="1200" dirty="0">
              <a:latin typeface="Times New Roman" panose="02020603050405020304" pitchFamily="18" charset="0"/>
              <a:ea typeface="Calibri" panose="020F0502020204030204" pitchFamily="34" charset="0"/>
            </a:endParaRPr>
          </a:p>
          <a:p>
            <a:r>
              <a:rPr lang="en-US" sz="1100" u="sng" dirty="0">
                <a:solidFill>
                  <a:srgbClr val="1F497D"/>
                </a:solidFill>
                <a:latin typeface="Calibri" panose="020F0502020204030204" pitchFamily="34" charset="0"/>
                <a:ea typeface="Calibri" panose="020F0502020204030204" pitchFamily="34" charset="0"/>
                <a:hlinkClick r:id="rId2"/>
              </a:rPr>
              <a:t>https://ec2-52-32-7-50.us-west-2.compute.amazonaws.com/sm</a:t>
            </a:r>
            <a:r>
              <a:rPr lang="en-US" sz="1100" dirty="0">
                <a:solidFill>
                  <a:srgbClr val="1F497D"/>
                </a:solidFill>
                <a:latin typeface="Calibri" panose="020F0502020204030204" pitchFamily="34" charset="0"/>
                <a:ea typeface="Calibri" panose="020F0502020204030204" pitchFamily="34" charset="0"/>
              </a:rPr>
              <a:t> (this is currently available)</a:t>
            </a:r>
            <a:endParaRPr lang="en-US" sz="1200" dirty="0">
              <a:latin typeface="Times New Roman" panose="02020603050405020304" pitchFamily="18" charset="0"/>
              <a:ea typeface="Calibri" panose="020F0502020204030204" pitchFamily="34" charset="0"/>
            </a:endParaRPr>
          </a:p>
          <a:p>
            <a:r>
              <a:rPr lang="en-US" sz="1100" u="sng" dirty="0">
                <a:solidFill>
                  <a:srgbClr val="1F497D"/>
                </a:solidFill>
                <a:latin typeface="Calibri" panose="020F0502020204030204" pitchFamily="34" charset="0"/>
                <a:ea typeface="Calibri" panose="020F0502020204030204" pitchFamily="34" charset="0"/>
                <a:hlinkClick r:id="rId3"/>
              </a:rPr>
              <a:t>https://share1.cdisc.org/sm</a:t>
            </a:r>
            <a:r>
              <a:rPr lang="en-US" sz="1100" dirty="0">
                <a:solidFill>
                  <a:srgbClr val="1F497D"/>
                </a:solidFill>
                <a:latin typeface="Calibri" panose="020F0502020204030204" pitchFamily="34" charset="0"/>
                <a:ea typeface="Calibri" panose="020F0502020204030204" pitchFamily="34" charset="0"/>
              </a:rPr>
              <a:t> (once DNS is changed)</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Node2 (share2) will be exposed via direct URL:</a:t>
            </a:r>
            <a:endParaRPr lang="en-US" sz="1200" dirty="0">
              <a:latin typeface="Times New Roman" panose="02020603050405020304" pitchFamily="18" charset="0"/>
              <a:ea typeface="Calibri" panose="020F0502020204030204" pitchFamily="34" charset="0"/>
            </a:endParaRPr>
          </a:p>
          <a:p>
            <a:r>
              <a:rPr lang="en-US" sz="1100" u="sng" dirty="0">
                <a:solidFill>
                  <a:srgbClr val="1F497D"/>
                </a:solidFill>
                <a:latin typeface="Calibri" panose="020F0502020204030204" pitchFamily="34" charset="0"/>
                <a:ea typeface="Calibri" panose="020F0502020204030204" pitchFamily="34" charset="0"/>
                <a:hlinkClick r:id="rId4"/>
              </a:rPr>
              <a:t>https://ec2-52-32-194-32.us-west-2.compute.amazonaws.com/sm</a:t>
            </a:r>
            <a:r>
              <a:rPr lang="en-US" sz="1100" dirty="0">
                <a:solidFill>
                  <a:srgbClr val="1F497D"/>
                </a:solidFill>
                <a:latin typeface="Calibri" panose="020F0502020204030204" pitchFamily="34" charset="0"/>
                <a:ea typeface="Calibri" panose="020F0502020204030204" pitchFamily="34" charset="0"/>
              </a:rPr>
              <a:t> (this is currently available)</a:t>
            </a:r>
            <a:endParaRPr lang="en-US" sz="1200" dirty="0">
              <a:latin typeface="Times New Roman" panose="02020603050405020304" pitchFamily="18" charset="0"/>
              <a:ea typeface="Calibri" panose="020F0502020204030204" pitchFamily="34" charset="0"/>
            </a:endParaRPr>
          </a:p>
          <a:p>
            <a:r>
              <a:rPr lang="en-US" sz="1100" u="sng" dirty="0">
                <a:solidFill>
                  <a:srgbClr val="1F497D"/>
                </a:solidFill>
                <a:latin typeface="Calibri" panose="020F0502020204030204" pitchFamily="34" charset="0"/>
                <a:ea typeface="Calibri" panose="020F0502020204030204" pitchFamily="34" charset="0"/>
                <a:hlinkClick r:id="rId5"/>
              </a:rPr>
              <a:t>https://share2.cdisc.org/sm</a:t>
            </a:r>
            <a:r>
              <a:rPr lang="en-US" sz="1100" dirty="0">
                <a:solidFill>
                  <a:srgbClr val="1F497D"/>
                </a:solidFill>
                <a:latin typeface="Calibri" panose="020F0502020204030204" pitchFamily="34" charset="0"/>
                <a:ea typeface="Calibri" panose="020F0502020204030204" pitchFamily="34" charset="0"/>
              </a:rPr>
              <a:t> (once DNS is changed)</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So, here’s the revised (complete) list of DNS changes for Joe Ben to implement (including the previously absent in my task list share1.cdisc.org and share2.cdisc.org records):</a:t>
            </a:r>
            <a:endParaRPr lang="en-US" sz="1200" dirty="0">
              <a:latin typeface="Times New Roman" panose="02020603050405020304" pitchFamily="18" charset="0"/>
              <a:ea typeface="Calibri" panose="020F0502020204030204" pitchFamily="34" charset="0"/>
            </a:endParaRPr>
          </a:p>
          <a:p>
            <a:r>
              <a:rPr lang="en-US" sz="1100" dirty="0">
                <a:solidFill>
                  <a:srgbClr val="000000"/>
                </a:solidFill>
                <a:latin typeface="Courier New" panose="02070309020205020404" pitchFamily="49" charset="0"/>
                <a:ea typeface="Calibri" panose="020F0502020204030204" pitchFamily="34" charset="0"/>
              </a:rPr>
              <a:t>share.cdisc.org           CNAME      CDSIC-512993267.us-west-2.elb.amazonaws.com</a:t>
            </a:r>
            <a:endParaRPr lang="en-US" sz="1200" dirty="0">
              <a:latin typeface="Times New Roman" panose="02020603050405020304" pitchFamily="18" charset="0"/>
              <a:ea typeface="Calibri" panose="020F0502020204030204" pitchFamily="34" charset="0"/>
            </a:endParaRPr>
          </a:p>
          <a:p>
            <a:r>
              <a:rPr lang="en-US" sz="1100" dirty="0">
                <a:solidFill>
                  <a:srgbClr val="000000"/>
                </a:solidFill>
                <a:latin typeface="Courier New" panose="02070309020205020404" pitchFamily="49" charset="0"/>
                <a:ea typeface="Calibri" panose="020F0502020204030204" pitchFamily="34" charset="0"/>
              </a:rPr>
              <a:t>share-training.cdisc.org   CNAME      CDISCTRAINING-1912407174.us-west-2.elb.amazonaws.com</a:t>
            </a:r>
            <a:endParaRPr lang="en-US" sz="1200" dirty="0">
              <a:latin typeface="Times New Roman" panose="02020603050405020304" pitchFamily="18" charset="0"/>
              <a:ea typeface="Calibri" panose="020F0502020204030204" pitchFamily="34" charset="0"/>
            </a:endParaRPr>
          </a:p>
          <a:p>
            <a:r>
              <a:rPr lang="en-US" sz="1100" dirty="0">
                <a:solidFill>
                  <a:srgbClr val="000000"/>
                </a:solidFill>
                <a:latin typeface="Courier New" panose="02070309020205020404" pitchFamily="49" charset="0"/>
                <a:ea typeface="Calibri" panose="020F0502020204030204" pitchFamily="34" charset="0"/>
              </a:rPr>
              <a:t>share1.cdisc.org          CNAME      ec2-52-32-7-50.us-west-2.compute.amazonaws.com</a:t>
            </a:r>
            <a:endParaRPr lang="en-US" sz="1200" dirty="0">
              <a:latin typeface="Times New Roman" panose="02020603050405020304" pitchFamily="18" charset="0"/>
              <a:ea typeface="Calibri" panose="020F0502020204030204" pitchFamily="34" charset="0"/>
            </a:endParaRPr>
          </a:p>
          <a:p>
            <a:r>
              <a:rPr lang="en-US" sz="1100" dirty="0">
                <a:solidFill>
                  <a:srgbClr val="000000"/>
                </a:solidFill>
                <a:latin typeface="Courier New" panose="02070309020205020404" pitchFamily="49" charset="0"/>
                <a:ea typeface="Calibri" panose="020F0502020204030204" pitchFamily="34" charset="0"/>
              </a:rPr>
              <a:t>share2.cdisc.org          CNAME      ec2-52-32-194-32.us-west-2.compute.amazonaws.com</a:t>
            </a:r>
            <a:endParaRPr lang="en-US" sz="12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796994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0600" y="457200"/>
            <a:ext cx="7239000" cy="3816429"/>
          </a:xfrm>
          <a:prstGeom prst="rect">
            <a:avLst/>
          </a:prstGeom>
        </p:spPr>
        <p:txBody>
          <a:bodyPr wrap="square">
            <a:spAutoFit/>
          </a:bodyPr>
          <a:lstStyle/>
          <a:p>
            <a:r>
              <a:rPr lang="en-US" sz="1100" dirty="0" smtClean="0">
                <a:solidFill>
                  <a:srgbClr val="1F497D"/>
                </a:solidFill>
                <a:latin typeface="Calibri" panose="020F0502020204030204" pitchFamily="34" charset="0"/>
                <a:ea typeface="Calibri" panose="020F0502020204030204" pitchFamily="34" charset="0"/>
              </a:rPr>
              <a:t>To </a:t>
            </a:r>
            <a:r>
              <a:rPr lang="en-US" sz="1100" dirty="0">
                <a:solidFill>
                  <a:srgbClr val="1F497D"/>
                </a:solidFill>
                <a:latin typeface="Calibri" panose="020F0502020204030204" pitchFamily="34" charset="0"/>
                <a:ea typeface="Calibri" panose="020F0502020204030204" pitchFamily="34" charset="0"/>
              </a:rPr>
              <a:t>recap, this is what we need:</a:t>
            </a:r>
            <a:endParaRPr lang="en-US" sz="1200" dirty="0">
              <a:latin typeface="Times New Roman" panose="02020603050405020304" pitchFamily="18" charset="0"/>
              <a:ea typeface="Calibri" panose="020F0502020204030204" pitchFamily="34" charset="0"/>
            </a:endParaRPr>
          </a:p>
          <a:p>
            <a:r>
              <a:rPr lang="en-US" sz="1100" i="1" dirty="0">
                <a:solidFill>
                  <a:srgbClr val="1F497D"/>
                </a:solidFill>
                <a:latin typeface="Calibri" panose="020F0502020204030204" pitchFamily="34" charset="0"/>
                <a:ea typeface="Calibri" panose="020F0502020204030204" pitchFamily="34" charset="0"/>
              </a:rPr>
              <a:t>So, here’s the revised 11/4/15 (complete) list of DNS changes for Joe Ben to implement (including the previously absent in my task list share1.cdisc.org and share2.cdisc.org records):</a:t>
            </a:r>
            <a:endParaRPr lang="en-US" sz="1200" dirty="0">
              <a:latin typeface="Times New Roman" panose="02020603050405020304" pitchFamily="18" charset="0"/>
              <a:ea typeface="Calibri" panose="020F0502020204030204" pitchFamily="34" charset="0"/>
            </a:endParaRPr>
          </a:p>
          <a:p>
            <a:r>
              <a:rPr lang="en-US" sz="1100" i="1" dirty="0">
                <a:solidFill>
                  <a:srgbClr val="000000"/>
                </a:solidFill>
                <a:latin typeface="Courier New" panose="02070309020205020404" pitchFamily="49" charset="0"/>
                <a:ea typeface="Calibri" panose="020F0502020204030204" pitchFamily="34" charset="0"/>
              </a:rPr>
              <a:t>share.cdisc.org           CNAME      CDSIC-512993267.us-west-2.elb.amazonaws.com</a:t>
            </a:r>
            <a:endParaRPr lang="en-US" sz="1200" dirty="0">
              <a:latin typeface="Times New Roman" panose="02020603050405020304" pitchFamily="18" charset="0"/>
              <a:ea typeface="Calibri" panose="020F0502020204030204" pitchFamily="34" charset="0"/>
            </a:endParaRPr>
          </a:p>
          <a:p>
            <a:r>
              <a:rPr lang="en-US" sz="1100" i="1" dirty="0">
                <a:solidFill>
                  <a:srgbClr val="000000"/>
                </a:solidFill>
                <a:latin typeface="Courier New" panose="02070309020205020404" pitchFamily="49" charset="0"/>
                <a:ea typeface="Calibri" panose="020F0502020204030204" pitchFamily="34" charset="0"/>
              </a:rPr>
              <a:t>share-training.cdisc.org   CNAME      CDISCTRAINING-1912407174.us-west-2.elb.amazonaws.com</a:t>
            </a:r>
            <a:endParaRPr lang="en-US" sz="1200" dirty="0">
              <a:latin typeface="Times New Roman" panose="02020603050405020304" pitchFamily="18" charset="0"/>
              <a:ea typeface="Calibri" panose="020F0502020204030204" pitchFamily="34" charset="0"/>
            </a:endParaRPr>
          </a:p>
          <a:p>
            <a:r>
              <a:rPr lang="en-US" sz="1100" i="1" dirty="0">
                <a:solidFill>
                  <a:srgbClr val="000000"/>
                </a:solidFill>
                <a:latin typeface="Courier New" panose="02070309020205020404" pitchFamily="49" charset="0"/>
                <a:ea typeface="Calibri" panose="020F0502020204030204" pitchFamily="34" charset="0"/>
              </a:rPr>
              <a:t>share1.cdisc.org          CNAME      ec2-52-32-7-50.us-west-2.compute.amazonaws.com</a:t>
            </a:r>
            <a:endParaRPr lang="en-US" sz="1200" dirty="0">
              <a:latin typeface="Times New Roman" panose="02020603050405020304" pitchFamily="18" charset="0"/>
              <a:ea typeface="Calibri" panose="020F0502020204030204" pitchFamily="34" charset="0"/>
            </a:endParaRPr>
          </a:p>
          <a:p>
            <a:r>
              <a:rPr lang="en-US" sz="1100" i="1" dirty="0">
                <a:solidFill>
                  <a:srgbClr val="000000"/>
                </a:solidFill>
                <a:latin typeface="Courier New" panose="02070309020205020404" pitchFamily="49" charset="0"/>
                <a:ea typeface="Calibri" panose="020F0502020204030204" pitchFamily="34" charset="0"/>
              </a:rPr>
              <a:t>share2.cdisc.org          CNAME      ec2-52-32-194-32.us-west-2.compute.amazonaws.com</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b="1" dirty="0">
                <a:solidFill>
                  <a:srgbClr val="1F497D"/>
                </a:solidFill>
                <a:latin typeface="Calibri" panose="020F0502020204030204" pitchFamily="34" charset="0"/>
                <a:ea typeface="Calibri" panose="020F0502020204030204" pitchFamily="34" charset="0"/>
              </a:rPr>
              <a:t>Share.cdisc.org</a:t>
            </a:r>
            <a:r>
              <a:rPr lang="en-US" sz="1100" dirty="0">
                <a:solidFill>
                  <a:srgbClr val="1F497D"/>
                </a:solidFill>
                <a:latin typeface="Calibri" panose="020F0502020204030204" pitchFamily="34" charset="0"/>
                <a:ea typeface="Calibri" panose="020F0502020204030204" pitchFamily="34" charset="0"/>
              </a:rPr>
              <a:t>, and </a:t>
            </a:r>
            <a:r>
              <a:rPr lang="en-US" sz="1100" b="1" dirty="0">
                <a:solidFill>
                  <a:srgbClr val="1F497D"/>
                </a:solidFill>
                <a:latin typeface="Calibri" panose="020F0502020204030204" pitchFamily="34" charset="0"/>
                <a:ea typeface="Calibri" panose="020F0502020204030204" pitchFamily="34" charset="0"/>
              </a:rPr>
              <a:t>share-training.cdisc.org</a:t>
            </a:r>
            <a:r>
              <a:rPr lang="en-US" sz="1100" dirty="0">
                <a:solidFill>
                  <a:srgbClr val="1F497D"/>
                </a:solidFill>
                <a:latin typeface="Calibri" panose="020F0502020204030204" pitchFamily="34" charset="0"/>
                <a:ea typeface="Calibri" panose="020F0502020204030204" pitchFamily="34" charset="0"/>
              </a:rPr>
              <a:t>  look fine:</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a:t>
            </a:r>
            <a:r>
              <a:rPr lang="en-US" sz="1100" dirty="0" err="1">
                <a:solidFill>
                  <a:srgbClr val="1F497D"/>
                </a:solidFill>
                <a:latin typeface="Calibri" panose="020F0502020204030204" pitchFamily="34" charset="0"/>
                <a:ea typeface="Calibri" panose="020F0502020204030204" pitchFamily="34" charset="0"/>
              </a:rPr>
              <a:t>root@cslxc-host</a:t>
            </a:r>
            <a:r>
              <a:rPr lang="en-US" sz="1100" dirty="0">
                <a:solidFill>
                  <a:srgbClr val="1F497D"/>
                </a:solidFill>
                <a:latin typeface="Calibri" panose="020F0502020204030204" pitchFamily="34" charset="0"/>
                <a:ea typeface="Calibri" panose="020F0502020204030204" pitchFamily="34" charset="0"/>
              </a:rPr>
              <a:t> ~]# dig @208.109.255.10 +</a:t>
            </a:r>
            <a:r>
              <a:rPr lang="en-US" sz="1100" dirty="0" err="1">
                <a:solidFill>
                  <a:srgbClr val="1F497D"/>
                </a:solidFill>
                <a:latin typeface="Calibri" panose="020F0502020204030204" pitchFamily="34" charset="0"/>
                <a:ea typeface="Calibri" panose="020F0502020204030204" pitchFamily="34" charset="0"/>
              </a:rPr>
              <a:t>noall</a:t>
            </a:r>
            <a:r>
              <a:rPr lang="en-US" sz="1100" dirty="0">
                <a:solidFill>
                  <a:srgbClr val="1F497D"/>
                </a:solidFill>
                <a:latin typeface="Calibri" panose="020F0502020204030204" pitchFamily="34" charset="0"/>
                <a:ea typeface="Calibri" panose="020F0502020204030204" pitchFamily="34" charset="0"/>
              </a:rPr>
              <a:t> +answer share.cdisc.org</a:t>
            </a:r>
            <a:endParaRPr lang="en-US" sz="1200" dirty="0">
              <a:latin typeface="Times New Roman" panose="02020603050405020304" pitchFamily="18" charset="0"/>
              <a:ea typeface="Calibri" panose="020F0502020204030204" pitchFamily="34" charset="0"/>
            </a:endParaRPr>
          </a:p>
          <a:p>
            <a:r>
              <a:rPr lang="en-US" sz="1100" dirty="0">
                <a:solidFill>
                  <a:srgbClr val="000000"/>
                </a:solidFill>
                <a:latin typeface="Calibri" panose="020F0502020204030204" pitchFamily="34" charset="0"/>
                <a:ea typeface="Calibri" panose="020F0502020204030204" pitchFamily="34" charset="0"/>
              </a:rPr>
              <a:t>share.cdisc.org.        600     IN      CNAME   cdsic-512993267.us-west-2.elb.amazonaws.com.</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a:t>
            </a:r>
            <a:r>
              <a:rPr lang="en-US" sz="1100" dirty="0" err="1">
                <a:solidFill>
                  <a:srgbClr val="1F497D"/>
                </a:solidFill>
                <a:latin typeface="Calibri" panose="020F0502020204030204" pitchFamily="34" charset="0"/>
                <a:ea typeface="Calibri" panose="020F0502020204030204" pitchFamily="34" charset="0"/>
              </a:rPr>
              <a:t>root@cslxc-host</a:t>
            </a:r>
            <a:r>
              <a:rPr lang="en-US" sz="1100" dirty="0">
                <a:solidFill>
                  <a:srgbClr val="1F497D"/>
                </a:solidFill>
                <a:latin typeface="Calibri" panose="020F0502020204030204" pitchFamily="34" charset="0"/>
                <a:ea typeface="Calibri" panose="020F0502020204030204" pitchFamily="34" charset="0"/>
              </a:rPr>
              <a:t> ~]# dig @216.69.185.10 +</a:t>
            </a:r>
            <a:r>
              <a:rPr lang="en-US" sz="1100" dirty="0" err="1">
                <a:solidFill>
                  <a:srgbClr val="1F497D"/>
                </a:solidFill>
                <a:latin typeface="Calibri" panose="020F0502020204030204" pitchFamily="34" charset="0"/>
                <a:ea typeface="Calibri" panose="020F0502020204030204" pitchFamily="34" charset="0"/>
              </a:rPr>
              <a:t>noall</a:t>
            </a:r>
            <a:r>
              <a:rPr lang="en-US" sz="1100" dirty="0">
                <a:solidFill>
                  <a:srgbClr val="1F497D"/>
                </a:solidFill>
                <a:latin typeface="Calibri" panose="020F0502020204030204" pitchFamily="34" charset="0"/>
                <a:ea typeface="Calibri" panose="020F0502020204030204" pitchFamily="34" charset="0"/>
              </a:rPr>
              <a:t> +answer share.cdisc.org</a:t>
            </a:r>
            <a:endParaRPr lang="en-US" sz="1200" dirty="0">
              <a:latin typeface="Times New Roman" panose="02020603050405020304" pitchFamily="18" charset="0"/>
              <a:ea typeface="Calibri" panose="020F0502020204030204" pitchFamily="34" charset="0"/>
            </a:endParaRPr>
          </a:p>
          <a:p>
            <a:r>
              <a:rPr lang="en-US" sz="1100" dirty="0">
                <a:solidFill>
                  <a:srgbClr val="000000"/>
                </a:solidFill>
                <a:latin typeface="Calibri" panose="020F0502020204030204" pitchFamily="34" charset="0"/>
                <a:ea typeface="Calibri" panose="020F0502020204030204" pitchFamily="34" charset="0"/>
              </a:rPr>
              <a:t>share.cdisc.org.        600     IN      CNAME   cdsic-512993267.us-west-2.elb.amazonaws.com.</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a:t>
            </a:r>
            <a:r>
              <a:rPr lang="en-US" sz="1100" dirty="0" err="1">
                <a:solidFill>
                  <a:srgbClr val="1F497D"/>
                </a:solidFill>
                <a:latin typeface="Calibri" panose="020F0502020204030204" pitchFamily="34" charset="0"/>
                <a:ea typeface="Calibri" panose="020F0502020204030204" pitchFamily="34" charset="0"/>
              </a:rPr>
              <a:t>root@cslxc-host</a:t>
            </a:r>
            <a:r>
              <a:rPr lang="en-US" sz="1100" dirty="0">
                <a:solidFill>
                  <a:srgbClr val="1F497D"/>
                </a:solidFill>
                <a:latin typeface="Calibri" panose="020F0502020204030204" pitchFamily="34" charset="0"/>
                <a:ea typeface="Calibri" panose="020F0502020204030204" pitchFamily="34" charset="0"/>
              </a:rPr>
              <a:t> ~]# dig @208.109.255.10 +</a:t>
            </a:r>
            <a:r>
              <a:rPr lang="en-US" sz="1100" dirty="0" err="1">
                <a:solidFill>
                  <a:srgbClr val="1F497D"/>
                </a:solidFill>
                <a:latin typeface="Calibri" panose="020F0502020204030204" pitchFamily="34" charset="0"/>
                <a:ea typeface="Calibri" panose="020F0502020204030204" pitchFamily="34" charset="0"/>
              </a:rPr>
              <a:t>noall</a:t>
            </a:r>
            <a:r>
              <a:rPr lang="en-US" sz="1100" dirty="0">
                <a:solidFill>
                  <a:srgbClr val="1F497D"/>
                </a:solidFill>
                <a:latin typeface="Calibri" panose="020F0502020204030204" pitchFamily="34" charset="0"/>
                <a:ea typeface="Calibri" panose="020F0502020204030204" pitchFamily="34" charset="0"/>
              </a:rPr>
              <a:t> +answer share-training.cdisc.org</a:t>
            </a:r>
            <a:endParaRPr lang="en-US" sz="1200" dirty="0">
              <a:latin typeface="Times New Roman" panose="02020603050405020304" pitchFamily="18" charset="0"/>
              <a:ea typeface="Calibri" panose="020F0502020204030204" pitchFamily="34" charset="0"/>
            </a:endParaRPr>
          </a:p>
          <a:p>
            <a:r>
              <a:rPr lang="en-US" sz="1100" dirty="0">
                <a:solidFill>
                  <a:srgbClr val="000000"/>
                </a:solidFill>
                <a:latin typeface="Calibri" panose="020F0502020204030204" pitchFamily="34" charset="0"/>
                <a:ea typeface="Calibri" panose="020F0502020204030204" pitchFamily="34" charset="0"/>
              </a:rPr>
              <a:t>share-training.cdisc.org. 600   IN      CNAME   cdisctraining-1912407174.us-west-2.elb.amazonaws.com.</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a:t>
            </a:r>
            <a:r>
              <a:rPr lang="en-US" sz="1100" dirty="0" err="1">
                <a:solidFill>
                  <a:srgbClr val="1F497D"/>
                </a:solidFill>
                <a:latin typeface="Calibri" panose="020F0502020204030204" pitchFamily="34" charset="0"/>
                <a:ea typeface="Calibri" panose="020F0502020204030204" pitchFamily="34" charset="0"/>
              </a:rPr>
              <a:t>root@cslxc-host</a:t>
            </a:r>
            <a:r>
              <a:rPr lang="en-US" sz="1100" dirty="0">
                <a:solidFill>
                  <a:srgbClr val="1F497D"/>
                </a:solidFill>
                <a:latin typeface="Calibri" panose="020F0502020204030204" pitchFamily="34" charset="0"/>
                <a:ea typeface="Calibri" panose="020F0502020204030204" pitchFamily="34" charset="0"/>
              </a:rPr>
              <a:t> ~]# dig @216.69.185.10 +</a:t>
            </a:r>
            <a:r>
              <a:rPr lang="en-US" sz="1100" dirty="0" err="1">
                <a:solidFill>
                  <a:srgbClr val="1F497D"/>
                </a:solidFill>
                <a:latin typeface="Calibri" panose="020F0502020204030204" pitchFamily="34" charset="0"/>
                <a:ea typeface="Calibri" panose="020F0502020204030204" pitchFamily="34" charset="0"/>
              </a:rPr>
              <a:t>noall</a:t>
            </a:r>
            <a:r>
              <a:rPr lang="en-US" sz="1100" dirty="0">
                <a:solidFill>
                  <a:srgbClr val="1F497D"/>
                </a:solidFill>
                <a:latin typeface="Calibri" panose="020F0502020204030204" pitchFamily="34" charset="0"/>
                <a:ea typeface="Calibri" panose="020F0502020204030204" pitchFamily="34" charset="0"/>
              </a:rPr>
              <a:t> +answer share-training.cdisc.org </a:t>
            </a:r>
            <a:endParaRPr lang="en-US" sz="1200" dirty="0">
              <a:latin typeface="Times New Roman" panose="02020603050405020304" pitchFamily="18" charset="0"/>
              <a:ea typeface="Calibri" panose="020F0502020204030204" pitchFamily="34" charset="0"/>
            </a:endParaRPr>
          </a:p>
          <a:p>
            <a:r>
              <a:rPr lang="en-US" sz="1100" dirty="0">
                <a:solidFill>
                  <a:srgbClr val="000000"/>
                </a:solidFill>
                <a:latin typeface="Calibri" panose="020F0502020204030204" pitchFamily="34" charset="0"/>
                <a:ea typeface="Calibri" panose="020F0502020204030204" pitchFamily="34" charset="0"/>
              </a:rPr>
              <a:t>share-training.cdisc.org. 600   IN      CNAME   cdisctraining-1912407174.us-west-2.elb.amazonaws.com.</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effectLst/>
              <a:latin typeface="Times New Roman" panose="02020603050405020304" pitchFamily="18" charset="0"/>
              <a:ea typeface="Calibri" panose="020F0502020204030204" pitchFamily="34" charset="0"/>
            </a:endParaRPr>
          </a:p>
        </p:txBody>
      </p:sp>
      <p:sp>
        <p:nvSpPr>
          <p:cNvPr id="4" name="Rectangle 3"/>
          <p:cNvSpPr/>
          <p:nvPr/>
        </p:nvSpPr>
        <p:spPr>
          <a:xfrm>
            <a:off x="990600" y="4648200"/>
            <a:ext cx="4572000" cy="923330"/>
          </a:xfrm>
          <a:prstGeom prst="rect">
            <a:avLst/>
          </a:prstGeom>
        </p:spPr>
        <p:txBody>
          <a:bodyPr>
            <a:spAutoFit/>
          </a:bodyPr>
          <a:lstStyle/>
          <a:p>
            <a:r>
              <a:rPr lang="en-US" dirty="0"/>
              <a:t>share-training 54.68.101.218 </a:t>
            </a:r>
            <a:br>
              <a:rPr lang="en-US" dirty="0"/>
            </a:br>
            <a:r>
              <a:rPr lang="en-US" dirty="0"/>
              <a:t>share1 52.32.7.50 </a:t>
            </a:r>
            <a:br>
              <a:rPr lang="en-US" dirty="0"/>
            </a:br>
            <a:r>
              <a:rPr lang="en-US" dirty="0"/>
              <a:t>share2 52.32.194.32 </a:t>
            </a:r>
          </a:p>
        </p:txBody>
      </p:sp>
    </p:spTree>
    <p:extLst>
      <p:ext uri="{BB962C8B-B14F-4D97-AF65-F5344CB8AC3E}">
        <p14:creationId xmlns:p14="http://schemas.microsoft.com/office/powerpoint/2010/main" val="552292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951947"/>
            <a:ext cx="4572000" cy="954107"/>
          </a:xfrm>
          <a:prstGeom prst="rect">
            <a:avLst/>
          </a:prstGeom>
        </p:spPr>
        <p:txBody>
          <a:bodyPr>
            <a:spAutoFit/>
          </a:bodyPr>
          <a:lstStyle/>
          <a:p>
            <a:r>
              <a:rPr lang="en-US" sz="1100" dirty="0">
                <a:solidFill>
                  <a:srgbClr val="1F497D"/>
                </a:solidFill>
                <a:latin typeface="Calibri" panose="020F0502020204030204" pitchFamily="34" charset="0"/>
                <a:ea typeface="Calibri" panose="020F0502020204030204" pitchFamily="34" charset="0"/>
              </a:rPr>
              <a:t>Please note that the IP address/hostname required to establish the SSH tunnel to share-training (to facilitate the DB connectivity) has changed to:</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200" dirty="0">
                <a:latin typeface="Times New Roman" panose="02020603050405020304" pitchFamily="18" charset="0"/>
                <a:ea typeface="Calibri" panose="020F0502020204030204" pitchFamily="34" charset="0"/>
              </a:rPr>
              <a:t>ec2-54-68-101-218.us-west-2.compute.amazonaws.com</a:t>
            </a:r>
          </a:p>
          <a:p>
            <a:r>
              <a:rPr lang="en-US" sz="1100" dirty="0">
                <a:solidFill>
                  <a:srgbClr val="1F497D"/>
                </a:solidFill>
                <a:latin typeface="Calibri" panose="020F0502020204030204" pitchFamily="34" charset="0"/>
                <a:ea typeface="Calibri" panose="020F0502020204030204" pitchFamily="34" charset="0"/>
              </a:rPr>
              <a:t>or IP </a:t>
            </a:r>
            <a:r>
              <a:rPr lang="en-US" sz="1100" dirty="0">
                <a:solidFill>
                  <a:srgbClr val="000000"/>
                </a:solidFill>
                <a:latin typeface="Calibri" panose="020F0502020204030204" pitchFamily="34" charset="0"/>
                <a:ea typeface="Calibri" panose="020F0502020204030204" pitchFamily="34" charset="0"/>
              </a:rPr>
              <a:t>54.68.101.218</a:t>
            </a:r>
            <a:endParaRPr lang="en-US" sz="1200" dirty="0">
              <a:effectLst/>
              <a:latin typeface="Times New Roman" panose="02020603050405020304" pitchFamily="18" charset="0"/>
              <a:ea typeface="Calibri" panose="020F0502020204030204" pitchFamily="34" charset="0"/>
            </a:endParaRPr>
          </a:p>
        </p:txBody>
      </p:sp>
      <p:sp>
        <p:nvSpPr>
          <p:cNvPr id="3" name="Rectangle 2"/>
          <p:cNvSpPr/>
          <p:nvPr/>
        </p:nvSpPr>
        <p:spPr>
          <a:xfrm>
            <a:off x="2286000" y="4419600"/>
            <a:ext cx="4572000" cy="1446550"/>
          </a:xfrm>
          <a:prstGeom prst="rect">
            <a:avLst/>
          </a:prstGeom>
        </p:spPr>
        <p:txBody>
          <a:bodyPr>
            <a:spAutoFit/>
          </a:bodyPr>
          <a:lstStyle/>
          <a:p>
            <a:r>
              <a:rPr lang="en-US" sz="1100" dirty="0">
                <a:solidFill>
                  <a:srgbClr val="1F497D"/>
                </a:solidFill>
                <a:latin typeface="Calibri" panose="020F0502020204030204" pitchFamily="34" charset="0"/>
                <a:ea typeface="Calibri" panose="020F0502020204030204" pitchFamily="34" charset="0"/>
              </a:rPr>
              <a:t>As I stated, the DB internal IP is now 10.0.0.114, and share1 is now 10.0.0.200.</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So you’d want:</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L1389=10.0.0.200:389 (for LDAP on share1)</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L389=10.0.0.235:389 (for LDAP on share-training)</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L1521=10.0.0.114:1521 (for Oracle on </a:t>
            </a:r>
            <a:r>
              <a:rPr lang="en-US" sz="1100" dirty="0" err="1">
                <a:solidFill>
                  <a:srgbClr val="1F497D"/>
                </a:solidFill>
                <a:latin typeface="Calibri" panose="020F0502020204030204" pitchFamily="34" charset="0"/>
                <a:ea typeface="Calibri" panose="020F0502020204030204" pitchFamily="34" charset="0"/>
              </a:rPr>
              <a:t>db</a:t>
            </a:r>
            <a:r>
              <a:rPr lang="en-US" sz="1100" dirty="0">
                <a:solidFill>
                  <a:srgbClr val="1F497D"/>
                </a:solidFill>
                <a:latin typeface="Calibri" panose="020F0502020204030204" pitchFamily="34" charset="0"/>
                <a:ea typeface="Calibri" panose="020F0502020204030204" pitchFamily="34" charset="0"/>
              </a:rPr>
              <a:t>)</a:t>
            </a:r>
            <a:endParaRPr lang="en-US" sz="1200" dirty="0">
              <a:effectLst/>
              <a:latin typeface="Times New Roman" panose="02020603050405020304" pitchFamily="18" charset="0"/>
              <a:ea typeface="Calibri" panose="020F0502020204030204" pitchFamily="34" charset="0"/>
            </a:endParaRPr>
          </a:p>
        </p:txBody>
      </p:sp>
      <p:sp>
        <p:nvSpPr>
          <p:cNvPr id="4" name="Rectangle 3"/>
          <p:cNvSpPr/>
          <p:nvPr/>
        </p:nvSpPr>
        <p:spPr>
          <a:xfrm>
            <a:off x="2286000" y="1338426"/>
            <a:ext cx="4572000" cy="1107996"/>
          </a:xfrm>
          <a:prstGeom prst="rect">
            <a:avLst/>
          </a:prstGeom>
        </p:spPr>
        <p:txBody>
          <a:bodyPr>
            <a:spAutoFit/>
          </a:bodyPr>
          <a:lstStyle/>
          <a:p>
            <a:r>
              <a:rPr lang="en-US" sz="1100" dirty="0">
                <a:solidFill>
                  <a:srgbClr val="1F497D"/>
                </a:solidFill>
                <a:latin typeface="Calibri" panose="020F0502020204030204" pitchFamily="34" charset="0"/>
                <a:ea typeface="Calibri" panose="020F0502020204030204" pitchFamily="34" charset="0"/>
              </a:rPr>
              <a:t>The most likely culprit is that the internal target IPs of the tunnels had also changed (I neglected to mention that).</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dirty="0">
                <a:solidFill>
                  <a:srgbClr val="1F497D"/>
                </a:solidFill>
                <a:latin typeface="Calibri" panose="020F0502020204030204" pitchFamily="34" charset="0"/>
                <a:ea typeface="Calibri" panose="020F0502020204030204" pitchFamily="34" charset="0"/>
              </a:rPr>
              <a:t>The internal IP of the Oracle server that you’ll need to update is: </a:t>
            </a:r>
            <a:r>
              <a:rPr lang="en-US" sz="1100" dirty="0">
                <a:solidFill>
                  <a:srgbClr val="000000"/>
                </a:solidFill>
                <a:latin typeface="Calibri" panose="020F0502020204030204" pitchFamily="34" charset="0"/>
                <a:ea typeface="Calibri" panose="020F0502020204030204" pitchFamily="34" charset="0"/>
              </a:rPr>
              <a:t>10.0.0.114</a:t>
            </a:r>
            <a:endParaRPr lang="en-US" sz="1200" dirty="0">
              <a:latin typeface="Times New Roman" panose="02020603050405020304" pitchFamily="18" charset="0"/>
              <a:ea typeface="Calibri" panose="020F0502020204030204" pitchFamily="34" charset="0"/>
            </a:endParaRPr>
          </a:p>
          <a:p>
            <a:r>
              <a:rPr lang="en-US" sz="1100" dirty="0">
                <a:solidFill>
                  <a:srgbClr val="000000"/>
                </a:solidFill>
                <a:latin typeface="Calibri" panose="020F0502020204030204" pitchFamily="34" charset="0"/>
                <a:ea typeface="Calibri" panose="020F0502020204030204" pitchFamily="34" charset="0"/>
              </a:rPr>
              <a:t> </a:t>
            </a:r>
            <a:endParaRPr lang="en-US" sz="1200" dirty="0">
              <a:latin typeface="Times New Roman" panose="02020603050405020304" pitchFamily="18" charset="0"/>
              <a:ea typeface="Calibri" panose="020F0502020204030204" pitchFamily="34" charset="0"/>
            </a:endParaRPr>
          </a:p>
          <a:p>
            <a:r>
              <a:rPr lang="en-US" sz="1100" dirty="0">
                <a:solidFill>
                  <a:srgbClr val="1F4E79"/>
                </a:solidFill>
                <a:latin typeface="Calibri" panose="020F0502020204030204" pitchFamily="34" charset="0"/>
                <a:ea typeface="Calibri" panose="020F0502020204030204" pitchFamily="34" charset="0"/>
              </a:rPr>
              <a:t>The internal IP of the share1 server (for LDAP) is:</a:t>
            </a:r>
            <a:r>
              <a:rPr lang="en-US" sz="1100" dirty="0">
                <a:solidFill>
                  <a:srgbClr val="000000"/>
                </a:solidFill>
                <a:latin typeface="Calibri" panose="020F0502020204030204" pitchFamily="34" charset="0"/>
                <a:ea typeface="Calibri" panose="020F0502020204030204" pitchFamily="34" charset="0"/>
              </a:rPr>
              <a:t> 10.0.0.200</a:t>
            </a:r>
            <a:endParaRPr lang="en-US" sz="12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4032863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266870"/>
            <a:ext cx="4572000" cy="4324261"/>
          </a:xfrm>
          <a:prstGeom prst="rect">
            <a:avLst/>
          </a:prstGeom>
        </p:spPr>
        <p:txBody>
          <a:bodyPr>
            <a:spAutoFit/>
          </a:bodyPr>
          <a:lstStyle/>
          <a:p>
            <a:r>
              <a:rPr lang="en-US" sz="1100" dirty="0">
                <a:latin typeface="Calibri" panose="020F0502020204030204" pitchFamily="34" charset="0"/>
                <a:ea typeface="Calibri" panose="020F0502020204030204" pitchFamily="34" charset="0"/>
                <a:cs typeface="Consolas" panose="020B0609020204030204" pitchFamily="49" charset="0"/>
              </a:rPr>
              <a:t>Perhaps that SPF record hadn't been updated with the move to the new AWS servers?</a:t>
            </a:r>
          </a:p>
          <a:p>
            <a:r>
              <a:rPr lang="en-US" sz="1100" dirty="0">
                <a:latin typeface="Calibri" panose="020F0502020204030204" pitchFamily="34" charset="0"/>
                <a:ea typeface="Calibri" panose="020F0502020204030204" pitchFamily="34" charset="0"/>
                <a:cs typeface="Consolas" panose="020B0609020204030204" pitchFamily="49" charset="0"/>
              </a:rPr>
              <a:t> </a:t>
            </a:r>
          </a:p>
          <a:p>
            <a:r>
              <a:rPr lang="en-US" sz="1100" dirty="0">
                <a:latin typeface="Calibri" panose="020F0502020204030204" pitchFamily="34" charset="0"/>
                <a:ea typeface="Calibri" panose="020F0502020204030204" pitchFamily="34" charset="0"/>
                <a:cs typeface="Consolas" panose="020B0609020204030204" pitchFamily="49" charset="0"/>
              </a:rPr>
              <a:t>Here's the current SPF record:</a:t>
            </a:r>
          </a:p>
          <a:p>
            <a:r>
              <a:rPr lang="en-US" sz="1100" dirty="0">
                <a:latin typeface="Calibri" panose="020F0502020204030204" pitchFamily="34" charset="0"/>
                <a:ea typeface="Calibri" panose="020F0502020204030204" pitchFamily="34" charset="0"/>
                <a:cs typeface="Consolas" panose="020B0609020204030204" pitchFamily="49" charset="0"/>
              </a:rPr>
              <a:t>{code}</a:t>
            </a:r>
          </a:p>
          <a:p>
            <a:r>
              <a:rPr lang="en-US" sz="1100" dirty="0">
                <a:latin typeface="Calibri" panose="020F0502020204030204" pitchFamily="34" charset="0"/>
                <a:ea typeface="Calibri" panose="020F0502020204030204" pitchFamily="34" charset="0"/>
                <a:cs typeface="Consolas" panose="020B0609020204030204" pitchFamily="49" charset="0"/>
              </a:rPr>
              <a:t>[</a:t>
            </a:r>
            <a:r>
              <a:rPr lang="en-US" sz="1100" dirty="0" err="1">
                <a:latin typeface="Calibri" panose="020F0502020204030204" pitchFamily="34" charset="0"/>
                <a:ea typeface="Calibri" panose="020F0502020204030204" pitchFamily="34" charset="0"/>
                <a:cs typeface="Consolas" panose="020B0609020204030204" pitchFamily="49" charset="0"/>
              </a:rPr>
              <a:t>root@cslxc-host</a:t>
            </a:r>
            <a:r>
              <a:rPr lang="en-US" sz="1100" dirty="0">
                <a:latin typeface="Calibri" panose="020F0502020204030204" pitchFamily="34" charset="0"/>
                <a:ea typeface="Calibri" panose="020F0502020204030204" pitchFamily="34" charset="0"/>
                <a:cs typeface="Consolas" panose="020B0609020204030204" pitchFamily="49" charset="0"/>
              </a:rPr>
              <a:t> ~]# dig +</a:t>
            </a:r>
            <a:r>
              <a:rPr lang="en-US" sz="1100" dirty="0" err="1">
                <a:latin typeface="Calibri" panose="020F0502020204030204" pitchFamily="34" charset="0"/>
                <a:ea typeface="Calibri" panose="020F0502020204030204" pitchFamily="34" charset="0"/>
                <a:cs typeface="Consolas" panose="020B0609020204030204" pitchFamily="49" charset="0"/>
              </a:rPr>
              <a:t>noall</a:t>
            </a:r>
            <a:r>
              <a:rPr lang="en-US" sz="1100" dirty="0">
                <a:latin typeface="Calibri" panose="020F0502020204030204" pitchFamily="34" charset="0"/>
                <a:ea typeface="Calibri" panose="020F0502020204030204" pitchFamily="34" charset="0"/>
                <a:cs typeface="Consolas" panose="020B0609020204030204" pitchFamily="49" charset="0"/>
              </a:rPr>
              <a:t> +answer -t txt cdisc.org</a:t>
            </a:r>
          </a:p>
          <a:p>
            <a:r>
              <a:rPr lang="en-US" sz="1100" dirty="0">
                <a:latin typeface="Calibri" panose="020F0502020204030204" pitchFamily="34" charset="0"/>
                <a:ea typeface="Calibri" panose="020F0502020204030204" pitchFamily="34" charset="0"/>
                <a:cs typeface="Consolas" panose="020B0609020204030204" pitchFamily="49" charset="0"/>
              </a:rPr>
              <a:t>cdisc.org.              3583    IN      TXT     "v=spf1 ip4:207.235.63.0/24 ip4:207.235.62.48/28 ip4:50.249.48.192/27 ip4:204.239.0.224/27 ip4:198.207.147.224/27 ip4:54.68.101.218 ip4:52.32.7.50 ip4:52.32.194.32 </a:t>
            </a:r>
            <a:r>
              <a:rPr lang="en-US" sz="1100" dirty="0" err="1">
                <a:latin typeface="Calibri" panose="020F0502020204030204" pitchFamily="34" charset="0"/>
                <a:ea typeface="Calibri" panose="020F0502020204030204" pitchFamily="34" charset="0"/>
                <a:cs typeface="Consolas" panose="020B0609020204030204" pitchFamily="49" charset="0"/>
              </a:rPr>
              <a:t>include:cvent-planner.com</a:t>
            </a:r>
            <a:r>
              <a:rPr lang="en-US" sz="1100" dirty="0">
                <a:latin typeface="Calibri" panose="020F0502020204030204" pitchFamily="34" charset="0"/>
                <a:ea typeface="Calibri" panose="020F0502020204030204" pitchFamily="34" charset="0"/>
                <a:cs typeface="Consolas" panose="020B0609020204030204" pitchFamily="49" charset="0"/>
              </a:rPr>
              <a:t> </a:t>
            </a:r>
            <a:r>
              <a:rPr lang="en-US" sz="1100" dirty="0" err="1">
                <a:latin typeface="Calibri" panose="020F0502020204030204" pitchFamily="34" charset="0"/>
                <a:ea typeface="Calibri" panose="020F0502020204030204" pitchFamily="34" charset="0"/>
                <a:cs typeface="Consolas" panose="020B0609020204030204" pitchFamily="49" charset="0"/>
              </a:rPr>
              <a:t>include:spf.protection.outlook.com</a:t>
            </a:r>
            <a:r>
              <a:rPr lang="en-US" sz="1100" dirty="0">
                <a:latin typeface="Calibri" panose="020F0502020204030204" pitchFamily="34" charset="0"/>
                <a:ea typeface="Calibri" panose="020F0502020204030204" pitchFamily="34" charset="0"/>
                <a:cs typeface="Consolas" panose="020B0609020204030204" pitchFamily="49" charset="0"/>
              </a:rPr>
              <a:t> mx </a:t>
            </a:r>
            <a:r>
              <a:rPr lang="en-US" sz="1100" dirty="0" err="1">
                <a:latin typeface="Calibri" panose="020F0502020204030204" pitchFamily="34" charset="0"/>
                <a:ea typeface="Calibri" panose="020F0502020204030204" pitchFamily="34" charset="0"/>
                <a:cs typeface="Consolas" panose="020B0609020204030204" pitchFamily="49" charset="0"/>
              </a:rPr>
              <a:t>include:_spf.acquia.com</a:t>
            </a:r>
            <a:r>
              <a:rPr lang="en-US" sz="1100" dirty="0">
                <a:latin typeface="Calibri" panose="020F0502020204030204" pitchFamily="34" charset="0"/>
                <a:ea typeface="Calibri" panose="020F0502020204030204" pitchFamily="34" charset="0"/>
                <a:cs typeface="Consolas" panose="020B0609020204030204" pitchFamily="49" charset="0"/>
              </a:rPr>
              <a:t> </a:t>
            </a:r>
            <a:r>
              <a:rPr lang="en-US" sz="1100" dirty="0" err="1">
                <a:latin typeface="Calibri" panose="020F0502020204030204" pitchFamily="34" charset="0"/>
                <a:ea typeface="Calibri" panose="020F0502020204030204" pitchFamily="34" charset="0"/>
                <a:cs typeface="Consolas" panose="020B0609020204030204" pitchFamily="49" charset="0"/>
              </a:rPr>
              <a:t>incl</a:t>
            </a:r>
            <a:r>
              <a:rPr lang="en-US" sz="1100" dirty="0">
                <a:latin typeface="Calibri" panose="020F0502020204030204" pitchFamily="34" charset="0"/>
                <a:ea typeface="Calibri" panose="020F0502020204030204" pitchFamily="34" charset="0"/>
                <a:cs typeface="Consolas" panose="020B0609020204030204" pitchFamily="49" charset="0"/>
              </a:rPr>
              <a:t>" "</a:t>
            </a:r>
            <a:r>
              <a:rPr lang="en-US" sz="1100" dirty="0" err="1">
                <a:latin typeface="Calibri" panose="020F0502020204030204" pitchFamily="34" charset="0"/>
                <a:ea typeface="Calibri" panose="020F0502020204030204" pitchFamily="34" charset="0"/>
                <a:cs typeface="Consolas" panose="020B0609020204030204" pitchFamily="49" charset="0"/>
              </a:rPr>
              <a:t>ude:simplelists.com</a:t>
            </a:r>
            <a:r>
              <a:rPr lang="en-US" sz="1100" dirty="0">
                <a:latin typeface="Calibri" panose="020F0502020204030204" pitchFamily="34" charset="0"/>
                <a:ea typeface="Calibri" panose="020F0502020204030204" pitchFamily="34" charset="0"/>
                <a:cs typeface="Consolas" panose="020B0609020204030204" pitchFamily="49" charset="0"/>
              </a:rPr>
              <a:t> </a:t>
            </a:r>
            <a:r>
              <a:rPr lang="en-US" sz="1100" dirty="0" err="1">
                <a:latin typeface="Calibri" panose="020F0502020204030204" pitchFamily="34" charset="0"/>
                <a:ea typeface="Calibri" panose="020F0502020204030204" pitchFamily="34" charset="0"/>
                <a:cs typeface="Consolas" panose="020B0609020204030204" pitchFamily="49" charset="0"/>
              </a:rPr>
              <a:t>include:mailsenders.netsuite.com</a:t>
            </a:r>
            <a:r>
              <a:rPr lang="en-US" sz="1100" dirty="0">
                <a:latin typeface="Calibri" panose="020F0502020204030204" pitchFamily="34" charset="0"/>
                <a:ea typeface="Calibri" panose="020F0502020204030204" pitchFamily="34" charset="0"/>
                <a:cs typeface="Consolas" panose="020B0609020204030204" pitchFamily="49" charset="0"/>
              </a:rPr>
              <a:t> -all"</a:t>
            </a:r>
          </a:p>
          <a:p>
            <a:r>
              <a:rPr lang="en-US" sz="1100" dirty="0">
                <a:latin typeface="Calibri" panose="020F0502020204030204" pitchFamily="34" charset="0"/>
                <a:ea typeface="Calibri" panose="020F0502020204030204" pitchFamily="34" charset="0"/>
                <a:cs typeface="Consolas" panose="020B0609020204030204" pitchFamily="49" charset="0"/>
              </a:rPr>
              <a:t>{code}</a:t>
            </a:r>
          </a:p>
          <a:p>
            <a:r>
              <a:rPr lang="en-US" sz="1100" dirty="0">
                <a:latin typeface="Calibri" panose="020F0502020204030204" pitchFamily="34" charset="0"/>
                <a:ea typeface="Calibri" panose="020F0502020204030204" pitchFamily="34" charset="0"/>
                <a:cs typeface="Consolas" panose="020B0609020204030204" pitchFamily="49" charset="0"/>
              </a:rPr>
              <a:t> </a:t>
            </a:r>
          </a:p>
          <a:p>
            <a:r>
              <a:rPr lang="en-US" sz="1100" dirty="0">
                <a:latin typeface="Calibri" panose="020F0502020204030204" pitchFamily="34" charset="0"/>
                <a:ea typeface="Calibri" panose="020F0502020204030204" pitchFamily="34" charset="0"/>
                <a:cs typeface="Consolas" panose="020B0609020204030204" pitchFamily="49" charset="0"/>
              </a:rPr>
              <a:t>Here are the share environment hostnames (for the ELBs) and IP's for the specific nodes:</a:t>
            </a:r>
          </a:p>
          <a:p>
            <a:r>
              <a:rPr lang="en-US" sz="1100" dirty="0">
                <a:latin typeface="Calibri" panose="020F0502020204030204" pitchFamily="34" charset="0"/>
                <a:ea typeface="Calibri" panose="020F0502020204030204" pitchFamily="34" charset="0"/>
                <a:cs typeface="Consolas" panose="020B0609020204030204" pitchFamily="49" charset="0"/>
              </a:rPr>
              <a:t>{code}</a:t>
            </a:r>
          </a:p>
          <a:p>
            <a:r>
              <a:rPr lang="en-US" sz="1100" dirty="0">
                <a:latin typeface="Calibri" panose="020F0502020204030204" pitchFamily="34" charset="0"/>
                <a:ea typeface="Calibri" panose="020F0502020204030204" pitchFamily="34" charset="0"/>
                <a:cs typeface="Consolas" panose="020B0609020204030204" pitchFamily="49" charset="0"/>
              </a:rPr>
              <a:t>CDISC ELB: CDSIC-512993267.us-west-2.elb.amazonaws.com (A Record)</a:t>
            </a:r>
          </a:p>
          <a:p>
            <a:r>
              <a:rPr lang="en-US" sz="1100" dirty="0">
                <a:latin typeface="Calibri" panose="020F0502020204030204" pitchFamily="34" charset="0"/>
                <a:ea typeface="Calibri" panose="020F0502020204030204" pitchFamily="34" charset="0"/>
                <a:cs typeface="Consolas" panose="020B0609020204030204" pitchFamily="49" charset="0"/>
              </a:rPr>
              <a:t>share1: 52.32.7.50</a:t>
            </a:r>
          </a:p>
          <a:p>
            <a:r>
              <a:rPr lang="en-US" sz="1100" dirty="0">
                <a:latin typeface="Calibri" panose="020F0502020204030204" pitchFamily="34" charset="0"/>
                <a:ea typeface="Calibri" panose="020F0502020204030204" pitchFamily="34" charset="0"/>
                <a:cs typeface="Consolas" panose="020B0609020204030204" pitchFamily="49" charset="0"/>
              </a:rPr>
              <a:t>share2: 52.32.194.32</a:t>
            </a:r>
          </a:p>
          <a:p>
            <a:r>
              <a:rPr lang="en-US" sz="1100" dirty="0">
                <a:latin typeface="Calibri" panose="020F0502020204030204" pitchFamily="34" charset="0"/>
                <a:ea typeface="Calibri" panose="020F0502020204030204" pitchFamily="34" charset="0"/>
                <a:cs typeface="Consolas" panose="020B0609020204030204" pitchFamily="49" charset="0"/>
              </a:rPr>
              <a:t> </a:t>
            </a:r>
          </a:p>
          <a:p>
            <a:r>
              <a:rPr lang="en-US" sz="1100" dirty="0">
                <a:latin typeface="Calibri" panose="020F0502020204030204" pitchFamily="34" charset="0"/>
                <a:ea typeface="Calibri" panose="020F0502020204030204" pitchFamily="34" charset="0"/>
                <a:cs typeface="Consolas" panose="020B0609020204030204" pitchFamily="49" charset="0"/>
              </a:rPr>
              <a:t>CDISCTRAINING ELB: CDISCTRAINING-1912407174.us-west-2.elb.amazonaws.com (A Record)</a:t>
            </a:r>
          </a:p>
          <a:p>
            <a:r>
              <a:rPr lang="en-US" sz="1100" dirty="0">
                <a:latin typeface="Calibri" panose="020F0502020204030204" pitchFamily="34" charset="0"/>
                <a:ea typeface="Calibri" panose="020F0502020204030204" pitchFamily="34" charset="0"/>
                <a:cs typeface="Consolas" panose="020B0609020204030204" pitchFamily="49" charset="0"/>
              </a:rPr>
              <a:t>share-training: 54.68.101.218</a:t>
            </a:r>
          </a:p>
          <a:p>
            <a:r>
              <a:rPr lang="en-US" sz="1100" dirty="0">
                <a:latin typeface="Calibri" panose="020F0502020204030204" pitchFamily="34" charset="0"/>
                <a:ea typeface="Calibri" panose="020F0502020204030204" pitchFamily="34" charset="0"/>
                <a:cs typeface="Consolas" panose="020B0609020204030204" pitchFamily="49" charset="0"/>
              </a:rPr>
              <a:t>{code}</a:t>
            </a:r>
            <a:endParaRPr lang="en-US" sz="1100" dirty="0">
              <a:effectLst/>
              <a:latin typeface="Calibri" panose="020F0502020204030204" pitchFamily="34" charset="0"/>
              <a:ea typeface="Calibri" panose="020F0502020204030204" pitchFamily="34" charset="0"/>
              <a:cs typeface="Consolas" panose="020B0609020204030204" pitchFamily="49" charset="0"/>
            </a:endParaRPr>
          </a:p>
        </p:txBody>
      </p:sp>
    </p:spTree>
    <p:extLst>
      <p:ext uri="{BB962C8B-B14F-4D97-AF65-F5344CB8AC3E}">
        <p14:creationId xmlns:p14="http://schemas.microsoft.com/office/powerpoint/2010/main" val="1028631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774701"/>
            <a:ext cx="4572000" cy="3308598"/>
          </a:xfrm>
          <a:prstGeom prst="rect">
            <a:avLst/>
          </a:prstGeom>
        </p:spPr>
        <p:txBody>
          <a:bodyPr>
            <a:spAutoFit/>
          </a:bodyPr>
          <a:lstStyle/>
          <a:p>
            <a:r>
              <a:rPr lang="en-US" sz="1100" dirty="0">
                <a:latin typeface="Calibri" panose="020F0502020204030204" pitchFamily="34" charset="0"/>
                <a:ea typeface="Calibri" panose="020F0502020204030204" pitchFamily="34" charset="0"/>
                <a:cs typeface="Times New Roman" panose="02020603050405020304" pitchFamily="18" charset="0"/>
              </a:rPr>
              <a:t>The POC systems are running JBOSS EAP 6.4 and the DB is Oracle 11gR2 (11.2.0.1.0).</a:t>
            </a:r>
          </a:p>
          <a:p>
            <a:r>
              <a:rPr lang="en-US" sz="1100" dirty="0">
                <a:latin typeface="Calibri" panose="020F0502020204030204" pitchFamily="34" charset="0"/>
                <a:ea typeface="Calibri" panose="020F0502020204030204" pitchFamily="34" charset="0"/>
                <a:cs typeface="Times New Roman" panose="02020603050405020304" pitchFamily="18" charset="0"/>
              </a:rPr>
              <a:t> </a:t>
            </a:r>
          </a:p>
          <a:p>
            <a:r>
              <a:rPr lang="en-US" sz="1100" dirty="0">
                <a:latin typeface="Calibri" panose="020F0502020204030204" pitchFamily="34" charset="0"/>
                <a:ea typeface="Calibri" panose="020F0502020204030204" pitchFamily="34" charset="0"/>
                <a:cs typeface="Times New Roman" panose="02020603050405020304" pitchFamily="18" charset="0"/>
              </a:rPr>
              <a:t>Both systems are para-virtualized containers on a host server.  There are no CPU allocation limits and both JVMs were configured similarly with regards to max heap.</a:t>
            </a:r>
          </a:p>
          <a:p>
            <a:r>
              <a:rPr lang="en-US" sz="1100" dirty="0">
                <a:latin typeface="Calibri" panose="020F0502020204030204" pitchFamily="34" charset="0"/>
                <a:ea typeface="Calibri" panose="020F0502020204030204" pitchFamily="34" charset="0"/>
                <a:cs typeface="Times New Roman" panose="02020603050405020304" pitchFamily="18" charset="0"/>
              </a:rPr>
              <a:t> </a:t>
            </a:r>
          </a:p>
          <a:p>
            <a:r>
              <a:rPr lang="en-US" sz="1100" dirty="0">
                <a:latin typeface="Calibri" panose="020F0502020204030204" pitchFamily="34" charset="0"/>
                <a:ea typeface="Calibri" panose="020F0502020204030204" pitchFamily="34" charset="0"/>
                <a:cs typeface="Times New Roman" panose="02020603050405020304" pitchFamily="18" charset="0"/>
              </a:rPr>
              <a:t>The synchronization between the two systems was set to have the artifacts of type file to remain on POC2.  The connection is only made back to POC2 when the individual artifact is retrieved.  However, the configured synchronization can set up to cache artifacts on the target system as well.  With regards to the exports, I don’t believe we access artifacts of type file directly.  </a:t>
            </a:r>
          </a:p>
          <a:p>
            <a:r>
              <a:rPr lang="en-US" sz="1100" dirty="0">
                <a:latin typeface="Calibri" panose="020F0502020204030204" pitchFamily="34" charset="0"/>
                <a:ea typeface="Calibri" panose="020F0502020204030204" pitchFamily="34" charset="0"/>
                <a:cs typeface="Times New Roman" panose="02020603050405020304" pitchFamily="18" charset="0"/>
              </a:rPr>
              <a:t> </a:t>
            </a:r>
          </a:p>
          <a:p>
            <a:r>
              <a:rPr lang="en-US" sz="1100" dirty="0">
                <a:latin typeface="Calibri" panose="020F0502020204030204" pitchFamily="34" charset="0"/>
                <a:ea typeface="Calibri" panose="020F0502020204030204" pitchFamily="34" charset="0"/>
                <a:cs typeface="Times New Roman" panose="02020603050405020304" pitchFamily="18" charset="0"/>
              </a:rPr>
              <a:t>General health of the POC3 system is good.</a:t>
            </a:r>
          </a:p>
          <a:p>
            <a:r>
              <a:rPr lang="en-US" sz="1100" dirty="0">
                <a:latin typeface="Calibri" panose="020F0502020204030204" pitchFamily="34" charset="0"/>
                <a:ea typeface="Calibri" panose="020F0502020204030204" pitchFamily="34" charset="0"/>
                <a:cs typeface="Times New Roman" panose="02020603050405020304" pitchFamily="18" charset="0"/>
              </a:rPr>
              <a:t> </a:t>
            </a:r>
          </a:p>
          <a:p>
            <a:r>
              <a:rPr lang="en-US" sz="1100" dirty="0">
                <a:latin typeface="Calibri" panose="020F0502020204030204" pitchFamily="34" charset="0"/>
                <a:ea typeface="Calibri" panose="020F0502020204030204" pitchFamily="34" charset="0"/>
                <a:cs typeface="Times New Roman" panose="02020603050405020304" pitchFamily="18" charset="0"/>
              </a:rPr>
              <a:t>If you have further questions, please let me know.</a:t>
            </a:r>
          </a:p>
          <a:p>
            <a:r>
              <a:rPr lang="en-US" sz="1100" dirty="0">
                <a:latin typeface="Calibri" panose="020F0502020204030204" pitchFamily="34" charset="0"/>
                <a:ea typeface="Calibri" panose="020F0502020204030204" pitchFamily="34" charset="0"/>
                <a:cs typeface="Times New Roman" panose="02020603050405020304" pitchFamily="18" charset="0"/>
              </a:rPr>
              <a:t> </a:t>
            </a:r>
          </a:p>
          <a:p>
            <a:r>
              <a:rPr lang="en-US" sz="1100" dirty="0">
                <a:latin typeface="Calibri" panose="020F0502020204030204" pitchFamily="34" charset="0"/>
                <a:ea typeface="Calibri" panose="020F0502020204030204" pitchFamily="34" charset="0"/>
                <a:cs typeface="Times New Roman" panose="02020603050405020304" pitchFamily="18" charset="0"/>
              </a:rPr>
              <a:t>Shannon Wenzel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28091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4038600" y="1676400"/>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a:t>
            </a:r>
          </a:p>
          <a:p>
            <a:pPr algn="ctr"/>
            <a:r>
              <a:rPr lang="en-US" sz="1500" dirty="0" smtClean="0"/>
              <a:t>DNS:</a:t>
            </a:r>
          </a:p>
          <a:p>
            <a:pPr algn="ctr"/>
            <a:r>
              <a:rPr lang="en-US" sz="1500" dirty="0" smtClean="0"/>
              <a:t>Location:</a:t>
            </a:r>
            <a:endParaRPr lang="en-US" sz="1500" dirty="0"/>
          </a:p>
        </p:txBody>
      </p:sp>
      <p:sp>
        <p:nvSpPr>
          <p:cNvPr id="6" name="Rounded Rectangle 5"/>
          <p:cNvSpPr/>
          <p:nvPr/>
        </p:nvSpPr>
        <p:spPr>
          <a:xfrm>
            <a:off x="1905000" y="3581400"/>
            <a:ext cx="1295400" cy="914400"/>
          </a:xfrm>
          <a:prstGeom prst="roundRect">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Public IP:</a:t>
            </a:r>
          </a:p>
          <a:p>
            <a:pPr algn="ctr"/>
            <a:r>
              <a:rPr lang="en-US" sz="1500" dirty="0" smtClean="0"/>
              <a:t>FQDN:</a:t>
            </a:r>
            <a:endParaRPr lang="en-US" sz="1500" dirty="0"/>
          </a:p>
        </p:txBody>
      </p:sp>
      <p:sp>
        <p:nvSpPr>
          <p:cNvPr id="7" name="Rounded Rectangle 6"/>
          <p:cNvSpPr/>
          <p:nvPr/>
        </p:nvSpPr>
        <p:spPr>
          <a:xfrm>
            <a:off x="4038600" y="3581400"/>
            <a:ext cx="1524000" cy="914400"/>
          </a:xfrm>
          <a:prstGeom prst="roundRect">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a:t>
            </a:r>
          </a:p>
          <a:p>
            <a:pPr algn="ctr"/>
            <a:r>
              <a:rPr lang="en-US" sz="1500" dirty="0" smtClean="0"/>
              <a:t>DNS:</a:t>
            </a:r>
          </a:p>
          <a:p>
            <a:pPr algn="ctr"/>
            <a:r>
              <a:rPr lang="en-US" sz="1500" dirty="0" smtClean="0"/>
              <a:t>Location:</a:t>
            </a:r>
            <a:endParaRPr lang="en-US" sz="1500" dirty="0"/>
          </a:p>
        </p:txBody>
      </p:sp>
      <p:sp>
        <p:nvSpPr>
          <p:cNvPr id="8" name="Rounded Rectangle 7"/>
          <p:cNvSpPr/>
          <p:nvPr/>
        </p:nvSpPr>
        <p:spPr>
          <a:xfrm>
            <a:off x="1905000" y="5638800"/>
            <a:ext cx="1295400" cy="914400"/>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Public IP:</a:t>
            </a:r>
          </a:p>
          <a:p>
            <a:pPr algn="ctr"/>
            <a:r>
              <a:rPr lang="en-US" sz="1500" dirty="0" smtClean="0"/>
              <a:t>FQDN</a:t>
            </a:r>
            <a:endParaRPr lang="en-US" sz="1500" dirty="0"/>
          </a:p>
        </p:txBody>
      </p:sp>
      <p:sp>
        <p:nvSpPr>
          <p:cNvPr id="9" name="Rounded Rectangle 8"/>
          <p:cNvSpPr/>
          <p:nvPr/>
        </p:nvSpPr>
        <p:spPr>
          <a:xfrm>
            <a:off x="4038600" y="5638800"/>
            <a:ext cx="1524000" cy="914400"/>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a:t>
            </a:r>
          </a:p>
          <a:p>
            <a:pPr algn="ctr"/>
            <a:r>
              <a:rPr lang="en-US" sz="1500" dirty="0" smtClean="0"/>
              <a:t>DNS:</a:t>
            </a:r>
          </a:p>
          <a:p>
            <a:pPr algn="ctr"/>
            <a:r>
              <a:rPr lang="en-US" sz="1500" dirty="0" smtClean="0"/>
              <a:t>Location:</a:t>
            </a:r>
            <a:endParaRPr lang="en-US" sz="1500" dirty="0"/>
          </a:p>
        </p:txBody>
      </p:sp>
      <p:sp>
        <p:nvSpPr>
          <p:cNvPr id="10" name="Can 9"/>
          <p:cNvSpPr/>
          <p:nvPr/>
        </p:nvSpPr>
        <p:spPr>
          <a:xfrm>
            <a:off x="6096000" y="1447800"/>
            <a:ext cx="2209800" cy="7620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Oracle IP: </a:t>
            </a:r>
          </a:p>
          <a:p>
            <a:pPr algn="ctr"/>
            <a:r>
              <a:rPr lang="en-US" sz="1200" dirty="0" smtClean="0"/>
              <a:t>DNS: </a:t>
            </a:r>
          </a:p>
          <a:p>
            <a:pPr algn="ctr"/>
            <a:r>
              <a:rPr lang="en-US" sz="1200" dirty="0" smtClean="0"/>
              <a:t>SID: </a:t>
            </a:r>
          </a:p>
          <a:p>
            <a:pPr algn="ctr"/>
            <a:r>
              <a:rPr lang="en-US" sz="1200" dirty="0" smtClean="0"/>
              <a:t>User:</a:t>
            </a:r>
            <a:endParaRPr lang="en-US" sz="1200" dirty="0"/>
          </a:p>
        </p:txBody>
      </p:sp>
      <p:sp>
        <p:nvSpPr>
          <p:cNvPr id="11" name="Can 10"/>
          <p:cNvSpPr/>
          <p:nvPr/>
        </p:nvSpPr>
        <p:spPr>
          <a:xfrm>
            <a:off x="6146800" y="3276600"/>
            <a:ext cx="2209800" cy="863961"/>
          </a:xfrm>
          <a:prstGeom prst="can">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Oracle IP:</a:t>
            </a:r>
          </a:p>
          <a:p>
            <a:pPr algn="ctr"/>
            <a:r>
              <a:rPr lang="en-US" sz="1200" dirty="0" smtClean="0"/>
              <a:t>DNS: </a:t>
            </a:r>
          </a:p>
          <a:p>
            <a:pPr algn="ctr"/>
            <a:r>
              <a:rPr lang="en-US" sz="1200" dirty="0" smtClean="0"/>
              <a:t>SID:</a:t>
            </a:r>
          </a:p>
          <a:p>
            <a:pPr algn="ctr"/>
            <a:r>
              <a:rPr lang="en-US" sz="1200" dirty="0" smtClean="0"/>
              <a:t>User:</a:t>
            </a:r>
            <a:endParaRPr lang="en-US" sz="1200" dirty="0"/>
          </a:p>
        </p:txBody>
      </p:sp>
      <p:sp>
        <p:nvSpPr>
          <p:cNvPr id="12" name="Can 11"/>
          <p:cNvSpPr/>
          <p:nvPr/>
        </p:nvSpPr>
        <p:spPr>
          <a:xfrm>
            <a:off x="6172200" y="5105400"/>
            <a:ext cx="2209800" cy="799583"/>
          </a:xfrm>
          <a:prstGeom prst="can">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OracleIP</a:t>
            </a:r>
            <a:r>
              <a:rPr lang="en-US" sz="1200" dirty="0" smtClean="0"/>
              <a:t>:</a:t>
            </a:r>
          </a:p>
          <a:p>
            <a:pPr algn="ctr"/>
            <a:r>
              <a:rPr lang="en-US" sz="1200" dirty="0" smtClean="0"/>
              <a:t>DNS: </a:t>
            </a:r>
          </a:p>
          <a:p>
            <a:pPr algn="ctr"/>
            <a:r>
              <a:rPr lang="en-US" sz="1200" dirty="0" smtClean="0"/>
              <a:t>SID:</a:t>
            </a:r>
          </a:p>
          <a:p>
            <a:pPr algn="ctr"/>
            <a:r>
              <a:rPr lang="en-US" sz="1200" dirty="0" smtClean="0"/>
              <a:t>User:</a:t>
            </a:r>
            <a:endParaRPr lang="en-US" sz="1200" dirty="0"/>
          </a:p>
        </p:txBody>
      </p:sp>
      <p:sp>
        <p:nvSpPr>
          <p:cNvPr id="13" name="TextBox 12"/>
          <p:cNvSpPr txBox="1"/>
          <p:nvPr/>
        </p:nvSpPr>
        <p:spPr>
          <a:xfrm>
            <a:off x="0" y="1840468"/>
            <a:ext cx="1219200" cy="369332"/>
          </a:xfrm>
          <a:prstGeom prst="rect">
            <a:avLst/>
          </a:prstGeom>
          <a:noFill/>
        </p:spPr>
        <p:txBody>
          <a:bodyPr wrap="square" rtlCol="0">
            <a:spAutoFit/>
          </a:bodyPr>
          <a:lstStyle/>
          <a:p>
            <a:r>
              <a:rPr lang="en-US" dirty="0" smtClean="0"/>
              <a:t>DEV</a:t>
            </a:r>
            <a:endParaRPr lang="en-US" dirty="0"/>
          </a:p>
        </p:txBody>
      </p:sp>
      <p:sp>
        <p:nvSpPr>
          <p:cNvPr id="14" name="TextBox 13"/>
          <p:cNvSpPr txBox="1"/>
          <p:nvPr/>
        </p:nvSpPr>
        <p:spPr>
          <a:xfrm>
            <a:off x="42333" y="3855121"/>
            <a:ext cx="1219200" cy="369332"/>
          </a:xfrm>
          <a:prstGeom prst="rect">
            <a:avLst/>
          </a:prstGeom>
          <a:noFill/>
        </p:spPr>
        <p:txBody>
          <a:bodyPr wrap="square" rtlCol="0">
            <a:spAutoFit/>
          </a:bodyPr>
          <a:lstStyle/>
          <a:p>
            <a:r>
              <a:rPr lang="en-US" dirty="0" smtClean="0"/>
              <a:t>STG</a:t>
            </a:r>
            <a:endParaRPr lang="en-US" dirty="0"/>
          </a:p>
        </p:txBody>
      </p:sp>
      <p:sp>
        <p:nvSpPr>
          <p:cNvPr id="15" name="TextBox 14"/>
          <p:cNvSpPr txBox="1"/>
          <p:nvPr/>
        </p:nvSpPr>
        <p:spPr>
          <a:xfrm>
            <a:off x="42333" y="5910664"/>
            <a:ext cx="1219200" cy="369332"/>
          </a:xfrm>
          <a:prstGeom prst="rect">
            <a:avLst/>
          </a:prstGeom>
          <a:noFill/>
        </p:spPr>
        <p:txBody>
          <a:bodyPr wrap="square" rtlCol="0">
            <a:spAutoFit/>
          </a:bodyPr>
          <a:lstStyle/>
          <a:p>
            <a:r>
              <a:rPr lang="en-US" dirty="0" smtClean="0"/>
              <a:t>PROD</a:t>
            </a:r>
            <a:endParaRPr lang="en-US" dirty="0"/>
          </a:p>
        </p:txBody>
      </p:sp>
      <p:sp>
        <p:nvSpPr>
          <p:cNvPr id="16" name="TextBox 15"/>
          <p:cNvSpPr txBox="1"/>
          <p:nvPr/>
        </p:nvSpPr>
        <p:spPr>
          <a:xfrm>
            <a:off x="1828800" y="67733"/>
            <a:ext cx="1371600" cy="369332"/>
          </a:xfrm>
          <a:prstGeom prst="rect">
            <a:avLst/>
          </a:prstGeom>
          <a:noFill/>
        </p:spPr>
        <p:txBody>
          <a:bodyPr wrap="square" rtlCol="0">
            <a:spAutoFit/>
          </a:bodyPr>
          <a:lstStyle/>
          <a:p>
            <a:pPr algn="ctr"/>
            <a:r>
              <a:rPr lang="en-US" dirty="0" smtClean="0"/>
              <a:t>F5</a:t>
            </a:r>
            <a:endParaRPr lang="en-US" dirty="0"/>
          </a:p>
        </p:txBody>
      </p:sp>
      <p:sp>
        <p:nvSpPr>
          <p:cNvPr id="17" name="TextBox 16"/>
          <p:cNvSpPr txBox="1"/>
          <p:nvPr/>
        </p:nvSpPr>
        <p:spPr>
          <a:xfrm>
            <a:off x="3996267" y="115331"/>
            <a:ext cx="1371600" cy="369332"/>
          </a:xfrm>
          <a:prstGeom prst="rect">
            <a:avLst/>
          </a:prstGeom>
          <a:noFill/>
        </p:spPr>
        <p:txBody>
          <a:bodyPr wrap="square" rtlCol="0">
            <a:spAutoFit/>
          </a:bodyPr>
          <a:lstStyle/>
          <a:p>
            <a:pPr algn="ctr"/>
            <a:r>
              <a:rPr lang="en-US" dirty="0" smtClean="0"/>
              <a:t>APP</a:t>
            </a:r>
            <a:endParaRPr lang="en-US" dirty="0"/>
          </a:p>
        </p:txBody>
      </p:sp>
      <p:sp>
        <p:nvSpPr>
          <p:cNvPr id="18" name="TextBox 17"/>
          <p:cNvSpPr txBox="1"/>
          <p:nvPr/>
        </p:nvSpPr>
        <p:spPr>
          <a:xfrm>
            <a:off x="6832600" y="76200"/>
            <a:ext cx="1371600" cy="369332"/>
          </a:xfrm>
          <a:prstGeom prst="rect">
            <a:avLst/>
          </a:prstGeom>
          <a:noFill/>
        </p:spPr>
        <p:txBody>
          <a:bodyPr wrap="square" rtlCol="0">
            <a:spAutoFit/>
          </a:bodyPr>
          <a:lstStyle/>
          <a:p>
            <a:pPr algn="ctr"/>
            <a:r>
              <a:rPr lang="en-US" dirty="0" smtClean="0"/>
              <a:t>DBs</a:t>
            </a:r>
            <a:endParaRPr lang="en-US" dirty="0"/>
          </a:p>
        </p:txBody>
      </p:sp>
      <p:sp>
        <p:nvSpPr>
          <p:cNvPr id="19" name="TextBox 18"/>
          <p:cNvSpPr txBox="1"/>
          <p:nvPr/>
        </p:nvSpPr>
        <p:spPr>
          <a:xfrm>
            <a:off x="3750733" y="380999"/>
            <a:ext cx="1828800" cy="1107996"/>
          </a:xfrm>
          <a:prstGeom prst="rect">
            <a:avLst/>
          </a:prstGeom>
          <a:noFill/>
        </p:spPr>
        <p:txBody>
          <a:bodyPr wrap="square" rtlCol="0">
            <a:spAutoFit/>
          </a:bodyPr>
          <a:lstStyle/>
          <a:p>
            <a:pPr marL="171450" indent="-171450">
              <a:buFont typeface="Arial" pitchFamily="34" charset="0"/>
              <a:buChar char="•"/>
            </a:pPr>
            <a:r>
              <a:rPr lang="en-US" sz="1100" dirty="0" smtClean="0"/>
              <a:t>VM </a:t>
            </a:r>
            <a:r>
              <a:rPr lang="en-US" sz="1100" dirty="0" err="1" smtClean="0"/>
              <a:t>Mgt</a:t>
            </a:r>
            <a:r>
              <a:rPr lang="en-US" sz="1100" dirty="0" smtClean="0"/>
              <a:t> OS: </a:t>
            </a:r>
            <a:r>
              <a:rPr lang="en-US" sz="1100" dirty="0" err="1" smtClean="0"/>
              <a:t>Vmware</a:t>
            </a:r>
            <a:r>
              <a:rPr lang="en-US" sz="1100" dirty="0" smtClean="0"/>
              <a:t> 3</a:t>
            </a:r>
          </a:p>
          <a:p>
            <a:pPr marL="171450" indent="-171450">
              <a:buFont typeface="Arial" pitchFamily="34" charset="0"/>
              <a:buChar char="•"/>
            </a:pPr>
            <a:r>
              <a:rPr lang="en-US" sz="1100" dirty="0" smtClean="0"/>
              <a:t>VM OS: RHEL 5.0</a:t>
            </a:r>
          </a:p>
          <a:p>
            <a:pPr marL="171450" indent="-171450">
              <a:buFont typeface="Arial" pitchFamily="34" charset="0"/>
              <a:buChar char="•"/>
            </a:pPr>
            <a:r>
              <a:rPr lang="en-US" sz="1100" dirty="0" smtClean="0"/>
              <a:t>Middleware: </a:t>
            </a:r>
            <a:r>
              <a:rPr lang="en-US" sz="1100" dirty="0" err="1" smtClean="0"/>
              <a:t>JBoss</a:t>
            </a:r>
            <a:r>
              <a:rPr lang="en-US" sz="1100" dirty="0" smtClean="0"/>
              <a:t> 7</a:t>
            </a:r>
          </a:p>
          <a:p>
            <a:pPr marL="171450" indent="-171450">
              <a:buFont typeface="Arial" pitchFamily="34" charset="0"/>
              <a:buChar char="•"/>
            </a:pPr>
            <a:r>
              <a:rPr lang="en-US" sz="1100" dirty="0" smtClean="0"/>
              <a:t>Software: JEE 6, Seam 3</a:t>
            </a:r>
          </a:p>
          <a:p>
            <a:pPr marL="171450" indent="-171450">
              <a:buFont typeface="Arial" pitchFamily="34" charset="0"/>
              <a:buChar char="•"/>
            </a:pPr>
            <a:r>
              <a:rPr lang="en-US" sz="1100" dirty="0" smtClean="0"/>
              <a:t>Ports: 9443, 8080</a:t>
            </a:r>
          </a:p>
          <a:p>
            <a:pPr marL="171450" indent="-171450">
              <a:buFont typeface="Arial" pitchFamily="34" charset="0"/>
              <a:buChar char="•"/>
            </a:pPr>
            <a:r>
              <a:rPr lang="en-US" sz="1100" dirty="0" smtClean="0"/>
              <a:t>Dependencies:</a:t>
            </a:r>
            <a:endParaRPr lang="en-US" sz="1100" dirty="0"/>
          </a:p>
        </p:txBody>
      </p:sp>
      <p:sp>
        <p:nvSpPr>
          <p:cNvPr id="20" name="TextBox 19"/>
          <p:cNvSpPr txBox="1"/>
          <p:nvPr/>
        </p:nvSpPr>
        <p:spPr>
          <a:xfrm>
            <a:off x="1845733" y="344269"/>
            <a:ext cx="1828800" cy="769441"/>
          </a:xfrm>
          <a:prstGeom prst="rect">
            <a:avLst/>
          </a:prstGeom>
          <a:noFill/>
        </p:spPr>
        <p:txBody>
          <a:bodyPr wrap="square" rtlCol="0">
            <a:spAutoFit/>
          </a:bodyPr>
          <a:lstStyle/>
          <a:p>
            <a:pPr marL="171450" indent="-171450">
              <a:buFont typeface="Arial" pitchFamily="34" charset="0"/>
              <a:buChar char="•"/>
            </a:pPr>
            <a:r>
              <a:rPr lang="en-US" sz="1100" dirty="0" smtClean="0"/>
              <a:t>Ports: 443, 80</a:t>
            </a:r>
          </a:p>
          <a:p>
            <a:pPr marL="171450" indent="-171450">
              <a:buFont typeface="Arial" pitchFamily="34" charset="0"/>
              <a:buChar char="•"/>
            </a:pPr>
            <a:r>
              <a:rPr lang="en-US" sz="1100" dirty="0" smtClean="0"/>
              <a:t>Proxies:</a:t>
            </a:r>
          </a:p>
          <a:p>
            <a:pPr marL="171450" indent="-171450">
              <a:buFont typeface="Arial" pitchFamily="34" charset="0"/>
              <a:buChar char="•"/>
            </a:pPr>
            <a:r>
              <a:rPr lang="en-US" sz="1100" dirty="0" smtClean="0"/>
              <a:t>Dependencies</a:t>
            </a:r>
          </a:p>
          <a:p>
            <a:pPr marL="171450" indent="-171450">
              <a:buFont typeface="Arial" pitchFamily="34" charset="0"/>
              <a:buChar char="•"/>
            </a:pPr>
            <a:r>
              <a:rPr lang="en-US" sz="1100" dirty="0" smtClean="0"/>
              <a:t>Location:</a:t>
            </a:r>
            <a:endParaRPr lang="en-US" sz="1100" dirty="0"/>
          </a:p>
        </p:txBody>
      </p:sp>
      <p:sp>
        <p:nvSpPr>
          <p:cNvPr id="21" name="TextBox 20"/>
          <p:cNvSpPr txBox="1"/>
          <p:nvPr/>
        </p:nvSpPr>
        <p:spPr>
          <a:xfrm>
            <a:off x="5867400" y="344731"/>
            <a:ext cx="1828800" cy="938719"/>
          </a:xfrm>
          <a:prstGeom prst="rect">
            <a:avLst/>
          </a:prstGeom>
          <a:noFill/>
        </p:spPr>
        <p:txBody>
          <a:bodyPr wrap="square" rtlCol="0">
            <a:spAutoFit/>
          </a:bodyPr>
          <a:lstStyle/>
          <a:p>
            <a:pPr marL="171450" indent="-171450">
              <a:buFont typeface="Arial" pitchFamily="34" charset="0"/>
              <a:buChar char="•"/>
            </a:pPr>
            <a:r>
              <a:rPr lang="en-US" sz="1100" dirty="0" smtClean="0"/>
              <a:t>Physical OS: RHEL 5.0</a:t>
            </a:r>
          </a:p>
          <a:p>
            <a:pPr marL="171450" indent="-171450">
              <a:buFont typeface="Arial" pitchFamily="34" charset="0"/>
              <a:buChar char="•"/>
            </a:pPr>
            <a:r>
              <a:rPr lang="en-US" sz="1100" dirty="0" smtClean="0"/>
              <a:t>RDBMS: Oracle 11g</a:t>
            </a:r>
          </a:p>
          <a:p>
            <a:pPr marL="171450" indent="-171450">
              <a:buFont typeface="Arial" pitchFamily="34" charset="0"/>
              <a:buChar char="•"/>
            </a:pPr>
            <a:r>
              <a:rPr lang="en-US" sz="1100" dirty="0" smtClean="0"/>
              <a:t>Ports: 1521</a:t>
            </a:r>
          </a:p>
          <a:p>
            <a:pPr marL="171450" indent="-171450">
              <a:buFont typeface="Arial" pitchFamily="34" charset="0"/>
              <a:buChar char="•"/>
            </a:pPr>
            <a:r>
              <a:rPr lang="en-US" sz="1100" dirty="0" smtClean="0"/>
              <a:t>Dependencies:</a:t>
            </a:r>
          </a:p>
          <a:p>
            <a:pPr marL="171450" indent="-171450">
              <a:buFont typeface="Arial" pitchFamily="34" charset="0"/>
              <a:buChar char="•"/>
            </a:pPr>
            <a:r>
              <a:rPr lang="en-US" sz="1100" dirty="0" smtClean="0"/>
              <a:t>Location: </a:t>
            </a:r>
            <a:endParaRPr lang="en-US" sz="1100" dirty="0"/>
          </a:p>
        </p:txBody>
      </p:sp>
      <p:sp>
        <p:nvSpPr>
          <p:cNvPr id="22" name="Folded Corner 21"/>
          <p:cNvSpPr/>
          <p:nvPr/>
        </p:nvSpPr>
        <p:spPr>
          <a:xfrm>
            <a:off x="3073606" y="4343400"/>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3" name="Folded Corner 22"/>
          <p:cNvSpPr/>
          <p:nvPr/>
        </p:nvSpPr>
        <p:spPr>
          <a:xfrm>
            <a:off x="3004840" y="6410093"/>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4" name="Folded Corner 23"/>
          <p:cNvSpPr/>
          <p:nvPr/>
        </p:nvSpPr>
        <p:spPr>
          <a:xfrm>
            <a:off x="5410200" y="4343400"/>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5" name="Folded Corner 24"/>
          <p:cNvSpPr/>
          <p:nvPr/>
        </p:nvSpPr>
        <p:spPr>
          <a:xfrm>
            <a:off x="5395332" y="6390320"/>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6" name="Rectangle 25"/>
          <p:cNvSpPr/>
          <p:nvPr/>
        </p:nvSpPr>
        <p:spPr>
          <a:xfrm>
            <a:off x="76200" y="115331"/>
            <a:ext cx="1828800" cy="1337397"/>
          </a:xfrm>
          <a:prstGeom prst="rect">
            <a:avLst/>
          </a:prstGeom>
          <a:solidFill>
            <a:srgbClr val="04AC9C"/>
          </a:solidFill>
          <a:ln>
            <a:solidFill>
              <a:srgbClr val="0058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Sub-Project Name, v</a:t>
            </a:r>
          </a:p>
          <a:p>
            <a:pPr algn="ctr"/>
            <a:r>
              <a:rPr lang="en-US" sz="1400" dirty="0" smtClean="0"/>
              <a:t>Date</a:t>
            </a:r>
          </a:p>
          <a:p>
            <a:pPr algn="ctr"/>
            <a:r>
              <a:rPr lang="en-US" sz="1400" dirty="0" smtClean="0"/>
              <a:t>Your Name</a:t>
            </a:r>
          </a:p>
          <a:p>
            <a:pPr algn="ctr"/>
            <a:r>
              <a:rPr lang="en-US" sz="1100" dirty="0" smtClean="0"/>
              <a:t>Description of build and architecture goes here.</a:t>
            </a:r>
            <a:endParaRPr lang="en-US" sz="1100" dirty="0"/>
          </a:p>
        </p:txBody>
      </p:sp>
      <p:cxnSp>
        <p:nvCxnSpPr>
          <p:cNvPr id="28" name="Straight Arrow Connector 27"/>
          <p:cNvCxnSpPr>
            <a:stCxn id="5" idx="3"/>
            <a:endCxn id="10" idx="2"/>
          </p:cNvCxnSpPr>
          <p:nvPr/>
        </p:nvCxnSpPr>
        <p:spPr>
          <a:xfrm flipV="1">
            <a:off x="5562600" y="1828800"/>
            <a:ext cx="533400" cy="3048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a:endCxn id="11" idx="2"/>
          </p:cNvCxnSpPr>
          <p:nvPr/>
        </p:nvCxnSpPr>
        <p:spPr>
          <a:xfrm flipV="1">
            <a:off x="5562600" y="3708581"/>
            <a:ext cx="584200" cy="33001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3"/>
            <a:endCxn id="12" idx="2"/>
          </p:cNvCxnSpPr>
          <p:nvPr/>
        </p:nvCxnSpPr>
        <p:spPr>
          <a:xfrm flipV="1">
            <a:off x="5562600" y="5505192"/>
            <a:ext cx="609600" cy="59080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6" idx="3"/>
            <a:endCxn id="7" idx="1"/>
          </p:cNvCxnSpPr>
          <p:nvPr/>
        </p:nvCxnSpPr>
        <p:spPr>
          <a:xfrm>
            <a:off x="3200400" y="4038600"/>
            <a:ext cx="8382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8" idx="3"/>
            <a:endCxn id="9" idx="1"/>
          </p:cNvCxnSpPr>
          <p:nvPr/>
        </p:nvCxnSpPr>
        <p:spPr>
          <a:xfrm>
            <a:off x="3200400" y="6096000"/>
            <a:ext cx="8382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540298" y="1752600"/>
            <a:ext cx="609600" cy="261610"/>
          </a:xfrm>
          <a:prstGeom prst="rect">
            <a:avLst/>
          </a:prstGeom>
          <a:noFill/>
        </p:spPr>
        <p:txBody>
          <a:bodyPr wrap="square" rtlCol="0">
            <a:spAutoFit/>
          </a:bodyPr>
          <a:lstStyle/>
          <a:p>
            <a:pPr algn="ctr"/>
            <a:r>
              <a:rPr lang="en-US" sz="1100" dirty="0" smtClean="0"/>
              <a:t>JDBC</a:t>
            </a:r>
            <a:endParaRPr lang="en-US" sz="1100" dirty="0"/>
          </a:p>
        </p:txBody>
      </p:sp>
      <p:sp>
        <p:nvSpPr>
          <p:cNvPr id="38" name="TextBox 37"/>
          <p:cNvSpPr txBox="1"/>
          <p:nvPr/>
        </p:nvSpPr>
        <p:spPr>
          <a:xfrm>
            <a:off x="5562600" y="3810000"/>
            <a:ext cx="609600" cy="261610"/>
          </a:xfrm>
          <a:prstGeom prst="rect">
            <a:avLst/>
          </a:prstGeom>
          <a:noFill/>
        </p:spPr>
        <p:txBody>
          <a:bodyPr wrap="square" rtlCol="0">
            <a:spAutoFit/>
          </a:bodyPr>
          <a:lstStyle/>
          <a:p>
            <a:pPr algn="ctr"/>
            <a:r>
              <a:rPr lang="en-US" sz="1100" dirty="0" smtClean="0"/>
              <a:t>JDBC</a:t>
            </a:r>
            <a:endParaRPr lang="en-US" sz="1100" dirty="0"/>
          </a:p>
        </p:txBody>
      </p:sp>
      <p:sp>
        <p:nvSpPr>
          <p:cNvPr id="39" name="TextBox 38"/>
          <p:cNvSpPr txBox="1"/>
          <p:nvPr/>
        </p:nvSpPr>
        <p:spPr>
          <a:xfrm>
            <a:off x="5486400" y="5649572"/>
            <a:ext cx="609600" cy="261610"/>
          </a:xfrm>
          <a:prstGeom prst="rect">
            <a:avLst/>
          </a:prstGeom>
          <a:noFill/>
        </p:spPr>
        <p:txBody>
          <a:bodyPr wrap="square" rtlCol="0">
            <a:spAutoFit/>
          </a:bodyPr>
          <a:lstStyle/>
          <a:p>
            <a:pPr algn="ctr"/>
            <a:r>
              <a:rPr lang="en-US" sz="1100" dirty="0" smtClean="0"/>
              <a:t>JDBC</a:t>
            </a:r>
            <a:endParaRPr lang="en-US" sz="1100" dirty="0"/>
          </a:p>
        </p:txBody>
      </p:sp>
      <p:sp>
        <p:nvSpPr>
          <p:cNvPr id="40" name="TextBox 39"/>
          <p:cNvSpPr txBox="1"/>
          <p:nvPr/>
        </p:nvSpPr>
        <p:spPr>
          <a:xfrm>
            <a:off x="3314700" y="3810000"/>
            <a:ext cx="609600" cy="261610"/>
          </a:xfrm>
          <a:prstGeom prst="rect">
            <a:avLst/>
          </a:prstGeom>
          <a:noFill/>
        </p:spPr>
        <p:txBody>
          <a:bodyPr wrap="square" rtlCol="0">
            <a:spAutoFit/>
          </a:bodyPr>
          <a:lstStyle/>
          <a:p>
            <a:pPr algn="ctr"/>
            <a:r>
              <a:rPr lang="en-US" sz="1100" dirty="0" smtClean="0"/>
              <a:t>HTTPS</a:t>
            </a:r>
            <a:endParaRPr lang="en-US" sz="1100" dirty="0"/>
          </a:p>
        </p:txBody>
      </p:sp>
      <p:sp>
        <p:nvSpPr>
          <p:cNvPr id="41" name="TextBox 40"/>
          <p:cNvSpPr txBox="1"/>
          <p:nvPr/>
        </p:nvSpPr>
        <p:spPr>
          <a:xfrm>
            <a:off x="3314700" y="5867400"/>
            <a:ext cx="609600" cy="261610"/>
          </a:xfrm>
          <a:prstGeom prst="rect">
            <a:avLst/>
          </a:prstGeom>
          <a:noFill/>
        </p:spPr>
        <p:txBody>
          <a:bodyPr wrap="square" rtlCol="0">
            <a:spAutoFit/>
          </a:bodyPr>
          <a:lstStyle/>
          <a:p>
            <a:pPr algn="ctr"/>
            <a:r>
              <a:rPr lang="en-US" sz="1100" dirty="0" smtClean="0"/>
              <a:t>HTTPS</a:t>
            </a:r>
            <a:endParaRPr lang="en-US" sz="1100" dirty="0"/>
          </a:p>
        </p:txBody>
      </p:sp>
      <p:cxnSp>
        <p:nvCxnSpPr>
          <p:cNvPr id="43" name="Straight Arrow Connector 42"/>
          <p:cNvCxnSpPr>
            <a:stCxn id="14" idx="3"/>
            <a:endCxn id="6" idx="1"/>
          </p:cNvCxnSpPr>
          <p:nvPr/>
        </p:nvCxnSpPr>
        <p:spPr>
          <a:xfrm flipV="1">
            <a:off x="1261533" y="4038600"/>
            <a:ext cx="643467" cy="118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5" idx="3"/>
            <a:endCxn id="8" idx="1"/>
          </p:cNvCxnSpPr>
          <p:nvPr/>
        </p:nvCxnSpPr>
        <p:spPr>
          <a:xfrm>
            <a:off x="1261533" y="6095330"/>
            <a:ext cx="643467" cy="67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295400" y="3810000"/>
            <a:ext cx="609600" cy="261610"/>
          </a:xfrm>
          <a:prstGeom prst="rect">
            <a:avLst/>
          </a:prstGeom>
          <a:noFill/>
        </p:spPr>
        <p:txBody>
          <a:bodyPr wrap="square" rtlCol="0">
            <a:spAutoFit/>
          </a:bodyPr>
          <a:lstStyle/>
          <a:p>
            <a:pPr algn="ctr"/>
            <a:r>
              <a:rPr lang="en-US" sz="1100" dirty="0" smtClean="0"/>
              <a:t>HTTPS</a:t>
            </a:r>
            <a:endParaRPr lang="en-US" sz="1100" dirty="0"/>
          </a:p>
        </p:txBody>
      </p:sp>
      <p:sp>
        <p:nvSpPr>
          <p:cNvPr id="47" name="TextBox 46"/>
          <p:cNvSpPr txBox="1"/>
          <p:nvPr/>
        </p:nvSpPr>
        <p:spPr>
          <a:xfrm>
            <a:off x="1261533" y="5863199"/>
            <a:ext cx="609600" cy="261610"/>
          </a:xfrm>
          <a:prstGeom prst="rect">
            <a:avLst/>
          </a:prstGeom>
          <a:noFill/>
        </p:spPr>
        <p:txBody>
          <a:bodyPr wrap="square" rtlCol="0">
            <a:spAutoFit/>
          </a:bodyPr>
          <a:lstStyle/>
          <a:p>
            <a:pPr algn="ctr"/>
            <a:r>
              <a:rPr lang="en-US" sz="1100" dirty="0" smtClean="0"/>
              <a:t>HTTPS</a:t>
            </a:r>
            <a:endParaRPr lang="en-US" sz="1100" dirty="0"/>
          </a:p>
        </p:txBody>
      </p:sp>
      <p:sp>
        <p:nvSpPr>
          <p:cNvPr id="42" name="TextBox 41"/>
          <p:cNvSpPr txBox="1"/>
          <p:nvPr/>
        </p:nvSpPr>
        <p:spPr>
          <a:xfrm>
            <a:off x="7391400" y="356681"/>
            <a:ext cx="1828800" cy="938719"/>
          </a:xfrm>
          <a:prstGeom prst="rect">
            <a:avLst/>
          </a:prstGeom>
          <a:noFill/>
        </p:spPr>
        <p:txBody>
          <a:bodyPr wrap="square" rtlCol="0">
            <a:spAutoFit/>
          </a:bodyPr>
          <a:lstStyle/>
          <a:p>
            <a:pPr marL="171450" indent="-171450">
              <a:buFont typeface="Arial" pitchFamily="34" charset="0"/>
              <a:buChar char="•"/>
            </a:pPr>
            <a:r>
              <a:rPr lang="en-US" sz="1100" dirty="0" smtClean="0"/>
              <a:t>VM OS: RHEL 5.0</a:t>
            </a:r>
          </a:p>
          <a:p>
            <a:pPr marL="171450" indent="-171450">
              <a:buFont typeface="Arial" pitchFamily="34" charset="0"/>
              <a:buChar char="•"/>
            </a:pPr>
            <a:r>
              <a:rPr lang="en-US" sz="1100" dirty="0" smtClean="0"/>
              <a:t>DBMS: </a:t>
            </a:r>
            <a:r>
              <a:rPr lang="en-US" sz="1100" dirty="0" err="1" smtClean="0"/>
              <a:t>MongoDB</a:t>
            </a:r>
            <a:endParaRPr lang="en-US" sz="1100" dirty="0" smtClean="0"/>
          </a:p>
          <a:p>
            <a:pPr marL="171450" indent="-171450">
              <a:buFont typeface="Arial" pitchFamily="34" charset="0"/>
              <a:buChar char="•"/>
            </a:pPr>
            <a:r>
              <a:rPr lang="en-US" sz="1100" dirty="0" smtClean="0"/>
              <a:t>Ports: xx</a:t>
            </a:r>
          </a:p>
          <a:p>
            <a:pPr marL="171450" indent="-171450">
              <a:buFont typeface="Arial" pitchFamily="34" charset="0"/>
              <a:buChar char="•"/>
            </a:pPr>
            <a:r>
              <a:rPr lang="en-US" sz="1100" dirty="0" smtClean="0"/>
              <a:t>Dependencies:</a:t>
            </a:r>
          </a:p>
          <a:p>
            <a:pPr marL="171450" indent="-171450">
              <a:buFont typeface="Arial" pitchFamily="34" charset="0"/>
              <a:buChar char="•"/>
            </a:pPr>
            <a:r>
              <a:rPr lang="en-US" sz="1100" dirty="0" smtClean="0"/>
              <a:t>Location: </a:t>
            </a:r>
            <a:endParaRPr lang="en-US" sz="1100" dirty="0"/>
          </a:p>
        </p:txBody>
      </p:sp>
      <p:sp>
        <p:nvSpPr>
          <p:cNvPr id="49" name="Can 48"/>
          <p:cNvSpPr/>
          <p:nvPr/>
        </p:nvSpPr>
        <p:spPr>
          <a:xfrm>
            <a:off x="6096000" y="2286000"/>
            <a:ext cx="2209800" cy="70717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Mongo IP: </a:t>
            </a:r>
          </a:p>
          <a:p>
            <a:pPr algn="ctr"/>
            <a:r>
              <a:rPr lang="en-US" sz="1200" dirty="0" smtClean="0"/>
              <a:t>DNS: User:</a:t>
            </a:r>
            <a:endParaRPr lang="en-US" sz="1200" dirty="0"/>
          </a:p>
        </p:txBody>
      </p:sp>
      <p:sp>
        <p:nvSpPr>
          <p:cNvPr id="50" name="Can 49"/>
          <p:cNvSpPr/>
          <p:nvPr/>
        </p:nvSpPr>
        <p:spPr>
          <a:xfrm>
            <a:off x="6149898" y="4267200"/>
            <a:ext cx="2209800" cy="594990"/>
          </a:xfrm>
          <a:prstGeom prst="can">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Mongo IP:</a:t>
            </a:r>
          </a:p>
          <a:p>
            <a:pPr algn="ctr"/>
            <a:r>
              <a:rPr lang="en-US" sz="1200" dirty="0" smtClean="0"/>
              <a:t>DNS:</a:t>
            </a:r>
          </a:p>
          <a:p>
            <a:pPr algn="ctr"/>
            <a:r>
              <a:rPr lang="en-US" sz="1200" dirty="0" smtClean="0"/>
              <a:t>User:</a:t>
            </a:r>
            <a:endParaRPr lang="en-US" sz="1200" dirty="0"/>
          </a:p>
        </p:txBody>
      </p:sp>
      <p:sp>
        <p:nvSpPr>
          <p:cNvPr id="53" name="Can 52"/>
          <p:cNvSpPr/>
          <p:nvPr/>
        </p:nvSpPr>
        <p:spPr>
          <a:xfrm>
            <a:off x="6248400" y="5982217"/>
            <a:ext cx="2209800" cy="799583"/>
          </a:xfrm>
          <a:prstGeom prst="can">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Mongo IP:</a:t>
            </a:r>
          </a:p>
          <a:p>
            <a:pPr algn="ctr"/>
            <a:r>
              <a:rPr lang="en-US" sz="1200" dirty="0" smtClean="0"/>
              <a:t>DNS: User:</a:t>
            </a:r>
            <a:endParaRPr lang="en-US" sz="1200" dirty="0"/>
          </a:p>
        </p:txBody>
      </p:sp>
      <p:cxnSp>
        <p:nvCxnSpPr>
          <p:cNvPr id="29" name="Straight Arrow Connector 28"/>
          <p:cNvCxnSpPr>
            <a:stCxn id="5" idx="3"/>
            <a:endCxn id="49" idx="2"/>
          </p:cNvCxnSpPr>
          <p:nvPr/>
        </p:nvCxnSpPr>
        <p:spPr>
          <a:xfrm>
            <a:off x="5562600" y="2133600"/>
            <a:ext cx="533400" cy="50598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3"/>
            <a:endCxn id="50" idx="2"/>
          </p:cNvCxnSpPr>
          <p:nvPr/>
        </p:nvCxnSpPr>
        <p:spPr>
          <a:xfrm>
            <a:off x="5562600" y="4038600"/>
            <a:ext cx="587298" cy="52609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9" idx="3"/>
            <a:endCxn id="53" idx="2"/>
          </p:cNvCxnSpPr>
          <p:nvPr/>
        </p:nvCxnSpPr>
        <p:spPr>
          <a:xfrm>
            <a:off x="5562600" y="6096000"/>
            <a:ext cx="685800" cy="28600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1524000" y="1752600"/>
            <a:ext cx="0" cy="463709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56" name="Straight Arrow Connector 55"/>
          <p:cNvCxnSpPr/>
          <p:nvPr/>
        </p:nvCxnSpPr>
        <p:spPr>
          <a:xfrm>
            <a:off x="3200400" y="2186940"/>
            <a:ext cx="8382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369733" y="1990636"/>
            <a:ext cx="609600" cy="600164"/>
          </a:xfrm>
          <a:prstGeom prst="rect">
            <a:avLst/>
          </a:prstGeom>
          <a:noFill/>
        </p:spPr>
        <p:txBody>
          <a:bodyPr wrap="square" rtlCol="0">
            <a:spAutoFit/>
          </a:bodyPr>
          <a:lstStyle/>
          <a:p>
            <a:pPr algn="ctr"/>
            <a:r>
              <a:rPr lang="en-US" sz="1100" dirty="0" smtClean="0"/>
              <a:t>HTTPS</a:t>
            </a:r>
          </a:p>
          <a:p>
            <a:pPr algn="ctr"/>
            <a:r>
              <a:rPr lang="en-US" sz="1100" dirty="0" smtClean="0"/>
              <a:t>BCM only</a:t>
            </a:r>
            <a:endParaRPr lang="en-US" sz="1100" dirty="0"/>
          </a:p>
        </p:txBody>
      </p:sp>
    </p:spTree>
    <p:extLst>
      <p:ext uri="{BB962C8B-B14F-4D97-AF65-F5344CB8AC3E}">
        <p14:creationId xmlns:p14="http://schemas.microsoft.com/office/powerpoint/2010/main" val="3637886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4038600" y="1676400"/>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a:t>
            </a:r>
          </a:p>
          <a:p>
            <a:pPr algn="ctr"/>
            <a:r>
              <a:rPr lang="en-US" sz="1500" dirty="0" smtClean="0"/>
              <a:t>DNS:</a:t>
            </a:r>
          </a:p>
          <a:p>
            <a:pPr algn="ctr"/>
            <a:r>
              <a:rPr lang="en-US" sz="1500" dirty="0" smtClean="0"/>
              <a:t>Location:</a:t>
            </a:r>
            <a:endParaRPr lang="en-US" sz="1500" dirty="0"/>
          </a:p>
        </p:txBody>
      </p:sp>
      <p:sp>
        <p:nvSpPr>
          <p:cNvPr id="6" name="Rounded Rectangle 5"/>
          <p:cNvSpPr/>
          <p:nvPr/>
        </p:nvSpPr>
        <p:spPr>
          <a:xfrm>
            <a:off x="1905000" y="3581400"/>
            <a:ext cx="1295400" cy="914400"/>
          </a:xfrm>
          <a:prstGeom prst="roundRect">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Public IP:</a:t>
            </a:r>
          </a:p>
          <a:p>
            <a:pPr algn="ctr"/>
            <a:r>
              <a:rPr lang="en-US" sz="1500" dirty="0" smtClean="0"/>
              <a:t>FQDN:</a:t>
            </a:r>
            <a:endParaRPr lang="en-US" sz="1500" dirty="0"/>
          </a:p>
        </p:txBody>
      </p:sp>
      <p:sp>
        <p:nvSpPr>
          <p:cNvPr id="7" name="Rounded Rectangle 6"/>
          <p:cNvSpPr/>
          <p:nvPr/>
        </p:nvSpPr>
        <p:spPr>
          <a:xfrm>
            <a:off x="4038600" y="3581400"/>
            <a:ext cx="1524000" cy="914400"/>
          </a:xfrm>
          <a:prstGeom prst="roundRect">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a:t>
            </a:r>
          </a:p>
          <a:p>
            <a:pPr algn="ctr"/>
            <a:r>
              <a:rPr lang="en-US" sz="1500" dirty="0" smtClean="0"/>
              <a:t>DNS:</a:t>
            </a:r>
          </a:p>
          <a:p>
            <a:pPr algn="ctr"/>
            <a:r>
              <a:rPr lang="en-US" sz="1500" dirty="0" smtClean="0"/>
              <a:t>Location:</a:t>
            </a:r>
            <a:endParaRPr lang="en-US" sz="1500" dirty="0"/>
          </a:p>
        </p:txBody>
      </p:sp>
      <p:sp>
        <p:nvSpPr>
          <p:cNvPr id="8" name="Rounded Rectangle 7"/>
          <p:cNvSpPr/>
          <p:nvPr/>
        </p:nvSpPr>
        <p:spPr>
          <a:xfrm>
            <a:off x="1905000" y="5638800"/>
            <a:ext cx="1295400" cy="914400"/>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Public IP:</a:t>
            </a:r>
          </a:p>
          <a:p>
            <a:pPr algn="ctr"/>
            <a:r>
              <a:rPr lang="en-US" sz="1500" dirty="0" smtClean="0"/>
              <a:t>FQDN</a:t>
            </a:r>
            <a:endParaRPr lang="en-US" sz="1500" dirty="0"/>
          </a:p>
        </p:txBody>
      </p:sp>
      <p:sp>
        <p:nvSpPr>
          <p:cNvPr id="9" name="Rounded Rectangle 8"/>
          <p:cNvSpPr/>
          <p:nvPr/>
        </p:nvSpPr>
        <p:spPr>
          <a:xfrm>
            <a:off x="4038600" y="5638800"/>
            <a:ext cx="1524000" cy="914400"/>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IP:</a:t>
            </a:r>
          </a:p>
          <a:p>
            <a:pPr algn="ctr"/>
            <a:r>
              <a:rPr lang="en-US" sz="1500" dirty="0" smtClean="0"/>
              <a:t>DNS:</a:t>
            </a:r>
          </a:p>
          <a:p>
            <a:pPr algn="ctr"/>
            <a:r>
              <a:rPr lang="en-US" sz="1500" dirty="0" smtClean="0"/>
              <a:t>Location:</a:t>
            </a:r>
            <a:endParaRPr lang="en-US" sz="1500" dirty="0"/>
          </a:p>
        </p:txBody>
      </p:sp>
      <p:sp>
        <p:nvSpPr>
          <p:cNvPr id="10" name="Can 9"/>
          <p:cNvSpPr/>
          <p:nvPr/>
        </p:nvSpPr>
        <p:spPr>
          <a:xfrm>
            <a:off x="6096000" y="1447800"/>
            <a:ext cx="2209800" cy="7620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Oracle IP: </a:t>
            </a:r>
          </a:p>
          <a:p>
            <a:pPr algn="ctr"/>
            <a:r>
              <a:rPr lang="en-US" sz="1200" dirty="0" smtClean="0"/>
              <a:t>DNS: SID: </a:t>
            </a:r>
          </a:p>
          <a:p>
            <a:pPr algn="ctr"/>
            <a:r>
              <a:rPr lang="en-US" sz="1200" dirty="0" smtClean="0"/>
              <a:t>User:</a:t>
            </a:r>
            <a:endParaRPr lang="en-US" sz="1200" dirty="0"/>
          </a:p>
        </p:txBody>
      </p:sp>
      <p:sp>
        <p:nvSpPr>
          <p:cNvPr id="11" name="Can 10"/>
          <p:cNvSpPr/>
          <p:nvPr/>
        </p:nvSpPr>
        <p:spPr>
          <a:xfrm>
            <a:off x="6146800" y="3276600"/>
            <a:ext cx="2209800" cy="863961"/>
          </a:xfrm>
          <a:prstGeom prst="can">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Oracle IP:</a:t>
            </a:r>
          </a:p>
          <a:p>
            <a:pPr algn="ctr"/>
            <a:r>
              <a:rPr lang="en-US" sz="1200" dirty="0" smtClean="0"/>
              <a:t>DNS: </a:t>
            </a:r>
          </a:p>
          <a:p>
            <a:pPr algn="ctr"/>
            <a:r>
              <a:rPr lang="en-US" sz="1200" dirty="0" smtClean="0"/>
              <a:t>SID:</a:t>
            </a:r>
          </a:p>
          <a:p>
            <a:pPr algn="ctr"/>
            <a:r>
              <a:rPr lang="en-US" sz="1200" dirty="0" smtClean="0"/>
              <a:t>User:</a:t>
            </a:r>
            <a:endParaRPr lang="en-US" sz="1200" dirty="0"/>
          </a:p>
        </p:txBody>
      </p:sp>
      <p:sp>
        <p:nvSpPr>
          <p:cNvPr id="12" name="Can 11"/>
          <p:cNvSpPr/>
          <p:nvPr/>
        </p:nvSpPr>
        <p:spPr>
          <a:xfrm>
            <a:off x="6172200" y="5105400"/>
            <a:ext cx="2209800" cy="799583"/>
          </a:xfrm>
          <a:prstGeom prst="can">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OracleIP</a:t>
            </a:r>
            <a:r>
              <a:rPr lang="en-US" sz="1200" dirty="0" smtClean="0"/>
              <a:t>:</a:t>
            </a:r>
          </a:p>
          <a:p>
            <a:pPr algn="ctr"/>
            <a:r>
              <a:rPr lang="en-US" sz="1200" dirty="0" smtClean="0"/>
              <a:t>DNS: </a:t>
            </a:r>
          </a:p>
          <a:p>
            <a:pPr algn="ctr"/>
            <a:r>
              <a:rPr lang="en-US" sz="1200" dirty="0" smtClean="0"/>
              <a:t>SID:</a:t>
            </a:r>
          </a:p>
          <a:p>
            <a:pPr algn="ctr"/>
            <a:r>
              <a:rPr lang="en-US" sz="1200" dirty="0" smtClean="0"/>
              <a:t>User:</a:t>
            </a:r>
            <a:endParaRPr lang="en-US" sz="1200" dirty="0"/>
          </a:p>
        </p:txBody>
      </p:sp>
      <p:sp>
        <p:nvSpPr>
          <p:cNvPr id="13" name="TextBox 12"/>
          <p:cNvSpPr txBox="1"/>
          <p:nvPr/>
        </p:nvSpPr>
        <p:spPr>
          <a:xfrm>
            <a:off x="0" y="1840468"/>
            <a:ext cx="1219200" cy="369332"/>
          </a:xfrm>
          <a:prstGeom prst="rect">
            <a:avLst/>
          </a:prstGeom>
          <a:noFill/>
        </p:spPr>
        <p:txBody>
          <a:bodyPr wrap="square" rtlCol="0">
            <a:spAutoFit/>
          </a:bodyPr>
          <a:lstStyle/>
          <a:p>
            <a:r>
              <a:rPr lang="en-US" dirty="0" smtClean="0"/>
              <a:t>DEV</a:t>
            </a:r>
            <a:endParaRPr lang="en-US" dirty="0"/>
          </a:p>
        </p:txBody>
      </p:sp>
      <p:sp>
        <p:nvSpPr>
          <p:cNvPr id="14" name="TextBox 13"/>
          <p:cNvSpPr txBox="1"/>
          <p:nvPr/>
        </p:nvSpPr>
        <p:spPr>
          <a:xfrm>
            <a:off x="42333" y="3855121"/>
            <a:ext cx="1219200" cy="369332"/>
          </a:xfrm>
          <a:prstGeom prst="rect">
            <a:avLst/>
          </a:prstGeom>
          <a:noFill/>
        </p:spPr>
        <p:txBody>
          <a:bodyPr wrap="square" rtlCol="0">
            <a:spAutoFit/>
          </a:bodyPr>
          <a:lstStyle/>
          <a:p>
            <a:r>
              <a:rPr lang="en-US" dirty="0" smtClean="0"/>
              <a:t>STG</a:t>
            </a:r>
            <a:endParaRPr lang="en-US" dirty="0"/>
          </a:p>
        </p:txBody>
      </p:sp>
      <p:sp>
        <p:nvSpPr>
          <p:cNvPr id="15" name="TextBox 14"/>
          <p:cNvSpPr txBox="1"/>
          <p:nvPr/>
        </p:nvSpPr>
        <p:spPr>
          <a:xfrm>
            <a:off x="42333" y="5910664"/>
            <a:ext cx="1219200" cy="369332"/>
          </a:xfrm>
          <a:prstGeom prst="rect">
            <a:avLst/>
          </a:prstGeom>
          <a:noFill/>
        </p:spPr>
        <p:txBody>
          <a:bodyPr wrap="square" rtlCol="0">
            <a:spAutoFit/>
          </a:bodyPr>
          <a:lstStyle/>
          <a:p>
            <a:r>
              <a:rPr lang="en-US" dirty="0" smtClean="0"/>
              <a:t>PROD</a:t>
            </a:r>
            <a:endParaRPr lang="en-US" dirty="0"/>
          </a:p>
        </p:txBody>
      </p:sp>
      <p:sp>
        <p:nvSpPr>
          <p:cNvPr id="16" name="TextBox 15"/>
          <p:cNvSpPr txBox="1"/>
          <p:nvPr/>
        </p:nvSpPr>
        <p:spPr>
          <a:xfrm>
            <a:off x="1828800" y="67733"/>
            <a:ext cx="1371600" cy="369332"/>
          </a:xfrm>
          <a:prstGeom prst="rect">
            <a:avLst/>
          </a:prstGeom>
          <a:noFill/>
        </p:spPr>
        <p:txBody>
          <a:bodyPr wrap="square" rtlCol="0">
            <a:spAutoFit/>
          </a:bodyPr>
          <a:lstStyle/>
          <a:p>
            <a:pPr algn="ctr"/>
            <a:r>
              <a:rPr lang="en-US" dirty="0" smtClean="0"/>
              <a:t>F5</a:t>
            </a:r>
            <a:endParaRPr lang="en-US" dirty="0"/>
          </a:p>
        </p:txBody>
      </p:sp>
      <p:sp>
        <p:nvSpPr>
          <p:cNvPr id="17" name="TextBox 16"/>
          <p:cNvSpPr txBox="1"/>
          <p:nvPr/>
        </p:nvSpPr>
        <p:spPr>
          <a:xfrm>
            <a:off x="3996267" y="115331"/>
            <a:ext cx="1371600" cy="369332"/>
          </a:xfrm>
          <a:prstGeom prst="rect">
            <a:avLst/>
          </a:prstGeom>
          <a:noFill/>
        </p:spPr>
        <p:txBody>
          <a:bodyPr wrap="square" rtlCol="0">
            <a:spAutoFit/>
          </a:bodyPr>
          <a:lstStyle/>
          <a:p>
            <a:pPr algn="ctr"/>
            <a:r>
              <a:rPr lang="en-US" dirty="0" smtClean="0"/>
              <a:t>APP</a:t>
            </a:r>
            <a:endParaRPr lang="en-US" dirty="0"/>
          </a:p>
        </p:txBody>
      </p:sp>
      <p:sp>
        <p:nvSpPr>
          <p:cNvPr id="18" name="TextBox 17"/>
          <p:cNvSpPr txBox="1"/>
          <p:nvPr/>
        </p:nvSpPr>
        <p:spPr>
          <a:xfrm>
            <a:off x="6832600" y="76200"/>
            <a:ext cx="1371600" cy="369332"/>
          </a:xfrm>
          <a:prstGeom prst="rect">
            <a:avLst/>
          </a:prstGeom>
          <a:noFill/>
        </p:spPr>
        <p:txBody>
          <a:bodyPr wrap="square" rtlCol="0">
            <a:spAutoFit/>
          </a:bodyPr>
          <a:lstStyle/>
          <a:p>
            <a:pPr algn="ctr"/>
            <a:r>
              <a:rPr lang="en-US" dirty="0" smtClean="0"/>
              <a:t>DBs</a:t>
            </a:r>
            <a:endParaRPr lang="en-US" dirty="0"/>
          </a:p>
        </p:txBody>
      </p:sp>
      <p:sp>
        <p:nvSpPr>
          <p:cNvPr id="19" name="TextBox 18"/>
          <p:cNvSpPr txBox="1"/>
          <p:nvPr/>
        </p:nvSpPr>
        <p:spPr>
          <a:xfrm>
            <a:off x="3750733" y="380999"/>
            <a:ext cx="1828800" cy="1107996"/>
          </a:xfrm>
          <a:prstGeom prst="rect">
            <a:avLst/>
          </a:prstGeom>
          <a:noFill/>
        </p:spPr>
        <p:txBody>
          <a:bodyPr wrap="square" rtlCol="0">
            <a:spAutoFit/>
          </a:bodyPr>
          <a:lstStyle/>
          <a:p>
            <a:pPr marL="171450" indent="-171450">
              <a:buFont typeface="Arial" pitchFamily="34" charset="0"/>
              <a:buChar char="•"/>
            </a:pPr>
            <a:r>
              <a:rPr lang="en-US" sz="1100" dirty="0" smtClean="0"/>
              <a:t>VM </a:t>
            </a:r>
            <a:r>
              <a:rPr lang="en-US" sz="1100" dirty="0" err="1" smtClean="0"/>
              <a:t>Mgt</a:t>
            </a:r>
            <a:r>
              <a:rPr lang="en-US" sz="1100" dirty="0" smtClean="0"/>
              <a:t> OS: </a:t>
            </a:r>
            <a:r>
              <a:rPr lang="en-US" sz="1100" dirty="0" err="1" smtClean="0"/>
              <a:t>Vmware</a:t>
            </a:r>
            <a:r>
              <a:rPr lang="en-US" sz="1100" dirty="0" smtClean="0"/>
              <a:t> 3</a:t>
            </a:r>
          </a:p>
          <a:p>
            <a:pPr marL="171450" indent="-171450">
              <a:buFont typeface="Arial" pitchFamily="34" charset="0"/>
              <a:buChar char="•"/>
            </a:pPr>
            <a:r>
              <a:rPr lang="en-US" sz="1100" dirty="0" smtClean="0"/>
              <a:t>VM OS: RHEL 5.0</a:t>
            </a:r>
          </a:p>
          <a:p>
            <a:pPr marL="171450" indent="-171450">
              <a:buFont typeface="Arial" pitchFamily="34" charset="0"/>
              <a:buChar char="•"/>
            </a:pPr>
            <a:r>
              <a:rPr lang="en-US" sz="1100" dirty="0" smtClean="0"/>
              <a:t>Middleware: </a:t>
            </a:r>
            <a:r>
              <a:rPr lang="en-US" sz="1100" dirty="0" err="1" smtClean="0"/>
              <a:t>JBoss</a:t>
            </a:r>
            <a:r>
              <a:rPr lang="en-US" sz="1100" dirty="0" smtClean="0"/>
              <a:t> 7</a:t>
            </a:r>
          </a:p>
          <a:p>
            <a:pPr marL="171450" indent="-171450">
              <a:buFont typeface="Arial" pitchFamily="34" charset="0"/>
              <a:buChar char="•"/>
            </a:pPr>
            <a:r>
              <a:rPr lang="en-US" sz="1100" dirty="0" smtClean="0"/>
              <a:t>Software: JEE 6, Seam 3</a:t>
            </a:r>
          </a:p>
          <a:p>
            <a:pPr marL="171450" indent="-171450">
              <a:buFont typeface="Arial" pitchFamily="34" charset="0"/>
              <a:buChar char="•"/>
            </a:pPr>
            <a:r>
              <a:rPr lang="en-US" sz="1100" dirty="0" smtClean="0"/>
              <a:t>Ports: 9443, 8080</a:t>
            </a:r>
          </a:p>
          <a:p>
            <a:pPr marL="171450" indent="-171450">
              <a:buFont typeface="Arial" pitchFamily="34" charset="0"/>
              <a:buChar char="•"/>
            </a:pPr>
            <a:r>
              <a:rPr lang="en-US" sz="1100" dirty="0" smtClean="0"/>
              <a:t>Dependencies:</a:t>
            </a:r>
            <a:endParaRPr lang="en-US" sz="1100" dirty="0"/>
          </a:p>
        </p:txBody>
      </p:sp>
      <p:sp>
        <p:nvSpPr>
          <p:cNvPr id="20" name="TextBox 19"/>
          <p:cNvSpPr txBox="1"/>
          <p:nvPr/>
        </p:nvSpPr>
        <p:spPr>
          <a:xfrm>
            <a:off x="1845733" y="344269"/>
            <a:ext cx="1828800" cy="769441"/>
          </a:xfrm>
          <a:prstGeom prst="rect">
            <a:avLst/>
          </a:prstGeom>
          <a:noFill/>
        </p:spPr>
        <p:txBody>
          <a:bodyPr wrap="square" rtlCol="0">
            <a:spAutoFit/>
          </a:bodyPr>
          <a:lstStyle/>
          <a:p>
            <a:pPr marL="171450" indent="-171450">
              <a:buFont typeface="Arial" pitchFamily="34" charset="0"/>
              <a:buChar char="•"/>
            </a:pPr>
            <a:r>
              <a:rPr lang="en-US" sz="1100" dirty="0" smtClean="0"/>
              <a:t>Ports: 443, 80</a:t>
            </a:r>
          </a:p>
          <a:p>
            <a:pPr marL="171450" indent="-171450">
              <a:buFont typeface="Arial" pitchFamily="34" charset="0"/>
              <a:buChar char="•"/>
            </a:pPr>
            <a:r>
              <a:rPr lang="en-US" sz="1100" dirty="0" smtClean="0"/>
              <a:t>Proxies:</a:t>
            </a:r>
          </a:p>
          <a:p>
            <a:pPr marL="171450" indent="-171450">
              <a:buFont typeface="Arial" pitchFamily="34" charset="0"/>
              <a:buChar char="•"/>
            </a:pPr>
            <a:r>
              <a:rPr lang="en-US" sz="1100" dirty="0" smtClean="0"/>
              <a:t>Dependencies</a:t>
            </a:r>
          </a:p>
          <a:p>
            <a:pPr marL="171450" indent="-171450">
              <a:buFont typeface="Arial" pitchFamily="34" charset="0"/>
              <a:buChar char="•"/>
            </a:pPr>
            <a:r>
              <a:rPr lang="en-US" sz="1100" dirty="0" smtClean="0"/>
              <a:t>Location:</a:t>
            </a:r>
            <a:endParaRPr lang="en-US" sz="1100" dirty="0"/>
          </a:p>
        </p:txBody>
      </p:sp>
      <p:sp>
        <p:nvSpPr>
          <p:cNvPr id="21" name="TextBox 20"/>
          <p:cNvSpPr txBox="1"/>
          <p:nvPr/>
        </p:nvSpPr>
        <p:spPr>
          <a:xfrm>
            <a:off x="5867400" y="344731"/>
            <a:ext cx="1828800" cy="938719"/>
          </a:xfrm>
          <a:prstGeom prst="rect">
            <a:avLst/>
          </a:prstGeom>
          <a:noFill/>
        </p:spPr>
        <p:txBody>
          <a:bodyPr wrap="square" rtlCol="0">
            <a:spAutoFit/>
          </a:bodyPr>
          <a:lstStyle/>
          <a:p>
            <a:pPr marL="171450" indent="-171450">
              <a:buFont typeface="Arial" pitchFamily="34" charset="0"/>
              <a:buChar char="•"/>
            </a:pPr>
            <a:r>
              <a:rPr lang="en-US" sz="1100" dirty="0" smtClean="0"/>
              <a:t>Physical OS: RHEL 5.0</a:t>
            </a:r>
          </a:p>
          <a:p>
            <a:pPr marL="171450" indent="-171450">
              <a:buFont typeface="Arial" pitchFamily="34" charset="0"/>
              <a:buChar char="•"/>
            </a:pPr>
            <a:r>
              <a:rPr lang="en-US" sz="1100" dirty="0" smtClean="0"/>
              <a:t>RDBMS: Oracle 11g</a:t>
            </a:r>
          </a:p>
          <a:p>
            <a:pPr marL="171450" indent="-171450">
              <a:buFont typeface="Arial" pitchFamily="34" charset="0"/>
              <a:buChar char="•"/>
            </a:pPr>
            <a:r>
              <a:rPr lang="en-US" sz="1100" dirty="0" smtClean="0"/>
              <a:t>Ports: 1521</a:t>
            </a:r>
          </a:p>
          <a:p>
            <a:pPr marL="171450" indent="-171450">
              <a:buFont typeface="Arial" pitchFamily="34" charset="0"/>
              <a:buChar char="•"/>
            </a:pPr>
            <a:r>
              <a:rPr lang="en-US" sz="1100" dirty="0" smtClean="0"/>
              <a:t>Dependencies:</a:t>
            </a:r>
          </a:p>
          <a:p>
            <a:pPr marL="171450" indent="-171450">
              <a:buFont typeface="Arial" pitchFamily="34" charset="0"/>
              <a:buChar char="•"/>
            </a:pPr>
            <a:r>
              <a:rPr lang="en-US" sz="1100" dirty="0" smtClean="0"/>
              <a:t>Location:</a:t>
            </a:r>
            <a:endParaRPr lang="en-US" sz="1100" dirty="0"/>
          </a:p>
        </p:txBody>
      </p:sp>
      <p:sp>
        <p:nvSpPr>
          <p:cNvPr id="22" name="Folded Corner 21"/>
          <p:cNvSpPr/>
          <p:nvPr/>
        </p:nvSpPr>
        <p:spPr>
          <a:xfrm>
            <a:off x="3073606" y="4343400"/>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3" name="Folded Corner 22"/>
          <p:cNvSpPr/>
          <p:nvPr/>
        </p:nvSpPr>
        <p:spPr>
          <a:xfrm>
            <a:off x="3004840" y="6410093"/>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4" name="Folded Corner 23"/>
          <p:cNvSpPr/>
          <p:nvPr/>
        </p:nvSpPr>
        <p:spPr>
          <a:xfrm>
            <a:off x="5410200" y="4343400"/>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5" name="Folded Corner 24"/>
          <p:cNvSpPr/>
          <p:nvPr/>
        </p:nvSpPr>
        <p:spPr>
          <a:xfrm>
            <a:off x="5395332" y="6390320"/>
            <a:ext cx="457200" cy="381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SSL</a:t>
            </a:r>
            <a:endParaRPr lang="en-US" sz="1200" dirty="0"/>
          </a:p>
        </p:txBody>
      </p:sp>
      <p:sp>
        <p:nvSpPr>
          <p:cNvPr id="26" name="Rectangle 25"/>
          <p:cNvSpPr/>
          <p:nvPr/>
        </p:nvSpPr>
        <p:spPr>
          <a:xfrm>
            <a:off x="76200" y="115331"/>
            <a:ext cx="1828800" cy="1337397"/>
          </a:xfrm>
          <a:prstGeom prst="rect">
            <a:avLst/>
          </a:prstGeom>
          <a:solidFill>
            <a:srgbClr val="04AC9C"/>
          </a:solidFill>
          <a:ln>
            <a:solidFill>
              <a:srgbClr val="0058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Sub-Project Name, v</a:t>
            </a:r>
          </a:p>
          <a:p>
            <a:pPr algn="ctr"/>
            <a:r>
              <a:rPr lang="en-US" sz="1400" dirty="0" smtClean="0"/>
              <a:t>Date</a:t>
            </a:r>
          </a:p>
          <a:p>
            <a:pPr algn="ctr"/>
            <a:r>
              <a:rPr lang="en-US" sz="1400" dirty="0" smtClean="0"/>
              <a:t>Your Name</a:t>
            </a:r>
          </a:p>
          <a:p>
            <a:pPr algn="ctr"/>
            <a:r>
              <a:rPr lang="en-US" sz="1100" dirty="0" smtClean="0"/>
              <a:t>Description of build and architecture goes here.</a:t>
            </a:r>
            <a:endParaRPr lang="en-US" sz="1100" dirty="0"/>
          </a:p>
        </p:txBody>
      </p:sp>
      <p:cxnSp>
        <p:nvCxnSpPr>
          <p:cNvPr id="28" name="Straight Arrow Connector 27"/>
          <p:cNvCxnSpPr>
            <a:stCxn id="5" idx="3"/>
            <a:endCxn id="10" idx="2"/>
          </p:cNvCxnSpPr>
          <p:nvPr/>
        </p:nvCxnSpPr>
        <p:spPr>
          <a:xfrm flipV="1">
            <a:off x="5562600" y="1828800"/>
            <a:ext cx="533400" cy="3048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a:endCxn id="11" idx="2"/>
          </p:cNvCxnSpPr>
          <p:nvPr/>
        </p:nvCxnSpPr>
        <p:spPr>
          <a:xfrm flipV="1">
            <a:off x="5562600" y="3708581"/>
            <a:ext cx="584200" cy="33001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3"/>
            <a:endCxn id="12" idx="2"/>
          </p:cNvCxnSpPr>
          <p:nvPr/>
        </p:nvCxnSpPr>
        <p:spPr>
          <a:xfrm flipV="1">
            <a:off x="5562600" y="5505192"/>
            <a:ext cx="609600" cy="59080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6" idx="3"/>
            <a:endCxn id="7" idx="1"/>
          </p:cNvCxnSpPr>
          <p:nvPr/>
        </p:nvCxnSpPr>
        <p:spPr>
          <a:xfrm>
            <a:off x="3200400" y="4038600"/>
            <a:ext cx="8382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8" idx="3"/>
            <a:endCxn id="9" idx="1"/>
          </p:cNvCxnSpPr>
          <p:nvPr/>
        </p:nvCxnSpPr>
        <p:spPr>
          <a:xfrm>
            <a:off x="3200400" y="6096000"/>
            <a:ext cx="8382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540298" y="1752600"/>
            <a:ext cx="609600" cy="261610"/>
          </a:xfrm>
          <a:prstGeom prst="rect">
            <a:avLst/>
          </a:prstGeom>
          <a:noFill/>
        </p:spPr>
        <p:txBody>
          <a:bodyPr wrap="square" rtlCol="0">
            <a:spAutoFit/>
          </a:bodyPr>
          <a:lstStyle/>
          <a:p>
            <a:pPr algn="ctr"/>
            <a:r>
              <a:rPr lang="en-US" sz="1100" dirty="0" smtClean="0"/>
              <a:t>JDBC</a:t>
            </a:r>
            <a:endParaRPr lang="en-US" sz="1100" dirty="0"/>
          </a:p>
        </p:txBody>
      </p:sp>
      <p:sp>
        <p:nvSpPr>
          <p:cNvPr id="38" name="TextBox 37"/>
          <p:cNvSpPr txBox="1"/>
          <p:nvPr/>
        </p:nvSpPr>
        <p:spPr>
          <a:xfrm>
            <a:off x="5562600" y="3810000"/>
            <a:ext cx="609600" cy="261610"/>
          </a:xfrm>
          <a:prstGeom prst="rect">
            <a:avLst/>
          </a:prstGeom>
          <a:noFill/>
        </p:spPr>
        <p:txBody>
          <a:bodyPr wrap="square" rtlCol="0">
            <a:spAutoFit/>
          </a:bodyPr>
          <a:lstStyle/>
          <a:p>
            <a:pPr algn="ctr"/>
            <a:r>
              <a:rPr lang="en-US" sz="1100" dirty="0" smtClean="0"/>
              <a:t>JDBC</a:t>
            </a:r>
            <a:endParaRPr lang="en-US" sz="1100" dirty="0"/>
          </a:p>
        </p:txBody>
      </p:sp>
      <p:sp>
        <p:nvSpPr>
          <p:cNvPr id="39" name="TextBox 38"/>
          <p:cNvSpPr txBox="1"/>
          <p:nvPr/>
        </p:nvSpPr>
        <p:spPr>
          <a:xfrm>
            <a:off x="5486400" y="5649572"/>
            <a:ext cx="609600" cy="261610"/>
          </a:xfrm>
          <a:prstGeom prst="rect">
            <a:avLst/>
          </a:prstGeom>
          <a:noFill/>
        </p:spPr>
        <p:txBody>
          <a:bodyPr wrap="square" rtlCol="0">
            <a:spAutoFit/>
          </a:bodyPr>
          <a:lstStyle/>
          <a:p>
            <a:pPr algn="ctr"/>
            <a:r>
              <a:rPr lang="en-US" sz="1100" dirty="0" smtClean="0"/>
              <a:t>JDBC</a:t>
            </a:r>
            <a:endParaRPr lang="en-US" sz="1100" dirty="0"/>
          </a:p>
        </p:txBody>
      </p:sp>
      <p:sp>
        <p:nvSpPr>
          <p:cNvPr id="40" name="TextBox 39"/>
          <p:cNvSpPr txBox="1"/>
          <p:nvPr/>
        </p:nvSpPr>
        <p:spPr>
          <a:xfrm>
            <a:off x="3314700" y="3810000"/>
            <a:ext cx="609600" cy="261610"/>
          </a:xfrm>
          <a:prstGeom prst="rect">
            <a:avLst/>
          </a:prstGeom>
          <a:noFill/>
        </p:spPr>
        <p:txBody>
          <a:bodyPr wrap="square" rtlCol="0">
            <a:spAutoFit/>
          </a:bodyPr>
          <a:lstStyle/>
          <a:p>
            <a:pPr algn="ctr"/>
            <a:r>
              <a:rPr lang="en-US" sz="1100" dirty="0" smtClean="0"/>
              <a:t>HTTPS</a:t>
            </a:r>
            <a:endParaRPr lang="en-US" sz="1100" dirty="0"/>
          </a:p>
        </p:txBody>
      </p:sp>
      <p:sp>
        <p:nvSpPr>
          <p:cNvPr id="41" name="TextBox 40"/>
          <p:cNvSpPr txBox="1"/>
          <p:nvPr/>
        </p:nvSpPr>
        <p:spPr>
          <a:xfrm>
            <a:off x="3314700" y="5867400"/>
            <a:ext cx="609600" cy="261610"/>
          </a:xfrm>
          <a:prstGeom prst="rect">
            <a:avLst/>
          </a:prstGeom>
          <a:noFill/>
        </p:spPr>
        <p:txBody>
          <a:bodyPr wrap="square" rtlCol="0">
            <a:spAutoFit/>
          </a:bodyPr>
          <a:lstStyle/>
          <a:p>
            <a:pPr algn="ctr"/>
            <a:r>
              <a:rPr lang="en-US" sz="1100" dirty="0" smtClean="0"/>
              <a:t>HTTPS</a:t>
            </a:r>
            <a:endParaRPr lang="en-US" sz="1100" dirty="0"/>
          </a:p>
        </p:txBody>
      </p:sp>
      <p:cxnSp>
        <p:nvCxnSpPr>
          <p:cNvPr id="43" name="Straight Arrow Connector 42"/>
          <p:cNvCxnSpPr>
            <a:stCxn id="14" idx="3"/>
            <a:endCxn id="6" idx="1"/>
          </p:cNvCxnSpPr>
          <p:nvPr/>
        </p:nvCxnSpPr>
        <p:spPr>
          <a:xfrm flipV="1">
            <a:off x="1261533" y="4038600"/>
            <a:ext cx="643467" cy="118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5" idx="3"/>
            <a:endCxn id="8" idx="1"/>
          </p:cNvCxnSpPr>
          <p:nvPr/>
        </p:nvCxnSpPr>
        <p:spPr>
          <a:xfrm>
            <a:off x="1261533" y="6095330"/>
            <a:ext cx="643467" cy="67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295400" y="3810000"/>
            <a:ext cx="609600" cy="261610"/>
          </a:xfrm>
          <a:prstGeom prst="rect">
            <a:avLst/>
          </a:prstGeom>
          <a:noFill/>
        </p:spPr>
        <p:txBody>
          <a:bodyPr wrap="square" rtlCol="0">
            <a:spAutoFit/>
          </a:bodyPr>
          <a:lstStyle/>
          <a:p>
            <a:pPr algn="ctr"/>
            <a:r>
              <a:rPr lang="en-US" sz="1100" dirty="0" smtClean="0"/>
              <a:t>HTTPS</a:t>
            </a:r>
            <a:endParaRPr lang="en-US" sz="1100" dirty="0"/>
          </a:p>
        </p:txBody>
      </p:sp>
      <p:sp>
        <p:nvSpPr>
          <p:cNvPr id="47" name="TextBox 46"/>
          <p:cNvSpPr txBox="1"/>
          <p:nvPr/>
        </p:nvSpPr>
        <p:spPr>
          <a:xfrm>
            <a:off x="1261533" y="5863199"/>
            <a:ext cx="609600" cy="261610"/>
          </a:xfrm>
          <a:prstGeom prst="rect">
            <a:avLst/>
          </a:prstGeom>
          <a:noFill/>
        </p:spPr>
        <p:txBody>
          <a:bodyPr wrap="square" rtlCol="0">
            <a:spAutoFit/>
          </a:bodyPr>
          <a:lstStyle/>
          <a:p>
            <a:pPr algn="ctr"/>
            <a:r>
              <a:rPr lang="en-US" sz="1100" dirty="0" smtClean="0"/>
              <a:t>HTTPS</a:t>
            </a:r>
            <a:endParaRPr lang="en-US" sz="1100" dirty="0"/>
          </a:p>
        </p:txBody>
      </p:sp>
      <p:sp>
        <p:nvSpPr>
          <p:cNvPr id="42" name="TextBox 41"/>
          <p:cNvSpPr txBox="1"/>
          <p:nvPr/>
        </p:nvSpPr>
        <p:spPr>
          <a:xfrm>
            <a:off x="7391400" y="356681"/>
            <a:ext cx="1828800" cy="769441"/>
          </a:xfrm>
          <a:prstGeom prst="rect">
            <a:avLst/>
          </a:prstGeom>
          <a:noFill/>
        </p:spPr>
        <p:txBody>
          <a:bodyPr wrap="square" rtlCol="0">
            <a:spAutoFit/>
          </a:bodyPr>
          <a:lstStyle/>
          <a:p>
            <a:pPr marL="171450" indent="-171450">
              <a:buFont typeface="Arial" pitchFamily="34" charset="0"/>
              <a:buChar char="•"/>
            </a:pPr>
            <a:r>
              <a:rPr lang="en-US" sz="1100" dirty="0" smtClean="0"/>
              <a:t>BCM LDAP</a:t>
            </a:r>
          </a:p>
          <a:p>
            <a:pPr marL="171450" indent="-171450">
              <a:buFont typeface="Arial" pitchFamily="34" charset="0"/>
              <a:buChar char="•"/>
            </a:pPr>
            <a:r>
              <a:rPr lang="en-US" sz="1100" dirty="0" smtClean="0"/>
              <a:t>Ports: xx</a:t>
            </a:r>
          </a:p>
          <a:p>
            <a:pPr marL="171450" indent="-171450">
              <a:buFont typeface="Arial" pitchFamily="34" charset="0"/>
              <a:buChar char="•"/>
            </a:pPr>
            <a:r>
              <a:rPr lang="en-US" sz="1100" dirty="0" smtClean="0"/>
              <a:t>Dependencies:</a:t>
            </a:r>
          </a:p>
          <a:p>
            <a:pPr marL="171450" indent="-171450">
              <a:buFont typeface="Arial" pitchFamily="34" charset="0"/>
              <a:buChar char="•"/>
            </a:pPr>
            <a:r>
              <a:rPr lang="en-US" sz="1100" dirty="0" smtClean="0"/>
              <a:t>Location:</a:t>
            </a:r>
            <a:endParaRPr lang="en-US" sz="1100" dirty="0"/>
          </a:p>
        </p:txBody>
      </p:sp>
      <p:sp>
        <p:nvSpPr>
          <p:cNvPr id="49" name="Can 48"/>
          <p:cNvSpPr/>
          <p:nvPr/>
        </p:nvSpPr>
        <p:spPr>
          <a:xfrm>
            <a:off x="6096000" y="2286000"/>
            <a:ext cx="2209800" cy="70717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LDAP IP: </a:t>
            </a:r>
          </a:p>
          <a:p>
            <a:pPr algn="ctr"/>
            <a:r>
              <a:rPr lang="en-US" sz="1200" dirty="0" smtClean="0"/>
              <a:t>DNS:</a:t>
            </a:r>
            <a:endParaRPr lang="en-US" sz="1200" dirty="0"/>
          </a:p>
        </p:txBody>
      </p:sp>
      <p:sp>
        <p:nvSpPr>
          <p:cNvPr id="50" name="Can 49"/>
          <p:cNvSpPr/>
          <p:nvPr/>
        </p:nvSpPr>
        <p:spPr>
          <a:xfrm>
            <a:off x="6149898" y="4267200"/>
            <a:ext cx="2209800" cy="594990"/>
          </a:xfrm>
          <a:prstGeom prst="can">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LDAP IP:</a:t>
            </a:r>
          </a:p>
          <a:p>
            <a:pPr algn="ctr"/>
            <a:r>
              <a:rPr lang="en-US" sz="1200" dirty="0" smtClean="0"/>
              <a:t>DNS:</a:t>
            </a:r>
          </a:p>
        </p:txBody>
      </p:sp>
      <p:sp>
        <p:nvSpPr>
          <p:cNvPr id="53" name="Can 52"/>
          <p:cNvSpPr/>
          <p:nvPr/>
        </p:nvSpPr>
        <p:spPr>
          <a:xfrm>
            <a:off x="6248400" y="5982217"/>
            <a:ext cx="2209800" cy="799583"/>
          </a:xfrm>
          <a:prstGeom prst="can">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LDAP IP:</a:t>
            </a:r>
          </a:p>
          <a:p>
            <a:pPr algn="ctr"/>
            <a:r>
              <a:rPr lang="en-US" sz="1200" dirty="0" smtClean="0"/>
              <a:t>DNS:</a:t>
            </a:r>
          </a:p>
        </p:txBody>
      </p:sp>
      <p:cxnSp>
        <p:nvCxnSpPr>
          <p:cNvPr id="29" name="Straight Arrow Connector 28"/>
          <p:cNvCxnSpPr>
            <a:stCxn id="5" idx="3"/>
            <a:endCxn id="49" idx="2"/>
          </p:cNvCxnSpPr>
          <p:nvPr/>
        </p:nvCxnSpPr>
        <p:spPr>
          <a:xfrm>
            <a:off x="5562600" y="2133600"/>
            <a:ext cx="533400" cy="50598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3"/>
            <a:endCxn id="50" idx="2"/>
          </p:cNvCxnSpPr>
          <p:nvPr/>
        </p:nvCxnSpPr>
        <p:spPr>
          <a:xfrm>
            <a:off x="5562600" y="4038600"/>
            <a:ext cx="587298" cy="52609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9" idx="3"/>
            <a:endCxn id="53" idx="2"/>
          </p:cNvCxnSpPr>
          <p:nvPr/>
        </p:nvCxnSpPr>
        <p:spPr>
          <a:xfrm>
            <a:off x="5562600" y="6096000"/>
            <a:ext cx="685800" cy="28600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1524000" y="1752600"/>
            <a:ext cx="0" cy="4637090"/>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56" name="Straight Arrow Connector 55"/>
          <p:cNvCxnSpPr/>
          <p:nvPr/>
        </p:nvCxnSpPr>
        <p:spPr>
          <a:xfrm>
            <a:off x="3200400" y="2186940"/>
            <a:ext cx="8382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369733" y="1990636"/>
            <a:ext cx="609600" cy="600164"/>
          </a:xfrm>
          <a:prstGeom prst="rect">
            <a:avLst/>
          </a:prstGeom>
          <a:noFill/>
        </p:spPr>
        <p:txBody>
          <a:bodyPr wrap="square" rtlCol="0">
            <a:spAutoFit/>
          </a:bodyPr>
          <a:lstStyle/>
          <a:p>
            <a:pPr algn="ctr"/>
            <a:r>
              <a:rPr lang="en-US" sz="1100" dirty="0" smtClean="0"/>
              <a:t>HTTPS</a:t>
            </a:r>
          </a:p>
          <a:p>
            <a:pPr algn="ctr"/>
            <a:r>
              <a:rPr lang="en-US" sz="1100" dirty="0" smtClean="0"/>
              <a:t>BCM only</a:t>
            </a:r>
            <a:endParaRPr lang="en-US" sz="1100" dirty="0"/>
          </a:p>
        </p:txBody>
      </p:sp>
    </p:spTree>
    <p:extLst>
      <p:ext uri="{BB962C8B-B14F-4D97-AF65-F5344CB8AC3E}">
        <p14:creationId xmlns:p14="http://schemas.microsoft.com/office/powerpoint/2010/main" val="31245611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3818</TotalTime>
  <Words>1005</Words>
  <Application>Microsoft Office PowerPoint</Application>
  <PresentationFormat>On-screen Show (4:3)</PresentationFormat>
  <Paragraphs>360</Paragraphs>
  <Slides>12</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Consolas</vt:lpstr>
      <vt:lpstr>Courier New</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Baylor College of Medicine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B. Becnel</dc:creator>
  <cp:lastModifiedBy>Anthony Chow</cp:lastModifiedBy>
  <cp:revision>28</cp:revision>
  <dcterms:created xsi:type="dcterms:W3CDTF">2013-02-15T15:40:58Z</dcterms:created>
  <dcterms:modified xsi:type="dcterms:W3CDTF">2016-06-03T23:27:43Z</dcterms:modified>
</cp:coreProperties>
</file>