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8"/>
  </p:notesMasterIdLst>
  <p:sldIdLst>
    <p:sldId id="306" r:id="rId2"/>
    <p:sldId id="327" r:id="rId3"/>
    <p:sldId id="328" r:id="rId4"/>
    <p:sldId id="329" r:id="rId5"/>
    <p:sldId id="280" r:id="rId6"/>
    <p:sldId id="345" r:id="rId7"/>
    <p:sldId id="352" r:id="rId8"/>
    <p:sldId id="347" r:id="rId9"/>
    <p:sldId id="348" r:id="rId10"/>
    <p:sldId id="349" r:id="rId11"/>
    <p:sldId id="350" r:id="rId12"/>
    <p:sldId id="351" r:id="rId13"/>
    <p:sldId id="335" r:id="rId14"/>
    <p:sldId id="331" r:id="rId15"/>
    <p:sldId id="332" r:id="rId16"/>
    <p:sldId id="333" r:id="rId17"/>
    <p:sldId id="334" r:id="rId18"/>
    <p:sldId id="336" r:id="rId19"/>
    <p:sldId id="337" r:id="rId20"/>
    <p:sldId id="338" r:id="rId21"/>
    <p:sldId id="339" r:id="rId22"/>
    <p:sldId id="340" r:id="rId23"/>
    <p:sldId id="341" r:id="rId24"/>
    <p:sldId id="342" r:id="rId25"/>
    <p:sldId id="343" r:id="rId26"/>
    <p:sldId id="344" r:id="rId27"/>
  </p:sldIdLst>
  <p:sldSz cx="9144000" cy="6858000" type="screen4x3"/>
  <p:notesSz cx="7315200" cy="9601200"/>
  <p:defaultTextStyle>
    <a:defPPr>
      <a:defRPr lang="en-US"/>
    </a:defPPr>
    <a:lvl1pPr algn="l" rtl="0" fontAlgn="base">
      <a:spcBef>
        <a:spcPct val="0"/>
      </a:spcBef>
      <a:spcAft>
        <a:spcPct val="0"/>
      </a:spcAft>
      <a:defRPr i="1" kern="1200">
        <a:solidFill>
          <a:schemeClr val="tx1"/>
        </a:solidFill>
        <a:latin typeface="Arial" pitchFamily="34" charset="0"/>
        <a:ea typeface="+mn-ea"/>
        <a:cs typeface="Arial" pitchFamily="34" charset="0"/>
      </a:defRPr>
    </a:lvl1pPr>
    <a:lvl2pPr marL="457200" algn="l" rtl="0" fontAlgn="base">
      <a:spcBef>
        <a:spcPct val="0"/>
      </a:spcBef>
      <a:spcAft>
        <a:spcPct val="0"/>
      </a:spcAft>
      <a:defRPr i="1" kern="1200">
        <a:solidFill>
          <a:schemeClr val="tx1"/>
        </a:solidFill>
        <a:latin typeface="Arial" pitchFamily="34" charset="0"/>
        <a:ea typeface="+mn-ea"/>
        <a:cs typeface="Arial" pitchFamily="34" charset="0"/>
      </a:defRPr>
    </a:lvl2pPr>
    <a:lvl3pPr marL="914400" algn="l" rtl="0" fontAlgn="base">
      <a:spcBef>
        <a:spcPct val="0"/>
      </a:spcBef>
      <a:spcAft>
        <a:spcPct val="0"/>
      </a:spcAft>
      <a:defRPr i="1"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i="1"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i="1" kern="1200">
        <a:solidFill>
          <a:schemeClr val="tx1"/>
        </a:solidFill>
        <a:latin typeface="Arial" pitchFamily="34" charset="0"/>
        <a:ea typeface="+mn-ea"/>
        <a:cs typeface="Arial" pitchFamily="34" charset="0"/>
      </a:defRPr>
    </a:lvl5pPr>
    <a:lvl6pPr marL="2286000" algn="l" defTabSz="914400" rtl="0" eaLnBrk="1" latinLnBrk="0" hangingPunct="1">
      <a:defRPr i="1" kern="1200">
        <a:solidFill>
          <a:schemeClr val="tx1"/>
        </a:solidFill>
        <a:latin typeface="Arial" pitchFamily="34" charset="0"/>
        <a:ea typeface="+mn-ea"/>
        <a:cs typeface="Arial" pitchFamily="34" charset="0"/>
      </a:defRPr>
    </a:lvl6pPr>
    <a:lvl7pPr marL="2743200" algn="l" defTabSz="914400" rtl="0" eaLnBrk="1" latinLnBrk="0" hangingPunct="1">
      <a:defRPr i="1" kern="1200">
        <a:solidFill>
          <a:schemeClr val="tx1"/>
        </a:solidFill>
        <a:latin typeface="Arial" pitchFamily="34" charset="0"/>
        <a:ea typeface="+mn-ea"/>
        <a:cs typeface="Arial" pitchFamily="34" charset="0"/>
      </a:defRPr>
    </a:lvl7pPr>
    <a:lvl8pPr marL="3200400" algn="l" defTabSz="914400" rtl="0" eaLnBrk="1" latinLnBrk="0" hangingPunct="1">
      <a:defRPr i="1" kern="1200">
        <a:solidFill>
          <a:schemeClr val="tx1"/>
        </a:solidFill>
        <a:latin typeface="Arial" pitchFamily="34" charset="0"/>
        <a:ea typeface="+mn-ea"/>
        <a:cs typeface="Arial" pitchFamily="34" charset="0"/>
      </a:defRPr>
    </a:lvl8pPr>
    <a:lvl9pPr marL="3657600" algn="l" defTabSz="914400" rtl="0" eaLnBrk="1" latinLnBrk="0" hangingPunct="1">
      <a:defRPr i="1"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CCCC"/>
    <a:srgbClr val="9AA3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79" autoAdjust="0"/>
    <p:restoredTop sz="86397" autoAdjust="0"/>
  </p:normalViewPr>
  <p:slideViewPr>
    <p:cSldViewPr>
      <p:cViewPr varScale="1">
        <p:scale>
          <a:sx n="62" d="100"/>
          <a:sy n="62" d="100"/>
        </p:scale>
        <p:origin x="1284" y="60"/>
      </p:cViewPr>
      <p:guideLst>
        <p:guide orient="horz" pos="2160"/>
        <p:guide pos="2880"/>
      </p:guideLst>
    </p:cSldViewPr>
  </p:slideViewPr>
  <p:outlineViewPr>
    <p:cViewPr>
      <p:scale>
        <a:sx n="33" d="100"/>
        <a:sy n="33" d="100"/>
      </p:scale>
      <p:origin x="0" y="399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1" d="100"/>
          <a:sy n="61" d="100"/>
        </p:scale>
        <p:origin x="-2358"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i="0">
                <a:latin typeface="Arial" pitchFamily="34" charset="0"/>
                <a:cs typeface="+mn-cs"/>
              </a:defRPr>
            </a:lvl1pPr>
          </a:lstStyle>
          <a:p>
            <a:pPr>
              <a:defRPr/>
            </a:pPr>
            <a:endParaRPr lang="en-US" dirty="0"/>
          </a:p>
        </p:txBody>
      </p:sp>
      <p:sp>
        <p:nvSpPr>
          <p:cNvPr id="13315"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i="0">
                <a:latin typeface="Arial" pitchFamily="34" charset="0"/>
                <a:cs typeface="+mn-cs"/>
              </a:defRPr>
            </a:lvl1pPr>
          </a:lstStyle>
          <a:p>
            <a:pPr>
              <a:defRPr/>
            </a:pPr>
            <a:endParaRPr lang="en-US" dirty="0"/>
          </a:p>
        </p:txBody>
      </p:sp>
      <p:sp>
        <p:nvSpPr>
          <p:cNvPr id="4301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i="0">
                <a:latin typeface="Arial" pitchFamily="34" charset="0"/>
                <a:cs typeface="+mn-cs"/>
              </a:defRPr>
            </a:lvl1pPr>
          </a:lstStyle>
          <a:p>
            <a:pPr>
              <a:defRPr/>
            </a:pPr>
            <a:endParaRPr lang="en-US" dirty="0"/>
          </a:p>
        </p:txBody>
      </p:sp>
      <p:sp>
        <p:nvSpPr>
          <p:cNvPr id="13319"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i="0">
                <a:latin typeface="Arial" pitchFamily="34" charset="0"/>
                <a:cs typeface="+mn-cs"/>
              </a:defRPr>
            </a:lvl1pPr>
          </a:lstStyle>
          <a:p>
            <a:pPr>
              <a:defRPr/>
            </a:pPr>
            <a:fld id="{70F6965B-C2C5-42A9-B1BD-DD0F0AB3811A}" type="slidenum">
              <a:rPr lang="en-US"/>
              <a:pPr>
                <a:defRPr/>
              </a:pPr>
              <a:t>‹#›</a:t>
            </a:fld>
            <a:endParaRPr lang="en-US" dirty="0"/>
          </a:p>
        </p:txBody>
      </p:sp>
    </p:spTree>
    <p:extLst>
      <p:ext uri="{BB962C8B-B14F-4D97-AF65-F5344CB8AC3E}">
        <p14:creationId xmlns:p14="http://schemas.microsoft.com/office/powerpoint/2010/main" val="187146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cs typeface="Arial" pitchFamily="34" charset="0"/>
              </a:defRPr>
            </a:lvl1pPr>
            <a:lvl2pPr marL="785372" indent="-302066" eaLnBrk="0" hangingPunct="0">
              <a:defRPr i="1">
                <a:solidFill>
                  <a:schemeClr val="tx1"/>
                </a:solidFill>
                <a:latin typeface="Arial" pitchFamily="34" charset="0"/>
                <a:cs typeface="Arial" pitchFamily="34" charset="0"/>
              </a:defRPr>
            </a:lvl2pPr>
            <a:lvl3pPr marL="1208265" indent="-241653" eaLnBrk="0" hangingPunct="0">
              <a:defRPr i="1">
                <a:solidFill>
                  <a:schemeClr val="tx1"/>
                </a:solidFill>
                <a:latin typeface="Arial" pitchFamily="34" charset="0"/>
                <a:cs typeface="Arial" pitchFamily="34" charset="0"/>
              </a:defRPr>
            </a:lvl3pPr>
            <a:lvl4pPr marL="1691571" indent="-241653" eaLnBrk="0" hangingPunct="0">
              <a:defRPr i="1">
                <a:solidFill>
                  <a:schemeClr val="tx1"/>
                </a:solidFill>
                <a:latin typeface="Arial" pitchFamily="34" charset="0"/>
                <a:cs typeface="Arial" pitchFamily="34" charset="0"/>
              </a:defRPr>
            </a:lvl4pPr>
            <a:lvl5pPr marL="2174878" indent="-241653" eaLnBrk="0" hangingPunct="0">
              <a:defRPr i="1">
                <a:solidFill>
                  <a:schemeClr val="tx1"/>
                </a:solidFill>
                <a:latin typeface="Arial" pitchFamily="34" charset="0"/>
                <a:cs typeface="Arial" pitchFamily="34" charset="0"/>
              </a:defRPr>
            </a:lvl5pPr>
            <a:lvl6pPr marL="2658184" indent="-241653" eaLnBrk="0" fontAlgn="base" hangingPunct="0">
              <a:spcBef>
                <a:spcPct val="0"/>
              </a:spcBef>
              <a:spcAft>
                <a:spcPct val="0"/>
              </a:spcAft>
              <a:defRPr i="1">
                <a:solidFill>
                  <a:schemeClr val="tx1"/>
                </a:solidFill>
                <a:latin typeface="Arial" pitchFamily="34" charset="0"/>
                <a:cs typeface="Arial" pitchFamily="34" charset="0"/>
              </a:defRPr>
            </a:lvl6pPr>
            <a:lvl7pPr marL="3141490" indent="-241653" eaLnBrk="0" fontAlgn="base" hangingPunct="0">
              <a:spcBef>
                <a:spcPct val="0"/>
              </a:spcBef>
              <a:spcAft>
                <a:spcPct val="0"/>
              </a:spcAft>
              <a:defRPr i="1">
                <a:solidFill>
                  <a:schemeClr val="tx1"/>
                </a:solidFill>
                <a:latin typeface="Arial" pitchFamily="34" charset="0"/>
                <a:cs typeface="Arial" pitchFamily="34" charset="0"/>
              </a:defRPr>
            </a:lvl7pPr>
            <a:lvl8pPr marL="3624796" indent="-241653" eaLnBrk="0" fontAlgn="base" hangingPunct="0">
              <a:spcBef>
                <a:spcPct val="0"/>
              </a:spcBef>
              <a:spcAft>
                <a:spcPct val="0"/>
              </a:spcAft>
              <a:defRPr i="1">
                <a:solidFill>
                  <a:schemeClr val="tx1"/>
                </a:solidFill>
                <a:latin typeface="Arial" pitchFamily="34" charset="0"/>
                <a:cs typeface="Arial" pitchFamily="34" charset="0"/>
              </a:defRPr>
            </a:lvl8pPr>
            <a:lvl9pPr marL="4108102" indent="-241653"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4FF6AF1F-EFBE-4D63-80C7-BC2D48E0C803}" type="slidenum">
              <a:rPr lang="en-US" i="0" smtClean="0"/>
              <a:pPr eaLnBrk="1" hangingPunct="1"/>
              <a:t>1</a:t>
            </a:fld>
            <a:endParaRPr lang="en-US" i="0"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1735263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dirty="0" smtClean="0"/>
          </a:p>
        </p:txBody>
      </p:sp>
      <p:sp>
        <p:nvSpPr>
          <p:cNvPr id="37892" name="Slide Number Placeholder 3"/>
          <p:cNvSpPr>
            <a:spLocks noGrp="1"/>
          </p:cNvSpPr>
          <p:nvPr>
            <p:ph type="sldNum" sz="quarter" idx="5"/>
          </p:nvPr>
        </p:nvSpPr>
        <p:spPr>
          <a:noFill/>
        </p:spPr>
        <p:txBody>
          <a:bodyPr/>
          <a:lstStyle/>
          <a:p>
            <a:fld id="{734D8888-004D-463C-88C8-8F397FB0C9F1}" type="slidenum">
              <a:rPr lang="en-US" smtClean="0">
                <a:cs typeface="Arial" pitchFamily="34" charset="0"/>
              </a:rPr>
              <a:pPr/>
              <a:t>5</a:t>
            </a:fld>
            <a:endParaRPr lang="en-US" dirty="0" smtClean="0">
              <a:cs typeface="Arial" pitchFamily="34" charset="0"/>
            </a:endParaRPr>
          </a:p>
        </p:txBody>
      </p:sp>
    </p:spTree>
    <p:extLst>
      <p:ext uri="{BB962C8B-B14F-4D97-AF65-F5344CB8AC3E}">
        <p14:creationId xmlns:p14="http://schemas.microsoft.com/office/powerpoint/2010/main" val="3228668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F6965B-C2C5-42A9-B1BD-DD0F0AB3811A}" type="slidenum">
              <a:rPr lang="en-US" smtClean="0"/>
              <a:pPr>
                <a:defRPr/>
              </a:pPr>
              <a:t>16</a:t>
            </a:fld>
            <a:endParaRPr lang="en-US" dirty="0"/>
          </a:p>
        </p:txBody>
      </p:sp>
    </p:spTree>
    <p:extLst>
      <p:ext uri="{BB962C8B-B14F-4D97-AF65-F5344CB8AC3E}">
        <p14:creationId xmlns:p14="http://schemas.microsoft.com/office/powerpoint/2010/main" val="1488313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F6965B-C2C5-42A9-B1BD-DD0F0AB3811A}" type="slidenum">
              <a:rPr lang="en-US" smtClean="0"/>
              <a:pPr>
                <a:defRPr/>
              </a:pPr>
              <a:t>24</a:t>
            </a:fld>
            <a:endParaRPr lang="en-US" dirty="0"/>
          </a:p>
        </p:txBody>
      </p:sp>
    </p:spTree>
    <p:extLst>
      <p:ext uri="{BB962C8B-B14F-4D97-AF65-F5344CB8AC3E}">
        <p14:creationId xmlns:p14="http://schemas.microsoft.com/office/powerpoint/2010/main" val="2989397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0F6965B-C2C5-42A9-B1BD-DD0F0AB3811A}" type="slidenum">
              <a:rPr lang="en-US" smtClean="0"/>
              <a:pPr>
                <a:defRPr/>
              </a:pPr>
              <a:t>25</a:t>
            </a:fld>
            <a:endParaRPr lang="en-US" dirty="0"/>
          </a:p>
        </p:txBody>
      </p:sp>
    </p:spTree>
    <p:extLst>
      <p:ext uri="{BB962C8B-B14F-4D97-AF65-F5344CB8AC3E}">
        <p14:creationId xmlns:p14="http://schemas.microsoft.com/office/powerpoint/2010/main" val="2290889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header.jpg"/>
          <p:cNvPicPr>
            <a:picLocks noChangeAspect="1"/>
          </p:cNvPicPr>
          <p:nvPr userDrawn="1"/>
        </p:nvPicPr>
        <p:blipFill>
          <a:blip r:embed="rId2"/>
          <a:stretch>
            <a:fillRect/>
          </a:stretch>
        </p:blipFill>
        <p:spPr>
          <a:xfrm>
            <a:off x="0" y="2357437"/>
            <a:ext cx="9144000" cy="4500563"/>
          </a:xfrm>
          <a:prstGeom prst="rect">
            <a:avLst/>
          </a:prstGeom>
        </p:spPr>
      </p:pic>
      <p:sp>
        <p:nvSpPr>
          <p:cNvPr id="5" name="Line 3"/>
          <p:cNvSpPr>
            <a:spLocks noChangeShapeType="1"/>
          </p:cNvSpPr>
          <p:nvPr/>
        </p:nvSpPr>
        <p:spPr bwMode="auto">
          <a:xfrm>
            <a:off x="3460750" y="609600"/>
            <a:ext cx="0" cy="1292225"/>
          </a:xfrm>
          <a:prstGeom prst="line">
            <a:avLst/>
          </a:prstGeom>
          <a:noFill/>
          <a:ln w="6350">
            <a:solidFill>
              <a:schemeClr val="folHlink"/>
            </a:solidFill>
            <a:round/>
            <a:headEnd/>
            <a:tailEnd/>
          </a:ln>
          <a:effectLst/>
        </p:spPr>
        <p:txBody>
          <a:bodyPr wrap="none" anchor="ctr"/>
          <a:lstStyle/>
          <a:p>
            <a:pPr>
              <a:defRPr/>
            </a:pPr>
            <a:endParaRPr lang="en-US" dirty="0">
              <a:cs typeface="+mn-cs"/>
            </a:endParaRPr>
          </a:p>
        </p:txBody>
      </p:sp>
      <p:pic>
        <p:nvPicPr>
          <p:cNvPr id="6" name="Picture 4" descr="SOA_Logo_Vertic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1213" y="642938"/>
            <a:ext cx="1882775"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7"/>
          <p:cNvSpPr>
            <a:spLocks noChangeArrowheads="1"/>
          </p:cNvSpPr>
          <p:nvPr/>
        </p:nvSpPr>
        <p:spPr bwMode="auto">
          <a:xfrm>
            <a:off x="2041525" y="6656388"/>
            <a:ext cx="5434013" cy="201612"/>
          </a:xfrm>
          <a:prstGeom prst="rect">
            <a:avLst/>
          </a:prstGeom>
          <a:noFill/>
          <a:ln w="9525">
            <a:noFill/>
            <a:miter lim="800000"/>
            <a:headEnd/>
            <a:tailEnd/>
          </a:ln>
          <a:effectLst/>
        </p:spPr>
        <p:txBody>
          <a:bodyPr/>
          <a:lstStyle/>
          <a:p>
            <a:pPr eaLnBrk="0" hangingPunct="0">
              <a:spcBef>
                <a:spcPts val="300"/>
              </a:spcBef>
              <a:spcAft>
                <a:spcPts val="600"/>
              </a:spcAft>
              <a:defRPr/>
            </a:pPr>
            <a:r>
              <a:rPr lang="en-US" sz="600" i="0" dirty="0">
                <a:solidFill>
                  <a:schemeClr val="bg1"/>
                </a:solidFill>
                <a:latin typeface="Avenir65" charset="0"/>
                <a:cs typeface="+mn-cs"/>
              </a:rPr>
              <a:t>Copyright © </a:t>
            </a:r>
            <a:r>
              <a:rPr lang="en-US" sz="600" i="0" dirty="0" smtClean="0">
                <a:solidFill>
                  <a:schemeClr val="bg1"/>
                </a:solidFill>
                <a:latin typeface="Avenir65" charset="0"/>
                <a:cs typeface="+mn-cs"/>
              </a:rPr>
              <a:t>2001-2012 </a:t>
            </a:r>
            <a:r>
              <a:rPr lang="en-US" sz="600" i="0" dirty="0">
                <a:solidFill>
                  <a:schemeClr val="bg1"/>
                </a:solidFill>
                <a:latin typeface="Avenir65" charset="0"/>
                <a:cs typeface="+mn-cs"/>
              </a:rPr>
              <a:t>SOA Software, Inc. All Rights Reserved. All content subject to confidentiality agreement between SOA Software and Customer.</a:t>
            </a:r>
            <a:endParaRPr lang="en-US" sz="600" i="0" dirty="0">
              <a:solidFill>
                <a:schemeClr val="bg1"/>
              </a:solidFill>
              <a:latin typeface="Verdana" pitchFamily="34" charset="0"/>
              <a:cs typeface="+mn-cs"/>
            </a:endParaRPr>
          </a:p>
        </p:txBody>
      </p:sp>
      <p:sp>
        <p:nvSpPr>
          <p:cNvPr id="8197" name="Rectangle 5"/>
          <p:cNvSpPr>
            <a:spLocks noGrp="1" noChangeArrowheads="1"/>
          </p:cNvSpPr>
          <p:nvPr>
            <p:ph type="ctrTitle" sz="quarter"/>
          </p:nvPr>
        </p:nvSpPr>
        <p:spPr>
          <a:xfrm>
            <a:off x="4306888" y="798513"/>
            <a:ext cx="4151312" cy="649287"/>
          </a:xfrm>
        </p:spPr>
        <p:txBody>
          <a:bodyPr anchor="ctr"/>
          <a:lstStyle>
            <a:lvl1pPr algn="ctr">
              <a:defRPr sz="1800"/>
            </a:lvl1pPr>
          </a:lstStyle>
          <a:p>
            <a:r>
              <a:rPr lang="en-US" smtClean="0"/>
              <a:t>Click to edit Master title style</a:t>
            </a:r>
            <a:endParaRPr lang="en-US" dirty="0"/>
          </a:p>
        </p:txBody>
      </p:sp>
      <p:sp>
        <p:nvSpPr>
          <p:cNvPr id="8198" name="Rectangle 6"/>
          <p:cNvSpPr>
            <a:spLocks noGrp="1" noChangeArrowheads="1"/>
          </p:cNvSpPr>
          <p:nvPr>
            <p:ph type="subTitle" sz="quarter" idx="1"/>
          </p:nvPr>
        </p:nvSpPr>
        <p:spPr>
          <a:xfrm>
            <a:off x="4300538" y="1450975"/>
            <a:ext cx="4154487" cy="623888"/>
          </a:xfrm>
        </p:spPr>
        <p:txBody>
          <a:bodyPr anchor="ctr"/>
          <a:lstStyle>
            <a:lvl1pPr marL="0" indent="0" algn="ctr">
              <a:buFontTx/>
              <a:buNone/>
              <a:defRPr>
                <a:solidFill>
                  <a:schemeClr val="hlink"/>
                </a:solidFill>
                <a:latin typeface="Helvetica" pitchFamily="1"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281114801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06598" y="381000"/>
            <a:ext cx="7010400" cy="423863"/>
          </a:xfrm>
        </p:spPr>
        <p:txBody>
          <a:bodyPr/>
          <a:lstStyle>
            <a:lvl1pPr>
              <a:defRPr sz="24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78C7E6A0-7EBE-4C4E-8767-E92439B0A4BE}"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4958273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2A75F83-2B03-43B2-A68C-2F84716DAB6A}"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6180462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smtClean="0"/>
              <a:t>Click to edit Master title style</a:t>
            </a:r>
            <a:endParaRPr lang="en-US" dirty="0"/>
          </a:p>
        </p:txBody>
      </p:sp>
      <p:sp>
        <p:nvSpPr>
          <p:cNvPr id="3" name="Content Placeholder 2"/>
          <p:cNvSpPr>
            <a:spLocks noGrp="1"/>
          </p:cNvSpPr>
          <p:nvPr>
            <p:ph sz="half" idx="1"/>
          </p:nvPr>
        </p:nvSpPr>
        <p:spPr>
          <a:xfrm>
            <a:off x="76200" y="1082675"/>
            <a:ext cx="4419600" cy="5481638"/>
          </a:xfrm>
        </p:spPr>
        <p:txBody>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082675"/>
            <a:ext cx="4419600" cy="5481638"/>
          </a:xfrm>
        </p:spPr>
        <p:txBody>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953AD670-45C7-4AF4-ACEF-E21B1F2D5CF9}"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17804175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139D53CF-3433-4004-A77A-2FC67BE9AD0B}"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2169781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C72A7592-87A9-4716-98DB-EE590A31017D}"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5889159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9BC57A60-FBBA-4149-AF04-E21457830BE0}"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317710360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54E4F2-7DC8-4A55-AB7C-6F1FFDF82441}"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42262182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0"/>
            <a:ext cx="2266950" cy="65643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648450" cy="6564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2A52949-5946-4DE0-89A7-4142282CAC5C}" type="datetime4">
              <a:rPr lang="en-US"/>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12838358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w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p:cNvGrpSpPr/>
          <p:nvPr userDrawn="1"/>
        </p:nvGrpSpPr>
        <p:grpSpPr>
          <a:xfrm>
            <a:off x="0" y="0"/>
            <a:ext cx="9144000" cy="6858000"/>
            <a:chOff x="0" y="0"/>
            <a:chExt cx="9144000" cy="6858000"/>
          </a:xfrm>
        </p:grpSpPr>
        <p:sp>
          <p:nvSpPr>
            <p:cNvPr id="11" name="Rectangle 10"/>
            <p:cNvSpPr/>
            <p:nvPr userDrawn="1"/>
          </p:nvSpPr>
          <p:spPr bwMode="auto">
            <a:xfrm>
              <a:off x="0" y="0"/>
              <a:ext cx="9144000" cy="6858000"/>
            </a:xfrm>
            <a:prstGeom prst="rect">
              <a:avLst/>
            </a:prstGeom>
            <a:solidFill>
              <a:srgbClr val="CCCC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Arial" pitchFamily="34" charset="0"/>
              </a:endParaRPr>
            </a:p>
          </p:txBody>
        </p:sp>
        <p:sp>
          <p:nvSpPr>
            <p:cNvPr id="12" name="Rounded Rectangle 11"/>
            <p:cNvSpPr/>
            <p:nvPr userDrawn="1"/>
          </p:nvSpPr>
          <p:spPr bwMode="auto">
            <a:xfrm>
              <a:off x="152400" y="141732"/>
              <a:ext cx="8839200" cy="6487668"/>
            </a:xfrm>
            <a:prstGeom prst="roundRect">
              <a:avLst>
                <a:gd name="adj" fmla="val 1430"/>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Arial" pitchFamily="34" charset="0"/>
              </a:endParaRPr>
            </a:p>
          </p:txBody>
        </p:sp>
      </p:grpSp>
      <p:sp>
        <p:nvSpPr>
          <p:cNvPr id="2051" name="Rectangle 3"/>
          <p:cNvSpPr>
            <a:spLocks noGrp="1" noChangeArrowheads="1"/>
          </p:cNvSpPr>
          <p:nvPr>
            <p:ph type="body" idx="1"/>
          </p:nvPr>
        </p:nvSpPr>
        <p:spPr bwMode="auto">
          <a:xfrm>
            <a:off x="152400" y="1371599"/>
            <a:ext cx="8915400" cy="519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172" name="Rectangle 4"/>
          <p:cNvSpPr>
            <a:spLocks noGrp="1" noChangeArrowheads="1"/>
          </p:cNvSpPr>
          <p:nvPr>
            <p:ph type="dt" sz="half" idx="2"/>
          </p:nvPr>
        </p:nvSpPr>
        <p:spPr bwMode="auto">
          <a:xfrm>
            <a:off x="80963" y="6665913"/>
            <a:ext cx="1905000" cy="1920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600" i="0">
                <a:ln>
                  <a:noFill/>
                </a:ln>
                <a:solidFill>
                  <a:srgbClr val="0D0D0D"/>
                </a:solidFill>
                <a:latin typeface="+mn-lt"/>
                <a:cs typeface="+mn-cs"/>
              </a:defRPr>
            </a:lvl1pPr>
          </a:lstStyle>
          <a:p>
            <a:pPr>
              <a:defRPr/>
            </a:pPr>
            <a:fld id="{D9AA818D-6025-4321-9CCA-1BC7AD5D6B4F}" type="datetime4">
              <a:rPr lang="en-US" smtClean="0"/>
              <a:pPr>
                <a:defRPr/>
              </a:pPr>
              <a:t>June 21, 2016</a:t>
            </a:fld>
            <a:endParaRPr lang="en-US" dirty="0">
              <a:latin typeface="Times" pitchFamily="18" charset="0"/>
            </a:endParaRPr>
          </a:p>
        </p:txBody>
      </p:sp>
      <p:sp>
        <p:nvSpPr>
          <p:cNvPr id="7174" name="Rectangle 6"/>
          <p:cNvSpPr>
            <a:spLocks noChangeArrowheads="1"/>
          </p:cNvSpPr>
          <p:nvPr/>
        </p:nvSpPr>
        <p:spPr bwMode="auto">
          <a:xfrm>
            <a:off x="2051050" y="6656388"/>
            <a:ext cx="5434013" cy="201612"/>
          </a:xfrm>
          <a:prstGeom prst="rect">
            <a:avLst/>
          </a:prstGeom>
          <a:noFill/>
          <a:ln w="9525">
            <a:noFill/>
            <a:miter lim="800000"/>
            <a:headEnd/>
            <a:tailEnd/>
          </a:ln>
          <a:effectLst/>
        </p:spPr>
        <p:txBody>
          <a:bodyPr/>
          <a:lstStyle/>
          <a:p>
            <a:pPr eaLnBrk="0" hangingPunct="0">
              <a:spcBef>
                <a:spcPts val="300"/>
              </a:spcBef>
              <a:spcAft>
                <a:spcPts val="600"/>
              </a:spcAft>
              <a:defRPr/>
            </a:pPr>
            <a:r>
              <a:rPr lang="en-US" sz="600" i="0" dirty="0">
                <a:solidFill>
                  <a:schemeClr val="tx1">
                    <a:lumMod val="95000"/>
                    <a:lumOff val="5000"/>
                  </a:schemeClr>
                </a:solidFill>
                <a:latin typeface="Avenir65" charset="0"/>
                <a:cs typeface="+mn-cs"/>
              </a:rPr>
              <a:t>Copyright © </a:t>
            </a:r>
            <a:r>
              <a:rPr lang="en-US" sz="600" i="0" dirty="0" smtClean="0">
                <a:solidFill>
                  <a:schemeClr val="tx1">
                    <a:lumMod val="95000"/>
                    <a:lumOff val="5000"/>
                  </a:schemeClr>
                </a:solidFill>
                <a:latin typeface="Avenir65" charset="0"/>
                <a:cs typeface="+mn-cs"/>
              </a:rPr>
              <a:t>2001-2012 </a:t>
            </a:r>
            <a:r>
              <a:rPr lang="en-US" sz="600" i="0" dirty="0">
                <a:solidFill>
                  <a:schemeClr val="tx1">
                    <a:lumMod val="95000"/>
                    <a:lumOff val="5000"/>
                  </a:schemeClr>
                </a:solidFill>
                <a:latin typeface="Avenir65" charset="0"/>
                <a:cs typeface="+mn-cs"/>
              </a:rPr>
              <a:t>SOA Software, Inc. All Rights Reserved. All content subject to confidentiality agreement between SOA Software and Customer.</a:t>
            </a:r>
            <a:endParaRPr lang="en-US" sz="600" i="0" dirty="0">
              <a:solidFill>
                <a:schemeClr val="tx1">
                  <a:lumMod val="95000"/>
                  <a:lumOff val="5000"/>
                </a:schemeClr>
              </a:solidFill>
              <a:latin typeface="Verdana" pitchFamily="34" charset="0"/>
              <a:cs typeface="+mn-cs"/>
            </a:endParaRPr>
          </a:p>
        </p:txBody>
      </p:sp>
      <p:sp>
        <p:nvSpPr>
          <p:cNvPr id="7175" name="Rectangle 7"/>
          <p:cNvSpPr>
            <a:spLocks noChangeArrowheads="1"/>
          </p:cNvSpPr>
          <p:nvPr/>
        </p:nvSpPr>
        <p:spPr bwMode="auto">
          <a:xfrm>
            <a:off x="8478838" y="6656388"/>
            <a:ext cx="560387" cy="201612"/>
          </a:xfrm>
          <a:prstGeom prst="rect">
            <a:avLst/>
          </a:prstGeom>
          <a:noFill/>
          <a:ln w="9525">
            <a:noFill/>
            <a:miter lim="800000"/>
            <a:headEnd/>
            <a:tailEnd/>
          </a:ln>
          <a:effectLst/>
        </p:spPr>
        <p:txBody>
          <a:bodyPr/>
          <a:lstStyle/>
          <a:p>
            <a:pPr algn="r" eaLnBrk="0" hangingPunct="0">
              <a:spcBef>
                <a:spcPts val="300"/>
              </a:spcBef>
              <a:spcAft>
                <a:spcPts val="600"/>
              </a:spcAft>
              <a:defRPr/>
            </a:pPr>
            <a:r>
              <a:rPr lang="en-US" sz="600" i="0" dirty="0">
                <a:solidFill>
                  <a:srgbClr val="0D0D0D"/>
                </a:solidFill>
                <a:latin typeface="Verdana" pitchFamily="34" charset="0"/>
                <a:cs typeface="+mn-cs"/>
              </a:rPr>
              <a:t>Slide </a:t>
            </a:r>
            <a:fld id="{E001DD25-276F-450D-9627-165F2496AAA8}" type="slidenum">
              <a:rPr lang="en-US" sz="600" i="0">
                <a:solidFill>
                  <a:srgbClr val="0D0D0D"/>
                </a:solidFill>
                <a:latin typeface="Verdana" pitchFamily="34" charset="0"/>
                <a:cs typeface="+mn-cs"/>
              </a:rPr>
              <a:pPr algn="r" eaLnBrk="0" hangingPunct="0">
                <a:spcBef>
                  <a:spcPts val="300"/>
                </a:spcBef>
                <a:spcAft>
                  <a:spcPts val="600"/>
                </a:spcAft>
                <a:defRPr/>
              </a:pPr>
              <a:t>‹#›</a:t>
            </a:fld>
            <a:endParaRPr lang="en-US" sz="600" i="0" dirty="0">
              <a:solidFill>
                <a:srgbClr val="0D0D0D"/>
              </a:solidFill>
              <a:latin typeface="Verdana" pitchFamily="34" charset="0"/>
              <a:cs typeface="+mn-cs"/>
            </a:endParaRPr>
          </a:p>
        </p:txBody>
      </p:sp>
      <p:pic>
        <p:nvPicPr>
          <p:cNvPr id="2056" name="Picture 8" descr="SOA_Logo_Vertica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1000" y="304800"/>
            <a:ext cx="7905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9"/>
          <p:cNvSpPr>
            <a:spLocks noGrp="1" noChangeArrowheads="1"/>
          </p:cNvSpPr>
          <p:nvPr>
            <p:ph type="title"/>
          </p:nvPr>
        </p:nvSpPr>
        <p:spPr bwMode="auto">
          <a:xfrm>
            <a:off x="1981200" y="0"/>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pic>
        <p:nvPicPr>
          <p:cNvPr id="14" name="Picture 13" descr="spacer_c2.gif"/>
          <p:cNvPicPr>
            <a:picLocks noChangeAspect="1"/>
          </p:cNvPicPr>
          <p:nvPr userDrawn="1"/>
        </p:nvPicPr>
        <p:blipFill>
          <a:blip r:embed="rId12"/>
          <a:stretch>
            <a:fillRect/>
          </a:stretch>
        </p:blipFill>
        <p:spPr>
          <a:xfrm>
            <a:off x="152400" y="990600"/>
            <a:ext cx="8839200" cy="272814"/>
          </a:xfrm>
          <a:prstGeom prst="rect">
            <a:avLst/>
          </a:prstGeom>
        </p:spPr>
      </p:pic>
    </p:spTree>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sldNum="0" hdr="0" ftr="0"/>
  <p:txStyles>
    <p:titleStyle>
      <a:lvl1pPr algn="l" rtl="0" eaLnBrk="0" fontAlgn="base" hangingPunct="0">
        <a:spcBef>
          <a:spcPct val="0"/>
        </a:spcBef>
        <a:spcAft>
          <a:spcPct val="0"/>
        </a:spcAft>
        <a:defRPr sz="2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Helvetica" pitchFamily="1" charset="0"/>
        </a:defRPr>
      </a:lvl2pPr>
      <a:lvl3pPr algn="l" rtl="0" eaLnBrk="0" fontAlgn="base" hangingPunct="0">
        <a:spcBef>
          <a:spcPct val="0"/>
        </a:spcBef>
        <a:spcAft>
          <a:spcPct val="0"/>
        </a:spcAft>
        <a:defRPr sz="4400">
          <a:solidFill>
            <a:schemeClr val="tx1"/>
          </a:solidFill>
          <a:latin typeface="Helvetica" pitchFamily="1" charset="0"/>
        </a:defRPr>
      </a:lvl3pPr>
      <a:lvl4pPr algn="l" rtl="0" eaLnBrk="0" fontAlgn="base" hangingPunct="0">
        <a:spcBef>
          <a:spcPct val="0"/>
        </a:spcBef>
        <a:spcAft>
          <a:spcPct val="0"/>
        </a:spcAft>
        <a:defRPr sz="4400">
          <a:solidFill>
            <a:schemeClr val="tx1"/>
          </a:solidFill>
          <a:latin typeface="Helvetica" pitchFamily="1" charset="0"/>
        </a:defRPr>
      </a:lvl4pPr>
      <a:lvl5pPr algn="l" rtl="0" eaLnBrk="0" fontAlgn="base" hangingPunct="0">
        <a:spcBef>
          <a:spcPct val="0"/>
        </a:spcBef>
        <a:spcAft>
          <a:spcPct val="0"/>
        </a:spcAft>
        <a:defRPr sz="4400">
          <a:solidFill>
            <a:schemeClr val="tx1"/>
          </a:solidFill>
          <a:latin typeface="Helvetica" pitchFamily="1" charset="0"/>
        </a:defRPr>
      </a:lvl5pPr>
      <a:lvl6pPr marL="457200" algn="l" rtl="0" eaLnBrk="1" fontAlgn="base" hangingPunct="1">
        <a:spcBef>
          <a:spcPct val="0"/>
        </a:spcBef>
        <a:spcAft>
          <a:spcPct val="0"/>
        </a:spcAft>
        <a:defRPr>
          <a:solidFill>
            <a:schemeClr val="tx1"/>
          </a:solidFill>
          <a:latin typeface="Helvetica" pitchFamily="1" charset="0"/>
        </a:defRPr>
      </a:lvl6pPr>
      <a:lvl7pPr marL="914400" algn="l" rtl="0" eaLnBrk="1" fontAlgn="base" hangingPunct="1">
        <a:spcBef>
          <a:spcPct val="0"/>
        </a:spcBef>
        <a:spcAft>
          <a:spcPct val="0"/>
        </a:spcAft>
        <a:defRPr>
          <a:solidFill>
            <a:schemeClr val="tx1"/>
          </a:solidFill>
          <a:latin typeface="Helvetica" pitchFamily="1" charset="0"/>
        </a:defRPr>
      </a:lvl7pPr>
      <a:lvl8pPr marL="1371600" algn="l" rtl="0" eaLnBrk="1" fontAlgn="base" hangingPunct="1">
        <a:spcBef>
          <a:spcPct val="0"/>
        </a:spcBef>
        <a:spcAft>
          <a:spcPct val="0"/>
        </a:spcAft>
        <a:defRPr>
          <a:solidFill>
            <a:schemeClr val="tx1"/>
          </a:solidFill>
          <a:latin typeface="Helvetica" pitchFamily="1" charset="0"/>
        </a:defRPr>
      </a:lvl8pPr>
      <a:lvl9pPr marL="1828800" algn="l" rtl="0" eaLnBrk="1" fontAlgn="base" hangingPunct="1">
        <a:spcBef>
          <a:spcPct val="0"/>
        </a:spcBef>
        <a:spcAft>
          <a:spcPct val="0"/>
        </a:spcAft>
        <a:defRPr>
          <a:solidFill>
            <a:schemeClr val="tx1"/>
          </a:solidFill>
          <a:latin typeface="Helvetica" pitchFamily="1" charset="0"/>
        </a:defRPr>
      </a:lvl9pPr>
    </p:titleStyle>
    <p:bodyStyle>
      <a:lvl1pPr marL="342900" indent="-342900" algn="l" rtl="0" eaLnBrk="0" fontAlgn="base" hangingPunct="0">
        <a:spcBef>
          <a:spcPct val="20000"/>
        </a:spcBef>
        <a:spcAft>
          <a:spcPct val="0"/>
        </a:spcAft>
        <a:buChar char="•"/>
        <a:defRPr sz="1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400">
          <a:solidFill>
            <a:schemeClr val="tx1"/>
          </a:solidFill>
          <a:latin typeface="+mn-lt"/>
        </a:defRPr>
      </a:lvl2pPr>
      <a:lvl3pPr marL="1143000" indent="-228600" algn="l" rtl="0" eaLnBrk="0" fontAlgn="base" hangingPunct="0">
        <a:spcBef>
          <a:spcPct val="20000"/>
        </a:spcBef>
        <a:spcAft>
          <a:spcPct val="0"/>
        </a:spcAft>
        <a:buChar char="•"/>
        <a:defRPr sz="1200">
          <a:solidFill>
            <a:schemeClr val="tx1"/>
          </a:solidFill>
          <a:latin typeface="+mn-lt"/>
        </a:defRPr>
      </a:lvl3pPr>
      <a:lvl4pPr marL="1600200" indent="-228600" algn="l" rtl="0" eaLnBrk="0" fontAlgn="base" hangingPunct="0">
        <a:spcBef>
          <a:spcPct val="20000"/>
        </a:spcBef>
        <a:spcAft>
          <a:spcPct val="0"/>
        </a:spcAft>
        <a:buChar char="–"/>
        <a:defRPr sz="1000">
          <a:solidFill>
            <a:schemeClr val="tx1"/>
          </a:solidFill>
          <a:latin typeface="+mn-lt"/>
        </a:defRPr>
      </a:lvl4pPr>
      <a:lvl5pPr marL="2057400" indent="-228600" algn="l" rtl="0" eaLnBrk="0" fontAlgn="base" hangingPunct="0">
        <a:spcBef>
          <a:spcPct val="20000"/>
        </a:spcBef>
        <a:spcAft>
          <a:spcPct val="0"/>
        </a:spcAft>
        <a:buChar char="»"/>
        <a:defRPr sz="800">
          <a:solidFill>
            <a:schemeClr val="tx1"/>
          </a:solidFill>
          <a:latin typeface="+mn-lt"/>
        </a:defRPr>
      </a:lvl5pPr>
      <a:lvl6pPr marL="2514600" indent="-228600" algn="l" rtl="0" eaLnBrk="1" fontAlgn="base" hangingPunct="1">
        <a:spcBef>
          <a:spcPct val="20000"/>
        </a:spcBef>
        <a:spcAft>
          <a:spcPct val="0"/>
        </a:spcAft>
        <a:buChar char="»"/>
        <a:defRPr sz="800">
          <a:solidFill>
            <a:schemeClr val="tx1"/>
          </a:solidFill>
          <a:latin typeface="+mn-lt"/>
        </a:defRPr>
      </a:lvl6pPr>
      <a:lvl7pPr marL="2971800" indent="-228600" algn="l" rtl="0" eaLnBrk="1" fontAlgn="base" hangingPunct="1">
        <a:spcBef>
          <a:spcPct val="20000"/>
        </a:spcBef>
        <a:spcAft>
          <a:spcPct val="0"/>
        </a:spcAft>
        <a:buChar char="»"/>
        <a:defRPr sz="800">
          <a:solidFill>
            <a:schemeClr val="tx1"/>
          </a:solidFill>
          <a:latin typeface="+mn-lt"/>
        </a:defRPr>
      </a:lvl7pPr>
      <a:lvl8pPr marL="3429000" indent="-228600" algn="l" rtl="0" eaLnBrk="1" fontAlgn="base" hangingPunct="1">
        <a:spcBef>
          <a:spcPct val="20000"/>
        </a:spcBef>
        <a:spcAft>
          <a:spcPct val="0"/>
        </a:spcAft>
        <a:buChar char="»"/>
        <a:defRPr sz="800">
          <a:solidFill>
            <a:schemeClr val="tx1"/>
          </a:solidFill>
          <a:latin typeface="+mn-lt"/>
        </a:defRPr>
      </a:lvl8pPr>
      <a:lvl9pPr marL="3886200" indent="-228600" algn="l" rtl="0" eaLnBrk="1" fontAlgn="base" hangingPunct="1">
        <a:spcBef>
          <a:spcPct val="20000"/>
        </a:spcBef>
        <a:spcAft>
          <a:spcPct val="0"/>
        </a:spcAft>
        <a:buChar char="»"/>
        <a:defRPr sz="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ww.eclipse.org/downloads/download.php?file=/birt/downloads/drops/R-R1-2_6_2-201102191842/birt-report-designer-all-in-one-2_6_2.zip"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chiark.greenend.org.uk/~sgtatham/putty/download.html"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oracle.com/technetwork/developer-tools/sql-developer/overview/index-097090.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directory.apache.org/studio/"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share1.cdisc.org/sm" TargetMode="External"/><Relationship Id="rId2" Type="http://schemas.openxmlformats.org/officeDocument/2006/relationships/hyperlink" Target="https://share.cdisc.org/sm" TargetMode="External"/><Relationship Id="rId1" Type="http://schemas.openxmlformats.org/officeDocument/2006/relationships/slideLayout" Target="../slideLayouts/slideLayout2.xml"/><Relationship Id="rId5" Type="http://schemas.openxmlformats.org/officeDocument/2006/relationships/hyperlink" Target="https://share-training.cdisc.org/sm" TargetMode="External"/><Relationship Id="rId4" Type="http://schemas.openxmlformats.org/officeDocument/2006/relationships/hyperlink" Target="https://share2.cdisc.org/s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hare2cdisc.org/sm" TargetMode="External"/><Relationship Id="rId2" Type="http://schemas.openxmlformats.org/officeDocument/2006/relationships/hyperlink" Target="https://share1.cdisc.org/sm"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share2.cdisc.org/sm"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share-training.cdisc.org/s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sz="quarter"/>
          </p:nvPr>
        </p:nvSpPr>
        <p:spPr/>
        <p:txBody>
          <a:bodyPr/>
          <a:lstStyle/>
          <a:p>
            <a:r>
              <a:rPr lang="en-US" dirty="0" smtClean="0"/>
              <a:t>Semantics Manager V6.5</a:t>
            </a:r>
          </a:p>
        </p:txBody>
      </p:sp>
      <p:sp>
        <p:nvSpPr>
          <p:cNvPr id="3" name="Subtitle 2"/>
          <p:cNvSpPr>
            <a:spLocks noGrp="1"/>
          </p:cNvSpPr>
          <p:nvPr>
            <p:ph type="subTitle" sz="quarter" idx="1"/>
          </p:nvPr>
        </p:nvSpPr>
        <p:spPr/>
        <p:txBody>
          <a:bodyPr/>
          <a:lstStyle/>
          <a:p>
            <a:r>
              <a:rPr lang="en-US" dirty="0" smtClean="0"/>
              <a:t>CDISC Amazon Connections</a:t>
            </a:r>
          </a:p>
          <a:p>
            <a:r>
              <a:rPr lang="en-US" dirty="0" smtClean="0"/>
              <a:t>March 2014</a:t>
            </a:r>
            <a:br>
              <a:rPr lang="en-US" dirty="0" smtClean="0"/>
            </a:br>
            <a:endParaRPr lang="en-US" dirty="0"/>
          </a:p>
        </p:txBody>
      </p:sp>
      <p:sp>
        <p:nvSpPr>
          <p:cNvPr id="5" name="Rectangle 3"/>
          <p:cNvSpPr txBox="1">
            <a:spLocks noChangeArrowheads="1"/>
          </p:cNvSpPr>
          <p:nvPr/>
        </p:nvSpPr>
        <p:spPr bwMode="auto">
          <a:xfrm>
            <a:off x="838200" y="4038600"/>
            <a:ext cx="7620000" cy="16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FontTx/>
              <a:buNone/>
              <a:defRPr sz="1600">
                <a:solidFill>
                  <a:schemeClr val="hlink"/>
                </a:solidFill>
                <a:latin typeface="Helvetica" pitchFamily="1" charset="0"/>
                <a:ea typeface="+mn-ea"/>
                <a:cs typeface="+mn-cs"/>
              </a:defRPr>
            </a:lvl1pPr>
            <a:lvl2pPr marL="742950" indent="-285750" algn="l" rtl="0" eaLnBrk="0" fontAlgn="base" hangingPunct="0">
              <a:spcBef>
                <a:spcPct val="20000"/>
              </a:spcBef>
              <a:spcAft>
                <a:spcPct val="0"/>
              </a:spcAft>
              <a:buChar char="–"/>
              <a:defRPr sz="1400">
                <a:solidFill>
                  <a:schemeClr val="tx1"/>
                </a:solidFill>
                <a:latin typeface="+mn-lt"/>
              </a:defRPr>
            </a:lvl2pPr>
            <a:lvl3pPr marL="1143000" indent="-228600" algn="l" rtl="0" eaLnBrk="0" fontAlgn="base" hangingPunct="0">
              <a:spcBef>
                <a:spcPct val="20000"/>
              </a:spcBef>
              <a:spcAft>
                <a:spcPct val="0"/>
              </a:spcAft>
              <a:buChar char="•"/>
              <a:defRPr sz="1200">
                <a:solidFill>
                  <a:schemeClr val="tx1"/>
                </a:solidFill>
                <a:latin typeface="+mn-lt"/>
              </a:defRPr>
            </a:lvl3pPr>
            <a:lvl4pPr marL="1600200" indent="-228600" algn="l" rtl="0" eaLnBrk="0" fontAlgn="base" hangingPunct="0">
              <a:spcBef>
                <a:spcPct val="20000"/>
              </a:spcBef>
              <a:spcAft>
                <a:spcPct val="0"/>
              </a:spcAft>
              <a:buChar char="–"/>
              <a:defRPr sz="1000">
                <a:solidFill>
                  <a:schemeClr val="tx1"/>
                </a:solidFill>
                <a:latin typeface="+mn-lt"/>
              </a:defRPr>
            </a:lvl4pPr>
            <a:lvl5pPr marL="2057400" indent="-228600" algn="l" rtl="0" eaLnBrk="0" fontAlgn="base" hangingPunct="0">
              <a:spcBef>
                <a:spcPct val="20000"/>
              </a:spcBef>
              <a:spcAft>
                <a:spcPct val="0"/>
              </a:spcAft>
              <a:buChar char="»"/>
              <a:defRPr sz="800">
                <a:solidFill>
                  <a:schemeClr val="tx1"/>
                </a:solidFill>
                <a:latin typeface="+mn-lt"/>
              </a:defRPr>
            </a:lvl5pPr>
            <a:lvl6pPr marL="2514600" indent="-228600" algn="l" rtl="0" eaLnBrk="1" fontAlgn="base" hangingPunct="1">
              <a:spcBef>
                <a:spcPct val="20000"/>
              </a:spcBef>
              <a:spcAft>
                <a:spcPct val="0"/>
              </a:spcAft>
              <a:buChar char="»"/>
              <a:defRPr sz="800">
                <a:solidFill>
                  <a:schemeClr val="tx1"/>
                </a:solidFill>
                <a:latin typeface="+mn-lt"/>
              </a:defRPr>
            </a:lvl6pPr>
            <a:lvl7pPr marL="2971800" indent="-228600" algn="l" rtl="0" eaLnBrk="1" fontAlgn="base" hangingPunct="1">
              <a:spcBef>
                <a:spcPct val="20000"/>
              </a:spcBef>
              <a:spcAft>
                <a:spcPct val="0"/>
              </a:spcAft>
              <a:buChar char="»"/>
              <a:defRPr sz="800">
                <a:solidFill>
                  <a:schemeClr val="tx1"/>
                </a:solidFill>
                <a:latin typeface="+mn-lt"/>
              </a:defRPr>
            </a:lvl7pPr>
            <a:lvl8pPr marL="3429000" indent="-228600" algn="l" rtl="0" eaLnBrk="1" fontAlgn="base" hangingPunct="1">
              <a:spcBef>
                <a:spcPct val="20000"/>
              </a:spcBef>
              <a:spcAft>
                <a:spcPct val="0"/>
              </a:spcAft>
              <a:buChar char="»"/>
              <a:defRPr sz="800">
                <a:solidFill>
                  <a:schemeClr val="tx1"/>
                </a:solidFill>
                <a:latin typeface="+mn-lt"/>
              </a:defRPr>
            </a:lvl8pPr>
            <a:lvl9pPr marL="3886200" indent="-228600" algn="l" rtl="0" eaLnBrk="1" fontAlgn="base" hangingPunct="1">
              <a:spcBef>
                <a:spcPct val="20000"/>
              </a:spcBef>
              <a:spcAft>
                <a:spcPct val="0"/>
              </a:spcAft>
              <a:buChar char="»"/>
              <a:defRPr sz="800">
                <a:solidFill>
                  <a:schemeClr val="tx1"/>
                </a:solidFill>
                <a:latin typeface="+mn-lt"/>
              </a:defRPr>
            </a:lvl9pPr>
          </a:lstStyle>
          <a:p>
            <a:pPr algn="l" eaLnBrk="1" hangingPunct="1"/>
            <a:r>
              <a:rPr lang="en-US" sz="2800" dirty="0" smtClean="0">
                <a:solidFill>
                  <a:schemeClr val="tx1"/>
                </a:solidFill>
                <a:latin typeface="Helvetica" pitchFamily="34" charset="0"/>
              </a:rPr>
              <a:t>Tools &amp; Connections for</a:t>
            </a:r>
          </a:p>
          <a:p>
            <a:pPr algn="l" eaLnBrk="1" hangingPunct="1"/>
            <a:r>
              <a:rPr lang="en-US" sz="2800" dirty="0" smtClean="0">
                <a:solidFill>
                  <a:schemeClr val="tx1"/>
                </a:solidFill>
                <a:latin typeface="Helvetica" pitchFamily="34" charset="0"/>
              </a:rPr>
              <a:t>For CDISC SHARE</a:t>
            </a:r>
          </a:p>
        </p:txBody>
      </p:sp>
    </p:spTree>
    <p:extLst>
      <p:ext uri="{BB962C8B-B14F-4D97-AF65-F5344CB8AC3E}">
        <p14:creationId xmlns:p14="http://schemas.microsoft.com/office/powerpoint/2010/main" val="26314491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Projects for SHARE in Repository Client</a:t>
            </a:r>
            <a:endParaRPr lang="en-US" dirty="0"/>
          </a:p>
        </p:txBody>
      </p:sp>
      <p:sp>
        <p:nvSpPr>
          <p:cNvPr id="3" name="Content Placeholder 2"/>
          <p:cNvSpPr>
            <a:spLocks noGrp="1"/>
          </p:cNvSpPr>
          <p:nvPr>
            <p:ph idx="1"/>
          </p:nvPr>
        </p:nvSpPr>
        <p:spPr/>
        <p:txBody>
          <a:bodyPr/>
          <a:lstStyle/>
          <a:p>
            <a:r>
              <a:rPr lang="en-US" dirty="0" smtClean="0"/>
              <a:t>From the Configuration Perspective (             ), create a Project for each SHARE library</a:t>
            </a:r>
          </a:p>
          <a:p>
            <a:pPr lvl="1"/>
            <a:r>
              <a:rPr lang="en-US" dirty="0" smtClean="0"/>
              <a:t>SHARE</a:t>
            </a:r>
          </a:p>
          <a:p>
            <a:pPr lvl="1"/>
            <a:r>
              <a:rPr lang="en-US" dirty="0" smtClean="0"/>
              <a:t>SHARE-Testing</a:t>
            </a:r>
          </a:p>
          <a:p>
            <a:pPr lvl="1"/>
            <a:r>
              <a:rPr lang="en-US" dirty="0" smtClean="0"/>
              <a:t>SHARE-Training</a:t>
            </a:r>
          </a:p>
          <a:p>
            <a:pPr lvl="1"/>
            <a:r>
              <a:rPr lang="en-US" dirty="0" smtClean="0"/>
              <a:t>SHARE-Sandbox</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3997" y="1434465"/>
            <a:ext cx="1163003" cy="293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880" y="3733800"/>
            <a:ext cx="3939437"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804159"/>
            <a:ext cx="3984332"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58380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BIRT</a:t>
            </a:r>
            <a:endParaRPr lang="en-US" dirty="0"/>
          </a:p>
        </p:txBody>
      </p:sp>
      <p:sp>
        <p:nvSpPr>
          <p:cNvPr id="3" name="Text Placeholder 2"/>
          <p:cNvSpPr>
            <a:spLocks noGrp="1"/>
          </p:cNvSpPr>
          <p:nvPr>
            <p:ph type="body" idx="1"/>
          </p:nvPr>
        </p:nvSpPr>
        <p:spPr/>
        <p:txBody>
          <a:bodyPr/>
          <a:lstStyle/>
          <a:p>
            <a:r>
              <a:rPr lang="en-US" dirty="0" smtClean="0"/>
              <a:t>Installation &amp; Configuration of Eclipse for BIRT</a:t>
            </a:r>
            <a:endParaRPr lang="en-US" dirty="0"/>
          </a:p>
        </p:txBody>
      </p:sp>
      <p:sp>
        <p:nvSpPr>
          <p:cNvPr id="4" name="Date Placeholder 3"/>
          <p:cNvSpPr>
            <a:spLocks noGrp="1"/>
          </p:cNvSpPr>
          <p:nvPr>
            <p:ph type="dt" sz="half" idx="10"/>
          </p:nvPr>
        </p:nvSpPr>
        <p:spPr/>
        <p:txBody>
          <a:bodyPr/>
          <a:lstStyle/>
          <a:p>
            <a:pPr>
              <a:defRPr/>
            </a:pPr>
            <a:fld id="{C2A75F83-2B03-43B2-A68C-2F84716DAB6A}"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34696508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&amp; Configure BIRT</a:t>
            </a:r>
            <a:endParaRPr lang="en-US" dirty="0"/>
          </a:p>
        </p:txBody>
      </p:sp>
      <p:sp>
        <p:nvSpPr>
          <p:cNvPr id="3" name="Content Placeholder 2"/>
          <p:cNvSpPr>
            <a:spLocks noGrp="1"/>
          </p:cNvSpPr>
          <p:nvPr>
            <p:ph idx="1"/>
          </p:nvPr>
        </p:nvSpPr>
        <p:spPr/>
        <p:txBody>
          <a:bodyPr/>
          <a:lstStyle/>
          <a:p>
            <a:r>
              <a:rPr lang="en-US" dirty="0" smtClean="0"/>
              <a:t>Install Eclipse for BIRT - </a:t>
            </a:r>
            <a:r>
              <a:rPr lang="en-US" b="1" dirty="0">
                <a:hlinkClick r:id="rId2"/>
              </a:rPr>
              <a:t>http://www.eclipse.org/downloads/download.php?file=/</a:t>
            </a:r>
            <a:r>
              <a:rPr lang="en-US" b="1" dirty="0" smtClean="0">
                <a:hlinkClick r:id="rId2"/>
              </a:rPr>
              <a:t>birt/downloads/drops/R-R1-2_6_2-201102191842/birt-report-designer-all-in-one-2_6_2.zip</a:t>
            </a:r>
            <a:endParaRPr lang="en-US" b="1" dirty="0" smtClean="0"/>
          </a:p>
          <a:p>
            <a:r>
              <a:rPr lang="en-US" dirty="0" smtClean="0"/>
              <a:t>Open Eclipse for BIRT (eclipse.exe) and set up your workspace to use the same workspace you had set up for Repository Client</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25025210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Putty configuration</a:t>
            </a:r>
            <a:endParaRPr lang="en-US" dirty="0"/>
          </a:p>
        </p:txBody>
      </p:sp>
      <p:sp>
        <p:nvSpPr>
          <p:cNvPr id="3" name="Text Placeholder 2"/>
          <p:cNvSpPr>
            <a:spLocks noGrp="1"/>
          </p:cNvSpPr>
          <p:nvPr>
            <p:ph type="body" idx="1"/>
          </p:nvPr>
        </p:nvSpPr>
        <p:spPr/>
        <p:txBody>
          <a:bodyPr/>
          <a:lstStyle/>
          <a:p>
            <a:r>
              <a:rPr lang="en-US" dirty="0" err="1" smtClean="0"/>
              <a:t>PuTTY</a:t>
            </a:r>
            <a:r>
              <a:rPr lang="en-US" dirty="0" smtClean="0"/>
              <a:t> Installation, Configuration, and Startup</a:t>
            </a:r>
            <a:endParaRPr lang="en-US" dirty="0"/>
          </a:p>
        </p:txBody>
      </p:sp>
      <p:sp>
        <p:nvSpPr>
          <p:cNvPr id="4" name="Date Placeholder 3"/>
          <p:cNvSpPr>
            <a:spLocks noGrp="1"/>
          </p:cNvSpPr>
          <p:nvPr>
            <p:ph type="dt" sz="half" idx="10"/>
          </p:nvPr>
        </p:nvSpPr>
        <p:spPr/>
        <p:txBody>
          <a:bodyPr/>
          <a:lstStyle/>
          <a:p>
            <a:pPr>
              <a:defRPr/>
            </a:pPr>
            <a:fld id="{C2A75F83-2B03-43B2-A68C-2F84716DAB6A}"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184414571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5589" y="2176963"/>
            <a:ext cx="4438650" cy="4276725"/>
          </a:xfrm>
          <a:prstGeom prst="rect">
            <a:avLst/>
          </a:prstGeom>
        </p:spPr>
      </p:pic>
      <p:sp>
        <p:nvSpPr>
          <p:cNvPr id="2" name="Title 1"/>
          <p:cNvSpPr>
            <a:spLocks noGrp="1"/>
          </p:cNvSpPr>
          <p:nvPr>
            <p:ph type="title"/>
          </p:nvPr>
        </p:nvSpPr>
        <p:spPr/>
        <p:txBody>
          <a:bodyPr/>
          <a:lstStyle/>
          <a:p>
            <a:r>
              <a:rPr lang="en-US" dirty="0" err="1" smtClean="0"/>
              <a:t>PuTTY</a:t>
            </a:r>
            <a:r>
              <a:rPr lang="en-US" dirty="0" smtClean="0"/>
              <a:t> Installation/Configuration</a:t>
            </a:r>
            <a:endParaRPr lang="en-US" dirty="0"/>
          </a:p>
        </p:txBody>
      </p:sp>
      <p:sp>
        <p:nvSpPr>
          <p:cNvPr id="3" name="Content Placeholder 2"/>
          <p:cNvSpPr>
            <a:spLocks noGrp="1"/>
          </p:cNvSpPr>
          <p:nvPr>
            <p:ph idx="1"/>
          </p:nvPr>
        </p:nvSpPr>
        <p:spPr>
          <a:xfrm>
            <a:off x="152400" y="1371599"/>
            <a:ext cx="8763000" cy="5192713"/>
          </a:xfrm>
        </p:spPr>
        <p:txBody>
          <a:bodyPr/>
          <a:lstStyle/>
          <a:p>
            <a:pPr marL="457200" lvl="0" indent="-457200">
              <a:buFont typeface="+mj-lt"/>
              <a:buAutoNum type="arabicPeriod"/>
            </a:pPr>
            <a:r>
              <a:rPr lang="en-US" dirty="0" smtClean="0"/>
              <a:t>Install </a:t>
            </a:r>
            <a:r>
              <a:rPr lang="en-US" dirty="0" err="1" smtClean="0"/>
              <a:t>PuTTY</a:t>
            </a:r>
            <a:r>
              <a:rPr lang="en-US" dirty="0" smtClean="0"/>
              <a:t> Configuration </a:t>
            </a:r>
            <a:r>
              <a:rPr lang="en-US" sz="1600" dirty="0" smtClean="0"/>
              <a:t>(</a:t>
            </a:r>
            <a:r>
              <a:rPr lang="en-US" sz="1600" u="sng" dirty="0" smtClean="0">
                <a:hlinkClick r:id="rId3"/>
              </a:rPr>
              <a:t>http://</a:t>
            </a:r>
            <a:r>
              <a:rPr lang="en-US" sz="1600" u="sng" dirty="0">
                <a:hlinkClick r:id="rId3"/>
              </a:rPr>
              <a:t>www.chiark.greenend.org.uk/~</a:t>
            </a:r>
            <a:r>
              <a:rPr lang="en-US" sz="1600" u="sng" dirty="0" smtClean="0">
                <a:hlinkClick r:id="rId3"/>
              </a:rPr>
              <a:t>sgtatham/putty/download.html</a:t>
            </a:r>
            <a:r>
              <a:rPr lang="en-US" sz="1600" dirty="0" smtClean="0"/>
              <a:t>)</a:t>
            </a:r>
          </a:p>
          <a:p>
            <a:pPr marL="457200" lvl="0" indent="-457200">
              <a:buFont typeface="+mj-lt"/>
              <a:buAutoNum type="arabicPeriod"/>
            </a:pP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
        <p:nvSpPr>
          <p:cNvPr id="5" name="Rectangle 4"/>
          <p:cNvSpPr/>
          <p:nvPr/>
        </p:nvSpPr>
        <p:spPr>
          <a:xfrm>
            <a:off x="152400" y="1981200"/>
            <a:ext cx="4267200" cy="1938992"/>
          </a:xfrm>
          <a:prstGeom prst="rect">
            <a:avLst/>
          </a:prstGeom>
        </p:spPr>
        <p:txBody>
          <a:bodyPr wrap="square">
            <a:spAutoFit/>
          </a:bodyPr>
          <a:lstStyle/>
          <a:p>
            <a:pPr marL="457200" lvl="0" indent="-457200">
              <a:buFont typeface="+mj-lt"/>
              <a:buAutoNum type="arabicPeriod" startAt="2"/>
            </a:pPr>
            <a:r>
              <a:rPr lang="en-US" sz="2000" i="0" dirty="0">
                <a:latin typeface="+mn-lt"/>
                <a:cs typeface="+mn-cs"/>
              </a:rPr>
              <a:t>Open </a:t>
            </a:r>
            <a:r>
              <a:rPr lang="en-US" sz="2000" i="0" dirty="0" err="1">
                <a:latin typeface="+mn-lt"/>
                <a:cs typeface="+mn-cs"/>
              </a:rPr>
              <a:t>PuTTY</a:t>
            </a:r>
            <a:r>
              <a:rPr lang="en-US" sz="2000" i="0" dirty="0">
                <a:latin typeface="+mn-lt"/>
                <a:cs typeface="+mn-cs"/>
              </a:rPr>
              <a:t> Configuration</a:t>
            </a:r>
          </a:p>
          <a:p>
            <a:pPr marL="457200" lvl="0" indent="-457200">
              <a:buFont typeface="+mj-lt"/>
              <a:buAutoNum type="arabicPeriod" startAt="2"/>
            </a:pPr>
            <a:r>
              <a:rPr lang="en-US" sz="2000" i="0" dirty="0">
                <a:latin typeface="+mn-lt"/>
                <a:cs typeface="+mn-cs"/>
              </a:rPr>
              <a:t>Click on Session and add a session for </a:t>
            </a:r>
            <a:r>
              <a:rPr lang="en-US" sz="2000" i="0" dirty="0" err="1">
                <a:latin typeface="+mn-lt"/>
                <a:cs typeface="+mn-cs"/>
              </a:rPr>
              <a:t>cdisc</a:t>
            </a:r>
            <a:r>
              <a:rPr lang="en-US" sz="2000" i="0" dirty="0">
                <a:latin typeface="+mn-lt"/>
                <a:cs typeface="+mn-cs"/>
              </a:rPr>
              <a:t>-amazon with host name </a:t>
            </a:r>
            <a:r>
              <a:rPr lang="en-US" sz="2000" i="0" dirty="0" smtClean="0">
                <a:latin typeface="+mn-lt"/>
                <a:cs typeface="+mn-cs"/>
              </a:rPr>
              <a:t>54.68.101.218</a:t>
            </a:r>
            <a:endParaRPr lang="en-US" sz="2000" i="0" dirty="0">
              <a:latin typeface="+mn-lt"/>
              <a:cs typeface="+mn-cs"/>
            </a:endParaRPr>
          </a:p>
          <a:p>
            <a:pPr marL="457200" lvl="0" indent="-457200">
              <a:buFont typeface="+mj-lt"/>
              <a:buAutoNum type="arabicPeriod" startAt="2"/>
            </a:pPr>
            <a:r>
              <a:rPr lang="en-US" sz="2000" i="0" dirty="0">
                <a:latin typeface="+mn-lt"/>
                <a:cs typeface="+mn-cs"/>
              </a:rPr>
              <a:t>Save the session</a:t>
            </a:r>
          </a:p>
        </p:txBody>
      </p:sp>
    </p:spTree>
    <p:extLst>
      <p:ext uri="{BB962C8B-B14F-4D97-AF65-F5344CB8AC3E}">
        <p14:creationId xmlns:p14="http://schemas.microsoft.com/office/powerpoint/2010/main" val="10246588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PuTTY</a:t>
            </a:r>
            <a:r>
              <a:rPr lang="en-US" dirty="0" smtClean="0"/>
              <a:t> Configuration</a:t>
            </a:r>
            <a:endParaRPr lang="en-US" dirty="0"/>
          </a:p>
        </p:txBody>
      </p:sp>
      <p:sp>
        <p:nvSpPr>
          <p:cNvPr id="3" name="Content Placeholder 2"/>
          <p:cNvSpPr>
            <a:spLocks noGrp="1"/>
          </p:cNvSpPr>
          <p:nvPr>
            <p:ph idx="1"/>
          </p:nvPr>
        </p:nvSpPr>
        <p:spPr>
          <a:xfrm>
            <a:off x="152400" y="1371599"/>
            <a:ext cx="4572000" cy="5192713"/>
          </a:xfrm>
        </p:spPr>
        <p:txBody>
          <a:bodyPr/>
          <a:lstStyle/>
          <a:p>
            <a:pPr marL="457200" indent="-457200">
              <a:buFont typeface="+mj-lt"/>
              <a:buAutoNum type="arabicPeriod" startAt="5"/>
            </a:pPr>
            <a:r>
              <a:rPr lang="en-US" dirty="0"/>
              <a:t>Save the .PPK file provided to your computer (to a place you plan to store it permanently)</a:t>
            </a:r>
          </a:p>
          <a:p>
            <a:pPr marL="457200" lvl="0" indent="-457200">
              <a:buFont typeface="+mj-lt"/>
              <a:buAutoNum type="arabicPeriod" startAt="5"/>
            </a:pPr>
            <a:r>
              <a:rPr lang="en-US" dirty="0" smtClean="0"/>
              <a:t>Under Connection in </a:t>
            </a:r>
            <a:r>
              <a:rPr lang="en-US" dirty="0" err="1" smtClean="0"/>
              <a:t>PuTTY</a:t>
            </a:r>
            <a:r>
              <a:rPr lang="en-US" dirty="0" smtClean="0"/>
              <a:t> expand SSH and click on </a:t>
            </a:r>
            <a:r>
              <a:rPr lang="en-US" dirty="0" err="1" smtClean="0"/>
              <a:t>Auth</a:t>
            </a:r>
            <a:endParaRPr lang="en-US" dirty="0" smtClean="0"/>
          </a:p>
          <a:p>
            <a:pPr marL="457200" lvl="0" indent="-457200">
              <a:buFont typeface="+mj-lt"/>
              <a:buAutoNum type="arabicPeriod" startAt="5"/>
            </a:pPr>
            <a:r>
              <a:rPr lang="en-US" dirty="0" smtClean="0"/>
              <a:t>Click on the Browse button and navigate to your .PPK file, then click Open</a:t>
            </a:r>
          </a:p>
          <a:p>
            <a:pPr marL="457200" lvl="0" indent="-457200">
              <a:buFont typeface="+mj-lt"/>
              <a:buAutoNum type="arabicPeriod" startAt="5"/>
            </a:pPr>
            <a:endParaRPr lang="en-US" dirty="0" smtClean="0"/>
          </a:p>
          <a:p>
            <a:pPr marL="457200" lvl="0" indent="-457200">
              <a:buFont typeface="+mj-lt"/>
              <a:buAutoNum type="arabicPeriod" startAt="15"/>
            </a:pP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3074" name="Picture 8" descr="Machine generated alternative text: Pum Configuration&#10;Category:&#10;Temiinal a Options controlling SSH authentication&#10;Keyboard&#10;Bell LIZ] Bypass authentication entirely (SSH-2 only)&#10;Features Authentication methods&#10;9 Window&#10;Appearance [!] Attempt authentication using Pageant&#10;Behaviour []Attempt TIS or CiyptoCand auth (SS H-1)&#10;[.- Translation [fl] Attempt iceyboardinteractive” auth (SS H-2)&#10;! Selection . .&#10;Authentication parameters&#10;Colours&#10;9 Connection D flow agent forwarding&#10;‘ Data D Allow attempted changes of usemame in SSH-2&#10;[- Proxy Private key file for authentication: __________&#10;[ Telnet ‘_keys\cdisc-admin_021 1 14pnvate.ppk Browse... ‘&#10;Riogin&#10;S» SSH&#10;‘ Auth&#10;m&#10;xli LI&#10;I-- Tunnels&#10;Bugs w&#10;[ About ] [openj[ Cancel j"/>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676400"/>
            <a:ext cx="380047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67068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7990" y="1258248"/>
            <a:ext cx="4438095" cy="4276190"/>
          </a:xfrm>
          <a:prstGeom prst="rect">
            <a:avLst/>
          </a:prstGeom>
        </p:spPr>
      </p:pic>
      <p:sp>
        <p:nvSpPr>
          <p:cNvPr id="2" name="Title 1"/>
          <p:cNvSpPr>
            <a:spLocks noGrp="1"/>
          </p:cNvSpPr>
          <p:nvPr>
            <p:ph type="title"/>
          </p:nvPr>
        </p:nvSpPr>
        <p:spPr/>
        <p:txBody>
          <a:bodyPr/>
          <a:lstStyle/>
          <a:p>
            <a:r>
              <a:rPr lang="en-US" dirty="0" err="1" smtClean="0"/>
              <a:t>PuTTY</a:t>
            </a:r>
            <a:r>
              <a:rPr lang="en-US" dirty="0" smtClean="0"/>
              <a:t> Configuration</a:t>
            </a:r>
            <a:endParaRPr lang="en-US" dirty="0"/>
          </a:p>
        </p:txBody>
      </p:sp>
      <p:sp>
        <p:nvSpPr>
          <p:cNvPr id="3" name="Content Placeholder 2"/>
          <p:cNvSpPr>
            <a:spLocks noGrp="1"/>
          </p:cNvSpPr>
          <p:nvPr>
            <p:ph idx="1"/>
          </p:nvPr>
        </p:nvSpPr>
        <p:spPr>
          <a:xfrm>
            <a:off x="152400" y="1371599"/>
            <a:ext cx="4572000" cy="5192713"/>
          </a:xfrm>
        </p:spPr>
        <p:txBody>
          <a:bodyPr/>
          <a:lstStyle/>
          <a:p>
            <a:pPr marL="457200" lvl="0" indent="-457200">
              <a:buFont typeface="+mj-lt"/>
              <a:buAutoNum type="arabicPeriod" startAt="8"/>
            </a:pPr>
            <a:r>
              <a:rPr lang="en-US" dirty="0" smtClean="0"/>
              <a:t>Now move to the Tunnels Category under SSH</a:t>
            </a:r>
          </a:p>
          <a:p>
            <a:pPr marL="457200" lvl="0" indent="-457200">
              <a:buFont typeface="+mj-lt"/>
              <a:buAutoNum type="arabicPeriod" startAt="8"/>
            </a:pPr>
            <a:r>
              <a:rPr lang="en-US" dirty="0" smtClean="0"/>
              <a:t>Add a tunnel for each of the following servers/ports as shown in the picture:</a:t>
            </a:r>
          </a:p>
          <a:p>
            <a:pPr lvl="1"/>
            <a:r>
              <a:rPr lang="en-US" i="1" dirty="0"/>
              <a:t>L1389=10.0.0.200:389 (for LDAP on share1)</a:t>
            </a:r>
            <a:endParaRPr lang="en-US" dirty="0"/>
          </a:p>
          <a:p>
            <a:pPr lvl="1"/>
            <a:r>
              <a:rPr lang="en-US" i="1" dirty="0"/>
              <a:t>L389=10.0.0.235:389 (for LDAP on share-training)</a:t>
            </a:r>
            <a:endParaRPr lang="en-US" dirty="0"/>
          </a:p>
          <a:p>
            <a:pPr lvl="1"/>
            <a:r>
              <a:rPr lang="en-US" i="1" dirty="0"/>
              <a:t>L1521=10.0.0.114:1521 (for Oracle on </a:t>
            </a:r>
            <a:r>
              <a:rPr lang="en-US" i="1" dirty="0" err="1"/>
              <a:t>db</a:t>
            </a:r>
            <a:r>
              <a:rPr lang="en-US" i="1" dirty="0"/>
              <a:t>)</a:t>
            </a:r>
            <a:endParaRPr lang="en-US" dirty="0"/>
          </a:p>
          <a:p>
            <a:pPr marL="457200" lvl="0" indent="-457200">
              <a:buFont typeface="+mj-lt"/>
              <a:buAutoNum type="arabicPeriod" startAt="10"/>
            </a:pPr>
            <a:r>
              <a:rPr lang="en-US" dirty="0" smtClean="0"/>
              <a:t>Go back to the Session Category and Save the session</a:t>
            </a:r>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
        <p:nvSpPr>
          <p:cNvPr id="5" name="TextBox 4"/>
          <p:cNvSpPr txBox="1"/>
          <p:nvPr/>
        </p:nvSpPr>
        <p:spPr>
          <a:xfrm>
            <a:off x="381001" y="5791200"/>
            <a:ext cx="8477250" cy="830997"/>
          </a:xfrm>
          <a:prstGeom prst="rect">
            <a:avLst/>
          </a:prstGeom>
          <a:noFill/>
        </p:spPr>
        <p:txBody>
          <a:bodyPr wrap="square" rtlCol="0">
            <a:spAutoFit/>
          </a:bodyPr>
          <a:lstStyle/>
          <a:p>
            <a:r>
              <a:rPr lang="en-US" sz="1600" dirty="0" smtClean="0"/>
              <a:t>Note: the source port (e.g., L389) is the local port running </a:t>
            </a:r>
            <a:r>
              <a:rPr lang="en-US" sz="1600" dirty="0" err="1" smtClean="0"/>
              <a:t>PuTTY</a:t>
            </a:r>
            <a:r>
              <a:rPr lang="en-US" sz="1600" dirty="0" smtClean="0"/>
              <a:t> that will be the local end point port for the remote service, where as the port in the Destination at the end of the IP address is the remote port (e.g., 389). Each local port must be unique.</a:t>
            </a:r>
            <a:endParaRPr lang="en-US" sz="1600" dirty="0"/>
          </a:p>
        </p:txBody>
      </p:sp>
    </p:spTree>
    <p:extLst>
      <p:ext uri="{BB962C8B-B14F-4D97-AF65-F5344CB8AC3E}">
        <p14:creationId xmlns:p14="http://schemas.microsoft.com/office/powerpoint/2010/main" val="20685477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4581" y="1371599"/>
            <a:ext cx="3637915" cy="3505201"/>
          </a:xfrm>
          <a:prstGeom prst="rect">
            <a:avLst/>
          </a:prstGeom>
        </p:spPr>
      </p:pic>
      <p:sp>
        <p:nvSpPr>
          <p:cNvPr id="2" name="Title 1"/>
          <p:cNvSpPr>
            <a:spLocks noGrp="1"/>
          </p:cNvSpPr>
          <p:nvPr>
            <p:ph type="title"/>
          </p:nvPr>
        </p:nvSpPr>
        <p:spPr/>
        <p:txBody>
          <a:bodyPr/>
          <a:lstStyle/>
          <a:p>
            <a:r>
              <a:rPr lang="en-US" dirty="0" smtClean="0"/>
              <a:t>Tunneling in with </a:t>
            </a:r>
            <a:r>
              <a:rPr lang="en-US" dirty="0" err="1" smtClean="0"/>
              <a:t>PuTTY</a:t>
            </a:r>
            <a:endParaRPr lang="en-US" dirty="0"/>
          </a:p>
        </p:txBody>
      </p:sp>
      <p:sp>
        <p:nvSpPr>
          <p:cNvPr id="3" name="Content Placeholder 2"/>
          <p:cNvSpPr>
            <a:spLocks noGrp="1"/>
          </p:cNvSpPr>
          <p:nvPr>
            <p:ph idx="1"/>
          </p:nvPr>
        </p:nvSpPr>
        <p:spPr>
          <a:xfrm>
            <a:off x="152400" y="1371599"/>
            <a:ext cx="4876800" cy="5192713"/>
          </a:xfrm>
        </p:spPr>
        <p:txBody>
          <a:bodyPr/>
          <a:lstStyle/>
          <a:p>
            <a:r>
              <a:rPr lang="en-US" dirty="0" smtClean="0"/>
              <a:t>Needed to connect to LDAP or Oracle (e.g., SQL Developer, TOAD, </a:t>
            </a:r>
            <a:r>
              <a:rPr lang="en-US" dirty="0" err="1" smtClean="0"/>
              <a:t>SQLPlus</a:t>
            </a:r>
            <a:r>
              <a:rPr lang="en-US" dirty="0" smtClean="0"/>
              <a:t>, etc.)</a:t>
            </a:r>
          </a:p>
          <a:p>
            <a:r>
              <a:rPr lang="en-US" dirty="0" smtClean="0"/>
              <a:t>Once </a:t>
            </a:r>
            <a:r>
              <a:rPr lang="en-US" dirty="0" err="1" smtClean="0"/>
              <a:t>PuTTY</a:t>
            </a:r>
            <a:r>
              <a:rPr lang="en-US" dirty="0" smtClean="0"/>
              <a:t> is configured</a:t>
            </a:r>
          </a:p>
          <a:p>
            <a:pPr lvl="1"/>
            <a:r>
              <a:rPr lang="en-US" dirty="0" smtClean="0"/>
              <a:t>Open it </a:t>
            </a:r>
          </a:p>
          <a:p>
            <a:pPr lvl="1"/>
            <a:r>
              <a:rPr lang="en-US" dirty="0" smtClean="0"/>
              <a:t>Load your saved session</a:t>
            </a:r>
          </a:p>
          <a:p>
            <a:pPr lvl="1"/>
            <a:r>
              <a:rPr lang="en-US" dirty="0" smtClean="0"/>
              <a:t>Click Open</a:t>
            </a:r>
          </a:p>
          <a:p>
            <a:r>
              <a:rPr lang="en-US" dirty="0" smtClean="0"/>
              <a:t>Login as: </a:t>
            </a:r>
            <a:r>
              <a:rPr lang="en-US" dirty="0" err="1" smtClean="0"/>
              <a:t>cdisc</a:t>
            </a:r>
            <a:r>
              <a:rPr lang="en-US" dirty="0" smtClean="0"/>
              <a:t>-admin (no password)</a:t>
            </a:r>
          </a:p>
          <a:p>
            <a:r>
              <a:rPr lang="en-US" dirty="0" smtClean="0"/>
              <a:t>You are now tunneled in and can use other tools to connect to Oracle/LDAP</a:t>
            </a:r>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5105400"/>
            <a:ext cx="48291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42747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Developer</a:t>
            </a:r>
            <a:endParaRPr lang="en-US" dirty="0"/>
          </a:p>
        </p:txBody>
      </p:sp>
      <p:sp>
        <p:nvSpPr>
          <p:cNvPr id="3" name="Text Placeholder 2"/>
          <p:cNvSpPr>
            <a:spLocks noGrp="1"/>
          </p:cNvSpPr>
          <p:nvPr>
            <p:ph type="body" idx="1"/>
          </p:nvPr>
        </p:nvSpPr>
        <p:spPr/>
        <p:txBody>
          <a:bodyPr/>
          <a:lstStyle/>
          <a:p>
            <a:r>
              <a:rPr lang="en-US" dirty="0" smtClean="0"/>
              <a:t>Installation, Configuration, and Connecting to the SHARE Oracle databases with SQL Developer</a:t>
            </a:r>
            <a:endParaRPr lang="en-US" dirty="0"/>
          </a:p>
        </p:txBody>
      </p:sp>
      <p:sp>
        <p:nvSpPr>
          <p:cNvPr id="4" name="Date Placeholder 3"/>
          <p:cNvSpPr>
            <a:spLocks noGrp="1"/>
          </p:cNvSpPr>
          <p:nvPr>
            <p:ph type="dt" sz="half" idx="10"/>
          </p:nvPr>
        </p:nvSpPr>
        <p:spPr/>
        <p:txBody>
          <a:bodyPr/>
          <a:lstStyle/>
          <a:p>
            <a:pPr>
              <a:defRPr/>
            </a:pPr>
            <a:fld id="{C2A75F83-2B03-43B2-A68C-2F84716DAB6A}"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419545543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Developer Installation/Configuration</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Install </a:t>
            </a:r>
            <a:r>
              <a:rPr lang="en-US" dirty="0" err="1" smtClean="0"/>
              <a:t>SQLDeveloper</a:t>
            </a:r>
            <a:r>
              <a:rPr lang="en-US" dirty="0" smtClean="0"/>
              <a:t> (</a:t>
            </a:r>
            <a:r>
              <a:rPr lang="en-US" u="sng" dirty="0">
                <a:hlinkClick r:id="rId2"/>
              </a:rPr>
              <a:t>http://</a:t>
            </a:r>
            <a:r>
              <a:rPr lang="en-US" u="sng" dirty="0" smtClean="0">
                <a:hlinkClick r:id="rId2"/>
              </a:rPr>
              <a:t>www.oracle.com/technetwork/developer-tools/sql-developer/overview/index-097090.html</a:t>
            </a:r>
            <a:r>
              <a:rPr lang="en-US" u="sng" dirty="0" smtClean="0"/>
              <a:t>)</a:t>
            </a:r>
          </a:p>
          <a:p>
            <a:pPr marL="457200" indent="-457200">
              <a:buFont typeface="+mj-lt"/>
              <a:buAutoNum type="arabicPeriod"/>
            </a:pPr>
            <a:r>
              <a:rPr lang="en-US" sz="2000" dirty="0" smtClean="0">
                <a:ea typeface="+mn-ea"/>
                <a:cs typeface="+mn-cs"/>
              </a:rPr>
              <a:t>Add </a:t>
            </a:r>
            <a:r>
              <a:rPr lang="en-US" sz="2000" dirty="0">
                <a:ea typeface="+mn-ea"/>
                <a:cs typeface="+mn-cs"/>
              </a:rPr>
              <a:t>a new connection using the following (</a:t>
            </a:r>
            <a:r>
              <a:rPr lang="en-US" sz="2000" dirty="0" err="1">
                <a:ea typeface="+mn-ea"/>
                <a:cs typeface="+mn-cs"/>
              </a:rPr>
              <a:t>pwd</a:t>
            </a:r>
            <a:r>
              <a:rPr lang="en-US" sz="2000" dirty="0">
                <a:ea typeface="+mn-ea"/>
                <a:cs typeface="+mn-cs"/>
              </a:rPr>
              <a:t>: noi$yEnd65</a:t>
            </a:r>
            <a:r>
              <a:rPr lang="en-US" sz="2000" dirty="0" smtClean="0">
                <a:ea typeface="+mn-ea"/>
                <a:cs typeface="+mn-cs"/>
              </a:rPr>
              <a:t>)</a:t>
            </a:r>
          </a:p>
          <a:p>
            <a:pPr marL="457200" indent="-457200">
              <a:buFont typeface="+mj-lt"/>
              <a:buAutoNum type="arabicPeriod"/>
            </a:pPr>
            <a:r>
              <a:rPr lang="en-US" dirty="0" smtClean="0"/>
              <a:t>Test (must be tunneled in with </a:t>
            </a:r>
            <a:r>
              <a:rPr lang="en-US" dirty="0" err="1" smtClean="0"/>
              <a:t>PuTTY</a:t>
            </a:r>
            <a:r>
              <a:rPr lang="en-US" dirty="0" smtClean="0"/>
              <a:t>) and Save the connection</a:t>
            </a:r>
            <a:endParaRPr lang="en-US" sz="2000" dirty="0">
              <a:ea typeface="+mn-ea"/>
              <a:cs typeface="+mn-cs"/>
            </a:endParaRPr>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665" y="3160295"/>
            <a:ext cx="6704135"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35730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Covered Topics</a:t>
            </a:r>
            <a:endParaRPr lang="en-US" dirty="0"/>
          </a:p>
        </p:txBody>
      </p:sp>
      <p:sp>
        <p:nvSpPr>
          <p:cNvPr id="3" name="Content Placeholder 2"/>
          <p:cNvSpPr>
            <a:spLocks noGrp="1"/>
          </p:cNvSpPr>
          <p:nvPr>
            <p:ph idx="1"/>
          </p:nvPr>
        </p:nvSpPr>
        <p:spPr/>
        <p:txBody>
          <a:bodyPr/>
          <a:lstStyle/>
          <a:p>
            <a:r>
              <a:rPr lang="en-US" dirty="0"/>
              <a:t>Connection Information</a:t>
            </a:r>
          </a:p>
          <a:p>
            <a:r>
              <a:rPr lang="en-US" dirty="0" smtClean="0"/>
              <a:t>Tool Summary</a:t>
            </a:r>
            <a:endParaRPr lang="en-US" dirty="0"/>
          </a:p>
          <a:p>
            <a:r>
              <a:rPr lang="en-US" dirty="0" smtClean="0"/>
              <a:t>Tool Connection Setup &amp; Use</a:t>
            </a:r>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5309497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Accessing the Reporting Views</a:t>
            </a:r>
            <a:endParaRPr lang="en-US" dirty="0"/>
          </a:p>
        </p:txBody>
      </p:sp>
      <p:sp>
        <p:nvSpPr>
          <p:cNvPr id="3" name="Content Placeholder 2"/>
          <p:cNvSpPr>
            <a:spLocks noGrp="1"/>
          </p:cNvSpPr>
          <p:nvPr>
            <p:ph idx="1"/>
          </p:nvPr>
        </p:nvSpPr>
        <p:spPr>
          <a:xfrm>
            <a:off x="152400" y="1371599"/>
            <a:ext cx="6019800" cy="5192713"/>
          </a:xfrm>
        </p:spPr>
        <p:txBody>
          <a:bodyPr/>
          <a:lstStyle/>
          <a:p>
            <a:r>
              <a:rPr lang="en-US" dirty="0" smtClean="0"/>
              <a:t>Once logged in with the connection, expand it by clicking on the plus sign (+)</a:t>
            </a:r>
          </a:p>
          <a:p>
            <a:r>
              <a:rPr lang="en-US" dirty="0" smtClean="0"/>
              <a:t>Then expand the Other Users folder</a:t>
            </a:r>
          </a:p>
          <a:p>
            <a:r>
              <a:rPr lang="en-US" dirty="0" smtClean="0"/>
              <a:t>Expand CDISC schema for production or </a:t>
            </a:r>
            <a:r>
              <a:rPr lang="en-US" dirty="0" err="1" smtClean="0"/>
              <a:t>CDISC_Training</a:t>
            </a:r>
            <a:r>
              <a:rPr lang="en-US" dirty="0" smtClean="0"/>
              <a:t> for the training server</a:t>
            </a:r>
          </a:p>
          <a:p>
            <a:r>
              <a:rPr lang="en-US" dirty="0" smtClean="0"/>
              <a:t>Under each schema you should be able to expand the Views folder and see all of the reporting views</a:t>
            </a:r>
          </a:p>
          <a:p>
            <a:endParaRPr lang="en-US" dirty="0" smtClean="0"/>
          </a:p>
          <a:p>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762000"/>
            <a:ext cx="2452577" cy="5649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41256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Reporting Views</a:t>
            </a:r>
            <a:endParaRPr lang="en-US" dirty="0"/>
          </a:p>
        </p:txBody>
      </p:sp>
      <p:sp>
        <p:nvSpPr>
          <p:cNvPr id="3" name="Content Placeholder 2"/>
          <p:cNvSpPr>
            <a:spLocks noGrp="1"/>
          </p:cNvSpPr>
          <p:nvPr>
            <p:ph idx="1"/>
          </p:nvPr>
        </p:nvSpPr>
        <p:spPr/>
        <p:txBody>
          <a:bodyPr/>
          <a:lstStyle/>
          <a:p>
            <a:r>
              <a:rPr lang="en-US" dirty="0" smtClean="0"/>
              <a:t>Double click on any view to see its structure, data, grants, etc.</a:t>
            </a:r>
          </a:p>
          <a:p>
            <a:r>
              <a:rPr lang="en-US" dirty="0" smtClean="0"/>
              <a:t>You can filter, sort, and export the output</a:t>
            </a:r>
          </a:p>
          <a:p>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438399"/>
            <a:ext cx="8458200" cy="3864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043811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t>
            </a:r>
            <a:r>
              <a:rPr lang="en-US" dirty="0" err="1" smtClean="0"/>
              <a:t>ldAP</a:t>
            </a:r>
            <a:endParaRPr lang="en-US" dirty="0"/>
          </a:p>
        </p:txBody>
      </p:sp>
      <p:sp>
        <p:nvSpPr>
          <p:cNvPr id="3" name="Text Placeholder 2"/>
          <p:cNvSpPr>
            <a:spLocks noGrp="1"/>
          </p:cNvSpPr>
          <p:nvPr>
            <p:ph type="body" idx="1"/>
          </p:nvPr>
        </p:nvSpPr>
        <p:spPr/>
        <p:txBody>
          <a:bodyPr/>
          <a:lstStyle/>
          <a:p>
            <a:r>
              <a:rPr lang="en-US" dirty="0" smtClean="0"/>
              <a:t>Installation, Configuration, and use of </a:t>
            </a:r>
            <a:r>
              <a:rPr lang="en-US" dirty="0" err="1" smtClean="0"/>
              <a:t>OpenLDAP</a:t>
            </a:r>
            <a:r>
              <a:rPr lang="en-US" dirty="0" smtClean="0"/>
              <a:t> for CDISC SHARE Servers</a:t>
            </a:r>
            <a:endParaRPr lang="en-US" dirty="0"/>
          </a:p>
        </p:txBody>
      </p:sp>
      <p:sp>
        <p:nvSpPr>
          <p:cNvPr id="4" name="Date Placeholder 3"/>
          <p:cNvSpPr>
            <a:spLocks noGrp="1"/>
          </p:cNvSpPr>
          <p:nvPr>
            <p:ph type="dt" sz="half" idx="10"/>
          </p:nvPr>
        </p:nvSpPr>
        <p:spPr/>
        <p:txBody>
          <a:bodyPr/>
          <a:lstStyle/>
          <a:p>
            <a:pPr>
              <a:defRPr/>
            </a:pPr>
            <a:fld id="{C2A75F83-2B03-43B2-A68C-2F84716DAB6A}"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11910581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Apache Directory Studio Install/Configuration</a:t>
            </a:r>
            <a:endParaRPr lang="en-US" dirty="0"/>
          </a:p>
        </p:txBody>
      </p:sp>
      <p:sp>
        <p:nvSpPr>
          <p:cNvPr id="3" name="Content Placeholder 2"/>
          <p:cNvSpPr>
            <a:spLocks noGrp="1"/>
          </p:cNvSpPr>
          <p:nvPr>
            <p:ph idx="1"/>
          </p:nvPr>
        </p:nvSpPr>
        <p:spPr>
          <a:xfrm>
            <a:off x="152399" y="1371599"/>
            <a:ext cx="8829675" cy="3048001"/>
          </a:xfrm>
        </p:spPr>
        <p:txBody>
          <a:bodyPr/>
          <a:lstStyle/>
          <a:p>
            <a:pPr marL="457200" indent="-457200">
              <a:buFont typeface="+mj-lt"/>
              <a:buAutoNum type="arabicPeriod"/>
            </a:pPr>
            <a:r>
              <a:rPr lang="en-US" dirty="0" smtClean="0"/>
              <a:t>Install Apache Directory Studio (</a:t>
            </a:r>
            <a:r>
              <a:rPr lang="en-US" u="sng" dirty="0">
                <a:hlinkClick r:id="rId2"/>
              </a:rPr>
              <a:t>http://directory.apache.org/studio</a:t>
            </a:r>
            <a:r>
              <a:rPr lang="en-US" u="sng" dirty="0" smtClean="0">
                <a:hlinkClick r:id="rId2"/>
              </a:rPr>
              <a:t>/</a:t>
            </a:r>
            <a:r>
              <a:rPr lang="en-US" u="sng" dirty="0" smtClean="0"/>
              <a:t>)</a:t>
            </a:r>
          </a:p>
          <a:p>
            <a:pPr marL="457200" indent="-457200">
              <a:buFont typeface="+mj-lt"/>
              <a:buAutoNum type="arabicPeriod"/>
            </a:pPr>
            <a:r>
              <a:rPr lang="en-US" dirty="0" smtClean="0"/>
              <a:t>Run </a:t>
            </a:r>
            <a:r>
              <a:rPr lang="en-US" dirty="0" err="1" smtClean="0"/>
              <a:t>PuTTY</a:t>
            </a:r>
            <a:r>
              <a:rPr lang="en-US" dirty="0" smtClean="0"/>
              <a:t> and tunnel in to your server</a:t>
            </a:r>
          </a:p>
          <a:p>
            <a:pPr marL="457200" indent="-457200">
              <a:buFont typeface="+mj-lt"/>
              <a:buAutoNum type="arabicPeriod"/>
            </a:pPr>
            <a:r>
              <a:rPr lang="en-US" sz="2000" dirty="0" smtClean="0">
                <a:ea typeface="+mn-ea"/>
                <a:cs typeface="+mn-cs"/>
              </a:rPr>
              <a:t>Add a new connection for the share1 node for the production server using the following (use defaults unless specified in graphic below – bind password = 0ink0ink)</a:t>
            </a:r>
          </a:p>
          <a:p>
            <a:pPr marL="457200" indent="-457200">
              <a:buFont typeface="+mj-lt"/>
              <a:buAutoNum type="arabicPeriod"/>
            </a:pPr>
            <a:r>
              <a:rPr lang="en-US" dirty="0"/>
              <a:t>Click OK to save the connection</a:t>
            </a:r>
          </a:p>
          <a:p>
            <a:pPr marL="457200" indent="-457200">
              <a:buFont typeface="+mj-lt"/>
              <a:buAutoNum type="arabicPeriod"/>
            </a:pPr>
            <a:endParaRPr lang="en-US" sz="2000" dirty="0" smtClean="0">
              <a:ea typeface="+mn-ea"/>
              <a:cs typeface="+mn-cs"/>
            </a:endParaRPr>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201" y="3886200"/>
            <a:ext cx="4276474"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4605" y="3886200"/>
            <a:ext cx="4240795"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9192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ADS Add New Connection</a:t>
            </a:r>
            <a:endParaRPr lang="en-US" dirty="0"/>
          </a:p>
        </p:txBody>
      </p:sp>
      <p:sp>
        <p:nvSpPr>
          <p:cNvPr id="3" name="Content Placeholder 2"/>
          <p:cNvSpPr>
            <a:spLocks noGrp="1"/>
          </p:cNvSpPr>
          <p:nvPr>
            <p:ph idx="1"/>
          </p:nvPr>
        </p:nvSpPr>
        <p:spPr/>
        <p:txBody>
          <a:bodyPr/>
          <a:lstStyle/>
          <a:p>
            <a:r>
              <a:rPr lang="en-US" dirty="0" smtClean="0"/>
              <a:t>Repeat steps from previous slide to add a connection for the training server (all info same other than name and port [uses local port from </a:t>
            </a:r>
            <a:r>
              <a:rPr lang="en-US" dirty="0" err="1" smtClean="0"/>
              <a:t>PuTTY</a:t>
            </a:r>
            <a:r>
              <a:rPr lang="en-US" dirty="0" smtClean="0"/>
              <a:t>])</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438400"/>
            <a:ext cx="7215188" cy="4047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26855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a:t>
            </a:r>
            <a:r>
              <a:rPr lang="en-US" dirty="0" err="1" smtClean="0"/>
              <a:t>OpenLDAP</a:t>
            </a:r>
            <a:r>
              <a:rPr lang="en-US" dirty="0" smtClean="0"/>
              <a:t> Connection</a:t>
            </a:r>
            <a:endParaRPr lang="en-US" dirty="0"/>
          </a:p>
        </p:txBody>
      </p:sp>
      <p:sp>
        <p:nvSpPr>
          <p:cNvPr id="3" name="Content Placeholder 2"/>
          <p:cNvSpPr>
            <a:spLocks noGrp="1"/>
          </p:cNvSpPr>
          <p:nvPr>
            <p:ph idx="1"/>
          </p:nvPr>
        </p:nvSpPr>
        <p:spPr/>
        <p:txBody>
          <a:bodyPr/>
          <a:lstStyle/>
          <a:p>
            <a:r>
              <a:rPr lang="en-US" dirty="0" smtClean="0"/>
              <a:t>Double click your connection to connect to the </a:t>
            </a:r>
            <a:r>
              <a:rPr lang="en-US" dirty="0" err="1" smtClean="0"/>
              <a:t>OpenLDAP</a:t>
            </a:r>
            <a:r>
              <a:rPr lang="en-US" dirty="0" smtClean="0"/>
              <a:t> server</a:t>
            </a:r>
          </a:p>
          <a:p>
            <a:r>
              <a:rPr lang="en-US" dirty="0" smtClean="0"/>
              <a:t>Under the LDAP Browser pane, expand the </a:t>
            </a:r>
            <a:r>
              <a:rPr lang="en-US" dirty="0" err="1" smtClean="0"/>
              <a:t>ou</a:t>
            </a:r>
            <a:r>
              <a:rPr lang="en-US" dirty="0" smtClean="0"/>
              <a:t>=People… folder</a:t>
            </a:r>
          </a:p>
          <a:p>
            <a:r>
              <a:rPr lang="en-US" dirty="0" smtClean="0"/>
              <a:t>Click on any user to see/modify its properties</a:t>
            </a:r>
          </a:p>
          <a:p>
            <a:r>
              <a:rPr lang="en-US" dirty="0" smtClean="0"/>
              <a:t>Right click on any user to delete/rename</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819400"/>
            <a:ext cx="6096000" cy="3732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4800" y="5486400"/>
            <a:ext cx="2362200" cy="1077218"/>
          </a:xfrm>
          <a:prstGeom prst="rect">
            <a:avLst/>
          </a:prstGeom>
          <a:noFill/>
        </p:spPr>
        <p:txBody>
          <a:bodyPr wrap="square" rtlCol="0">
            <a:spAutoFit/>
          </a:bodyPr>
          <a:lstStyle/>
          <a:p>
            <a:r>
              <a:rPr lang="en-US" sz="1600" dirty="0" smtClean="0"/>
              <a:t>Note: you should never delete an LDAP account if it has ever been used in SM.</a:t>
            </a:r>
            <a:endParaRPr lang="en-US" sz="1600" dirty="0"/>
          </a:p>
        </p:txBody>
      </p:sp>
    </p:spTree>
    <p:extLst>
      <p:ext uri="{BB962C8B-B14F-4D97-AF65-F5344CB8AC3E}">
        <p14:creationId xmlns:p14="http://schemas.microsoft.com/office/powerpoint/2010/main" val="36845047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Synchronize User Changes in SM</a:t>
            </a:r>
            <a:endParaRPr lang="en-US" dirty="0"/>
          </a:p>
        </p:txBody>
      </p:sp>
      <p:sp>
        <p:nvSpPr>
          <p:cNvPr id="3" name="Content Placeholder 2"/>
          <p:cNvSpPr>
            <a:spLocks noGrp="1"/>
          </p:cNvSpPr>
          <p:nvPr>
            <p:ph idx="1"/>
          </p:nvPr>
        </p:nvSpPr>
        <p:spPr/>
        <p:txBody>
          <a:bodyPr/>
          <a:lstStyle/>
          <a:p>
            <a:r>
              <a:rPr lang="en-US" dirty="0" smtClean="0"/>
              <a:t>Login to the SM library that user changes were made to on LDAP</a:t>
            </a:r>
          </a:p>
          <a:p>
            <a:r>
              <a:rPr lang="en-US" dirty="0" smtClean="0"/>
              <a:t>Click on Users under Administration section on the left </a:t>
            </a:r>
            <a:r>
              <a:rPr lang="en-US" dirty="0" err="1" smtClean="0"/>
              <a:t>nav</a:t>
            </a:r>
            <a:r>
              <a:rPr lang="en-US" dirty="0" smtClean="0"/>
              <a:t> bar</a:t>
            </a:r>
          </a:p>
          <a:p>
            <a:r>
              <a:rPr lang="en-US" dirty="0" smtClean="0"/>
              <a:t>[Select] the user that needs updating</a:t>
            </a:r>
          </a:p>
          <a:p>
            <a:r>
              <a:rPr lang="en-US" dirty="0" smtClean="0"/>
              <a:t>[Synchronize] the user account</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1" y="2891944"/>
            <a:ext cx="5715000" cy="3748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16457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Server &amp; Library Information</a:t>
            </a:r>
            <a:endParaRPr lang="en-US" dirty="0"/>
          </a:p>
        </p:txBody>
      </p:sp>
      <p:sp>
        <p:nvSpPr>
          <p:cNvPr id="3" name="Content Placeholder 2"/>
          <p:cNvSpPr>
            <a:spLocks noGrp="1"/>
          </p:cNvSpPr>
          <p:nvPr>
            <p:ph idx="1"/>
          </p:nvPr>
        </p:nvSpPr>
        <p:spPr/>
        <p:txBody>
          <a:bodyPr/>
          <a:lstStyle/>
          <a:p>
            <a:r>
              <a:rPr lang="en-US" dirty="0" smtClean="0"/>
              <a:t>Production</a:t>
            </a:r>
          </a:p>
          <a:p>
            <a:pPr lvl="1"/>
            <a:r>
              <a:rPr lang="en-US" u="sng" dirty="0">
                <a:hlinkClick r:id="rId2"/>
              </a:rPr>
              <a:t>https://share.cdisc.org/sm</a:t>
            </a:r>
            <a:endParaRPr lang="en-US" dirty="0"/>
          </a:p>
          <a:p>
            <a:pPr lvl="1"/>
            <a:r>
              <a:rPr lang="en-US" dirty="0"/>
              <a:t>Note: this server has two nodes</a:t>
            </a:r>
          </a:p>
          <a:p>
            <a:pPr lvl="2"/>
            <a:r>
              <a:rPr lang="en-US" sz="1400" dirty="0"/>
              <a:t>For the UI login, use </a:t>
            </a:r>
            <a:r>
              <a:rPr lang="en-US" sz="1400" u="sng" dirty="0">
                <a:hlinkClick r:id="rId2"/>
              </a:rPr>
              <a:t>https://share.cdisc.org/sm</a:t>
            </a:r>
            <a:endParaRPr lang="en-US" sz="1400" dirty="0"/>
          </a:p>
          <a:p>
            <a:pPr lvl="2"/>
            <a:r>
              <a:rPr lang="en-US" sz="1400" dirty="0"/>
              <a:t>For checking logs and uploading configuration, </a:t>
            </a:r>
            <a:r>
              <a:rPr lang="en-US" sz="1400" dirty="0" smtClean="0"/>
              <a:t>use both </a:t>
            </a:r>
            <a:r>
              <a:rPr lang="en-US" sz="1400" dirty="0"/>
              <a:t>nodes:</a:t>
            </a:r>
          </a:p>
          <a:p>
            <a:pPr lvl="3"/>
            <a:r>
              <a:rPr lang="en-US" sz="1050" u="sng" dirty="0">
                <a:hlinkClick r:id="rId3"/>
              </a:rPr>
              <a:t>https://share1.cdisc.org/sm</a:t>
            </a:r>
            <a:endParaRPr lang="en-US" sz="1050" dirty="0"/>
          </a:p>
          <a:p>
            <a:pPr lvl="3"/>
            <a:r>
              <a:rPr lang="en-US" sz="1050" u="sng" dirty="0">
                <a:hlinkClick r:id="rId4"/>
              </a:rPr>
              <a:t>https://share2.cdisc.org/sm</a:t>
            </a:r>
            <a:endParaRPr lang="en-US" sz="1050" dirty="0"/>
          </a:p>
          <a:p>
            <a:pPr lvl="1"/>
            <a:r>
              <a:rPr lang="en-US" dirty="0"/>
              <a:t>Libraries:</a:t>
            </a:r>
          </a:p>
          <a:p>
            <a:pPr lvl="2"/>
            <a:r>
              <a:rPr lang="en-US" sz="1400" dirty="0"/>
              <a:t>SHARE </a:t>
            </a:r>
            <a:r>
              <a:rPr lang="en-US" sz="1400" dirty="0" smtClean="0"/>
              <a:t>(ID:5</a:t>
            </a:r>
            <a:r>
              <a:rPr lang="en-US" sz="1400" dirty="0"/>
              <a:t>)</a:t>
            </a:r>
          </a:p>
          <a:p>
            <a:pPr lvl="2"/>
            <a:r>
              <a:rPr lang="en-US" sz="1400" dirty="0"/>
              <a:t>SHARE-Testing </a:t>
            </a:r>
            <a:r>
              <a:rPr lang="en-US" sz="1400" dirty="0" smtClean="0"/>
              <a:t>(ID:4</a:t>
            </a:r>
            <a:r>
              <a:rPr lang="en-US" sz="1400" dirty="0"/>
              <a:t>)</a:t>
            </a:r>
          </a:p>
          <a:p>
            <a:r>
              <a:rPr lang="en-US" dirty="0" smtClean="0"/>
              <a:t>Training</a:t>
            </a:r>
            <a:endParaRPr lang="en-US" dirty="0"/>
          </a:p>
          <a:p>
            <a:pPr lvl="1"/>
            <a:r>
              <a:rPr lang="en-US" u="sng" dirty="0">
                <a:hlinkClick r:id="rId5"/>
              </a:rPr>
              <a:t>https://share-training.cdisc.org/sm</a:t>
            </a:r>
            <a:endParaRPr lang="en-US" dirty="0"/>
          </a:p>
          <a:p>
            <a:pPr lvl="1"/>
            <a:r>
              <a:rPr lang="en-US" dirty="0"/>
              <a:t>Libraries:</a:t>
            </a:r>
          </a:p>
          <a:p>
            <a:pPr lvl="2"/>
            <a:r>
              <a:rPr lang="en-US" sz="1400" dirty="0"/>
              <a:t>SHARE-Training </a:t>
            </a:r>
            <a:r>
              <a:rPr lang="en-US" sz="1400" dirty="0" smtClean="0"/>
              <a:t>(ID:5)</a:t>
            </a:r>
            <a:endParaRPr lang="en-US" sz="1400" dirty="0"/>
          </a:p>
          <a:p>
            <a:pPr lvl="2"/>
            <a:r>
              <a:rPr lang="en-US" sz="1400" dirty="0"/>
              <a:t>SHARE-Sandbox </a:t>
            </a:r>
            <a:r>
              <a:rPr lang="en-US" sz="1400" dirty="0" smtClean="0"/>
              <a:t>(ID:4</a:t>
            </a:r>
            <a:r>
              <a:rPr lang="en-US" sz="1400" dirty="0"/>
              <a:t>)</a:t>
            </a:r>
          </a:p>
          <a:p>
            <a:pPr lvl="1"/>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139049079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Database Connection Information</a:t>
            </a:r>
            <a:endParaRPr lang="en-US" dirty="0"/>
          </a:p>
        </p:txBody>
      </p:sp>
      <p:sp>
        <p:nvSpPr>
          <p:cNvPr id="3" name="Content Placeholder 2"/>
          <p:cNvSpPr>
            <a:spLocks noGrp="1"/>
          </p:cNvSpPr>
          <p:nvPr>
            <p:ph idx="1"/>
          </p:nvPr>
        </p:nvSpPr>
        <p:spPr/>
        <p:txBody>
          <a:bodyPr/>
          <a:lstStyle/>
          <a:p>
            <a:r>
              <a:rPr lang="en-US" dirty="0" smtClean="0"/>
              <a:t>Production</a:t>
            </a:r>
          </a:p>
          <a:p>
            <a:pPr lvl="1"/>
            <a:r>
              <a:rPr lang="en-US" dirty="0" smtClean="0"/>
              <a:t>IP address: 10.0.0.114</a:t>
            </a:r>
            <a:endParaRPr lang="en-US" dirty="0"/>
          </a:p>
          <a:p>
            <a:pPr lvl="1"/>
            <a:r>
              <a:rPr lang="en-US" dirty="0"/>
              <a:t>Port: 1521</a:t>
            </a:r>
          </a:p>
          <a:p>
            <a:pPr lvl="1"/>
            <a:r>
              <a:rPr lang="en-US" dirty="0"/>
              <a:t>SID: db1</a:t>
            </a:r>
          </a:p>
          <a:p>
            <a:pPr lvl="1"/>
            <a:r>
              <a:rPr lang="en-US" dirty="0"/>
              <a:t>Username: CDISC_ADMIN</a:t>
            </a:r>
          </a:p>
          <a:p>
            <a:pPr lvl="1"/>
            <a:r>
              <a:rPr lang="en-US" dirty="0"/>
              <a:t>Password: noi$yEnd65</a:t>
            </a:r>
          </a:p>
          <a:p>
            <a:pPr lvl="1"/>
            <a:r>
              <a:rPr lang="en-US" dirty="0"/>
              <a:t>View Schema Owner: CDISC</a:t>
            </a:r>
          </a:p>
          <a:p>
            <a:r>
              <a:rPr lang="en-US" dirty="0" smtClean="0"/>
              <a:t>Training</a:t>
            </a:r>
          </a:p>
          <a:p>
            <a:pPr lvl="1"/>
            <a:r>
              <a:rPr lang="en-US" dirty="0" smtClean="0"/>
              <a:t>IP address: </a:t>
            </a:r>
            <a:r>
              <a:rPr lang="en-US" dirty="0">
                <a:solidFill>
                  <a:srgbClr val="FF0000"/>
                </a:solidFill>
              </a:rPr>
              <a:t>10.0.0.199</a:t>
            </a:r>
          </a:p>
          <a:p>
            <a:pPr lvl="1"/>
            <a:r>
              <a:rPr lang="en-US" dirty="0"/>
              <a:t>Port: 1521</a:t>
            </a:r>
          </a:p>
          <a:p>
            <a:pPr lvl="1"/>
            <a:r>
              <a:rPr lang="en-US" dirty="0"/>
              <a:t>SID: db1</a:t>
            </a:r>
          </a:p>
          <a:p>
            <a:pPr lvl="1"/>
            <a:r>
              <a:rPr lang="en-US" dirty="0"/>
              <a:t>Username: CDISC_ADMIN</a:t>
            </a:r>
          </a:p>
          <a:p>
            <a:pPr lvl="1"/>
            <a:r>
              <a:rPr lang="en-US" dirty="0"/>
              <a:t>Password: noi$yEnd65</a:t>
            </a:r>
          </a:p>
          <a:p>
            <a:pPr lvl="1"/>
            <a:r>
              <a:rPr lang="en-US" dirty="0"/>
              <a:t>View Schema Owner: CDISC_TRAINING</a:t>
            </a:r>
          </a:p>
          <a:p>
            <a:pPr lvl="1"/>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30560496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smtClean="0"/>
              <a:t>Tool Summary</a:t>
            </a:r>
            <a:endParaRPr lang="en-US" dirty="0"/>
          </a:p>
        </p:txBody>
      </p:sp>
      <p:sp>
        <p:nvSpPr>
          <p:cNvPr id="19" name="Content Placeholder 18"/>
          <p:cNvSpPr>
            <a:spLocks noGrp="1"/>
          </p:cNvSpPr>
          <p:nvPr>
            <p:ph idx="1"/>
          </p:nvPr>
        </p:nvSpPr>
        <p:spPr/>
        <p:txBody>
          <a:bodyPr/>
          <a:lstStyle/>
          <a:p>
            <a:r>
              <a:rPr lang="en-US" dirty="0"/>
              <a:t>Repository </a:t>
            </a:r>
            <a:r>
              <a:rPr lang="en-US" dirty="0" smtClean="0"/>
              <a:t>Client – </a:t>
            </a:r>
            <a:r>
              <a:rPr lang="en-US" dirty="0"/>
              <a:t>used to manage SM configuration</a:t>
            </a:r>
          </a:p>
          <a:p>
            <a:r>
              <a:rPr lang="en-US" dirty="0"/>
              <a:t>Eclipse for BIRT – used to manage SM reports</a:t>
            </a:r>
          </a:p>
          <a:p>
            <a:r>
              <a:rPr lang="en-US" dirty="0" err="1" smtClean="0"/>
              <a:t>PuTTY</a:t>
            </a:r>
            <a:r>
              <a:rPr lang="en-US" dirty="0" smtClean="0"/>
              <a:t> Configuration – needed to tunnel in to the Oracle and </a:t>
            </a:r>
            <a:r>
              <a:rPr lang="en-US" dirty="0" err="1" smtClean="0"/>
              <a:t>OpenLDAP</a:t>
            </a:r>
            <a:r>
              <a:rPr lang="en-US" dirty="0" smtClean="0"/>
              <a:t> servers to connect to them</a:t>
            </a:r>
            <a:endParaRPr lang="en-US" dirty="0"/>
          </a:p>
          <a:p>
            <a:r>
              <a:rPr lang="en-US" dirty="0"/>
              <a:t>SQL </a:t>
            </a:r>
            <a:r>
              <a:rPr lang="en-US" dirty="0" smtClean="0"/>
              <a:t>Developer – used (or other tools like </a:t>
            </a:r>
            <a:r>
              <a:rPr lang="en-US" dirty="0" err="1" smtClean="0"/>
              <a:t>SQLPlus</a:t>
            </a:r>
            <a:r>
              <a:rPr lang="en-US" dirty="0" smtClean="0"/>
              <a:t> or TOAD) to connect to the Oracle views</a:t>
            </a:r>
            <a:endParaRPr lang="en-US" dirty="0"/>
          </a:p>
          <a:p>
            <a:r>
              <a:rPr lang="en-US" dirty="0"/>
              <a:t>Apache Directory </a:t>
            </a:r>
            <a:r>
              <a:rPr lang="en-US" dirty="0" smtClean="0"/>
              <a:t>Studio – used (or other tools) to connect to LDAP to be able to delete or edit user accounts (should never delete unless the account has not been used or was created inadvertently)</a:t>
            </a:r>
            <a:endParaRPr lang="en-US" dirty="0"/>
          </a:p>
          <a:p>
            <a:endParaRPr lang="en-US" sz="2000" dirty="0" smtClean="0"/>
          </a:p>
          <a:p>
            <a:pPr lvl="1"/>
            <a:endParaRPr lang="en-US" sz="1800" dirty="0" smtClean="0"/>
          </a:p>
        </p:txBody>
      </p:sp>
      <p:sp>
        <p:nvSpPr>
          <p:cNvPr id="5" name="Date Placeholder 4"/>
          <p:cNvSpPr>
            <a:spLocks noGrp="1"/>
          </p:cNvSpPr>
          <p:nvPr>
            <p:ph type="dt" sz="half" idx="10"/>
          </p:nvPr>
        </p:nvSpPr>
        <p:spPr/>
        <p:txBody>
          <a:bodyPr/>
          <a:lstStyle/>
          <a:p>
            <a:fld id="{E0D02F21-3E51-4580-8E73-CB132749B116}" type="datetime4">
              <a:rPr lang="en-US" smtClean="0"/>
              <a:pPr/>
              <a:t>June 21, 2016</a:t>
            </a:fld>
            <a:endParaRPr lang="en-US" dirty="0"/>
          </a:p>
        </p:txBody>
      </p:sp>
    </p:spTree>
    <p:extLst>
      <p:ext uri="{BB962C8B-B14F-4D97-AF65-F5344CB8AC3E}">
        <p14:creationId xmlns:p14="http://schemas.microsoft.com/office/powerpoint/2010/main" val="9650007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Repository client</a:t>
            </a:r>
            <a:endParaRPr lang="en-US" dirty="0"/>
          </a:p>
        </p:txBody>
      </p:sp>
      <p:sp>
        <p:nvSpPr>
          <p:cNvPr id="3" name="Text Placeholder 2"/>
          <p:cNvSpPr>
            <a:spLocks noGrp="1"/>
          </p:cNvSpPr>
          <p:nvPr>
            <p:ph type="body" idx="1"/>
          </p:nvPr>
        </p:nvSpPr>
        <p:spPr/>
        <p:txBody>
          <a:bodyPr/>
          <a:lstStyle/>
          <a:p>
            <a:r>
              <a:rPr lang="en-US" dirty="0" smtClean="0"/>
              <a:t>Installation &amp; Configuration of Repository Client</a:t>
            </a:r>
            <a:endParaRPr lang="en-US" dirty="0"/>
          </a:p>
        </p:txBody>
      </p:sp>
      <p:sp>
        <p:nvSpPr>
          <p:cNvPr id="4" name="Date Placeholder 3"/>
          <p:cNvSpPr>
            <a:spLocks noGrp="1"/>
          </p:cNvSpPr>
          <p:nvPr>
            <p:ph type="dt" sz="half" idx="10"/>
          </p:nvPr>
        </p:nvSpPr>
        <p:spPr/>
        <p:txBody>
          <a:bodyPr/>
          <a:lstStyle/>
          <a:p>
            <a:pPr>
              <a:defRPr/>
            </a:pPr>
            <a:fld id="{C2A75F83-2B03-43B2-A68C-2F84716DAB6A}"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39204495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Repository Client (RC)</a:t>
            </a:r>
            <a:endParaRPr lang="en-US" dirty="0"/>
          </a:p>
        </p:txBody>
      </p:sp>
      <p:sp>
        <p:nvSpPr>
          <p:cNvPr id="3" name="Content Placeholder 2"/>
          <p:cNvSpPr>
            <a:spLocks noGrp="1"/>
          </p:cNvSpPr>
          <p:nvPr>
            <p:ph idx="1"/>
          </p:nvPr>
        </p:nvSpPr>
        <p:spPr/>
        <p:txBody>
          <a:bodyPr/>
          <a:lstStyle/>
          <a:p>
            <a:r>
              <a:rPr lang="en-US" dirty="0"/>
              <a:t>Login </a:t>
            </a:r>
            <a:r>
              <a:rPr lang="en-US" dirty="0" smtClean="0"/>
              <a:t>to assigned library</a:t>
            </a:r>
          </a:p>
          <a:p>
            <a:r>
              <a:rPr lang="en-US" dirty="0" smtClean="0"/>
              <a:t>Go to Downloads link in library</a:t>
            </a:r>
          </a:p>
          <a:p>
            <a:pPr lvl="1"/>
            <a:r>
              <a:rPr lang="en-US" dirty="0" smtClean="0"/>
              <a:t>Click on Installation Instructions under Repository Client</a:t>
            </a:r>
          </a:p>
          <a:p>
            <a:pPr lvl="1"/>
            <a:r>
              <a:rPr lang="en-US" dirty="0" smtClean="0"/>
              <a:t>Click the Click here to start the install link</a:t>
            </a:r>
          </a:p>
          <a:p>
            <a:pPr lvl="1"/>
            <a:r>
              <a:rPr lang="en-US" dirty="0" smtClean="0"/>
              <a:t>Follow the instructions for installation</a:t>
            </a:r>
          </a:p>
          <a:p>
            <a:r>
              <a:rPr lang="en-US" dirty="0" smtClean="0"/>
              <a:t>Add </a:t>
            </a:r>
            <a:r>
              <a:rPr lang="en-US" dirty="0" err="1" smtClean="0"/>
              <a:t>gdt</a:t>
            </a:r>
            <a:r>
              <a:rPr lang="en-US" dirty="0" smtClean="0"/>
              <a:t> and capture template editors</a:t>
            </a:r>
          </a:p>
          <a:p>
            <a:pPr lvl="1"/>
            <a:r>
              <a:rPr lang="en-US" dirty="0" smtClean="0"/>
              <a:t>Open RC and go to Help menu </a:t>
            </a:r>
          </a:p>
          <a:p>
            <a:pPr lvl="1"/>
            <a:r>
              <a:rPr lang="en-US" dirty="0" smtClean="0"/>
              <a:t>Choose Find and Install Updates</a:t>
            </a:r>
          </a:p>
          <a:p>
            <a:pPr lvl="1"/>
            <a:r>
              <a:rPr lang="en-US" dirty="0" smtClean="0"/>
              <a:t>Search for New Features to Install and then New Remote Site</a:t>
            </a:r>
          </a:p>
          <a:p>
            <a:pPr lvl="2"/>
            <a:r>
              <a:rPr lang="en-US" dirty="0" smtClean="0"/>
              <a:t>Remote site link to add can be found under Downloads &gt;&gt; Repository Client Installation Instructions &gt;&gt; Upgrade Instructions</a:t>
            </a:r>
          </a:p>
          <a:p>
            <a:pPr lvl="1"/>
            <a:r>
              <a:rPr lang="en-US" dirty="0" smtClean="0"/>
              <a:t>Expand link and check off </a:t>
            </a:r>
            <a:r>
              <a:rPr lang="en-US" dirty="0"/>
              <a:t>Template enablement and Template </a:t>
            </a:r>
            <a:r>
              <a:rPr lang="en-US" dirty="0" smtClean="0"/>
              <a:t>Editors, </a:t>
            </a:r>
            <a:r>
              <a:rPr lang="en-US" dirty="0" smtClean="0"/>
              <a:t>then click Next</a:t>
            </a:r>
          </a:p>
          <a:p>
            <a:pPr lvl="1"/>
            <a:r>
              <a:rPr lang="en-US" dirty="0" smtClean="0"/>
              <a:t>Accept terms and click Next, and then Finish</a:t>
            </a:r>
          </a:p>
          <a:p>
            <a:pPr lvl="1"/>
            <a:r>
              <a:rPr lang="en-US" dirty="0" smtClean="0"/>
              <a:t>Choose Install All and then Yes to restart the RC</a:t>
            </a:r>
          </a:p>
          <a:p>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3484102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Connections for SHARE in Repository Client</a:t>
            </a:r>
            <a:endParaRPr lang="en-US" dirty="0"/>
          </a:p>
        </p:txBody>
      </p:sp>
      <p:sp>
        <p:nvSpPr>
          <p:cNvPr id="3" name="Content Placeholder 2"/>
          <p:cNvSpPr>
            <a:spLocks noGrp="1"/>
          </p:cNvSpPr>
          <p:nvPr>
            <p:ph idx="1"/>
          </p:nvPr>
        </p:nvSpPr>
        <p:spPr/>
        <p:txBody>
          <a:bodyPr/>
          <a:lstStyle/>
          <a:p>
            <a:r>
              <a:rPr lang="en-US" dirty="0" smtClean="0"/>
              <a:t>From the Connections perspective, create a connection for each library per server per user account you will be using (requires </a:t>
            </a:r>
            <a:r>
              <a:rPr lang="en-US" dirty="0"/>
              <a:t>at least usage controller </a:t>
            </a:r>
            <a:r>
              <a:rPr lang="en-US" dirty="0" smtClean="0"/>
              <a:t>role</a:t>
            </a:r>
            <a:r>
              <a:rPr lang="en-US" dirty="0"/>
              <a:t>)</a:t>
            </a:r>
            <a:endParaRPr lang="en-US" dirty="0" smtClean="0"/>
          </a:p>
          <a:p>
            <a:r>
              <a:rPr lang="en-US" dirty="0" smtClean="0"/>
              <a:t>Connections to create for SHARE</a:t>
            </a:r>
          </a:p>
          <a:p>
            <a:pPr lvl="1"/>
            <a:r>
              <a:rPr lang="en-US" dirty="0" smtClean="0"/>
              <a:t>SHARE1 on Amazon</a:t>
            </a:r>
          </a:p>
          <a:p>
            <a:pPr lvl="2"/>
            <a:r>
              <a:rPr lang="en-US" dirty="0" smtClean="0"/>
              <a:t>Host: </a:t>
            </a:r>
            <a:r>
              <a:rPr lang="en-US" u="sng" dirty="0" smtClean="0">
                <a:hlinkClick r:id="rId2"/>
              </a:rPr>
              <a:t>https</a:t>
            </a:r>
            <a:r>
              <a:rPr lang="en-US" u="sng" dirty="0">
                <a:hlinkClick r:id="rId2"/>
              </a:rPr>
              <a:t>://</a:t>
            </a:r>
            <a:r>
              <a:rPr lang="en-US" u="sng" dirty="0" smtClean="0">
                <a:hlinkClick r:id="rId2"/>
              </a:rPr>
              <a:t>share1.cdisc.org/sm</a:t>
            </a:r>
            <a:endParaRPr lang="en-US" dirty="0" smtClean="0"/>
          </a:p>
          <a:p>
            <a:pPr lvl="2"/>
            <a:r>
              <a:rPr lang="en-US" dirty="0" smtClean="0"/>
              <a:t>Library: SHARE</a:t>
            </a:r>
          </a:p>
          <a:p>
            <a:pPr lvl="2"/>
            <a:r>
              <a:rPr lang="en-US" dirty="0" smtClean="0"/>
              <a:t>Username: your account/password</a:t>
            </a:r>
          </a:p>
          <a:p>
            <a:pPr lvl="1"/>
            <a:r>
              <a:rPr lang="en-US" dirty="0" smtClean="0"/>
              <a:t>SHARE2 on Amazon</a:t>
            </a:r>
          </a:p>
          <a:p>
            <a:pPr lvl="2"/>
            <a:r>
              <a:rPr lang="en-US" dirty="0"/>
              <a:t>Host: </a:t>
            </a:r>
            <a:r>
              <a:rPr lang="en-US" u="sng" dirty="0">
                <a:hlinkClick r:id="rId3"/>
              </a:rPr>
              <a:t>https://</a:t>
            </a:r>
            <a:r>
              <a:rPr lang="en-US" u="sng" dirty="0" smtClean="0">
                <a:hlinkClick r:id="rId3"/>
              </a:rPr>
              <a:t>share2cdisc.org/sm</a:t>
            </a:r>
            <a:endParaRPr lang="en-US" dirty="0"/>
          </a:p>
          <a:p>
            <a:pPr lvl="2"/>
            <a:r>
              <a:rPr lang="en-US" dirty="0"/>
              <a:t>Library: </a:t>
            </a:r>
            <a:r>
              <a:rPr lang="en-US" dirty="0" smtClean="0"/>
              <a:t>SHARE</a:t>
            </a:r>
            <a:endParaRPr lang="en-US" dirty="0"/>
          </a:p>
          <a:p>
            <a:pPr lvl="2"/>
            <a:r>
              <a:rPr lang="en-US" dirty="0"/>
              <a:t>Username: your account/password</a:t>
            </a:r>
          </a:p>
          <a:p>
            <a:pPr lvl="1"/>
            <a:r>
              <a:rPr lang="en-US" dirty="0" smtClean="0"/>
              <a:t>SHARE1-Testing on Amazon</a:t>
            </a:r>
          </a:p>
          <a:p>
            <a:pPr lvl="2"/>
            <a:r>
              <a:rPr lang="en-US" dirty="0"/>
              <a:t>Host: </a:t>
            </a:r>
            <a:r>
              <a:rPr lang="en-US" u="sng" dirty="0">
                <a:hlinkClick r:id="rId2"/>
              </a:rPr>
              <a:t>https://share1.cdisc.org/sm</a:t>
            </a:r>
            <a:endParaRPr lang="en-US" dirty="0"/>
          </a:p>
          <a:p>
            <a:pPr lvl="2"/>
            <a:r>
              <a:rPr lang="en-US" dirty="0"/>
              <a:t>Library: </a:t>
            </a:r>
            <a:r>
              <a:rPr lang="en-US" dirty="0" smtClean="0"/>
              <a:t>SHARE-Testing</a:t>
            </a:r>
            <a:endParaRPr lang="en-US" dirty="0"/>
          </a:p>
          <a:p>
            <a:pPr lvl="2"/>
            <a:r>
              <a:rPr lang="en-US" dirty="0"/>
              <a:t>Username: your </a:t>
            </a:r>
            <a:r>
              <a:rPr lang="en-US" dirty="0" smtClean="0"/>
              <a:t>account/password</a:t>
            </a:r>
          </a:p>
          <a:p>
            <a:pPr lvl="1"/>
            <a:r>
              <a:rPr lang="en-US" dirty="0" smtClean="0"/>
              <a:t>SHARE2-Testing on Amazon</a:t>
            </a:r>
          </a:p>
          <a:p>
            <a:pPr lvl="2"/>
            <a:r>
              <a:rPr lang="en-US" dirty="0" smtClean="0"/>
              <a:t>Host: </a:t>
            </a:r>
            <a:r>
              <a:rPr lang="en-US" u="sng" dirty="0" smtClean="0">
                <a:hlinkClick r:id="rId4"/>
              </a:rPr>
              <a:t>https://share2.cdisc.org/sm</a:t>
            </a:r>
            <a:endParaRPr lang="en-US" dirty="0" smtClean="0"/>
          </a:p>
          <a:p>
            <a:pPr lvl="2"/>
            <a:r>
              <a:rPr lang="en-US" dirty="0" smtClean="0"/>
              <a:t>Library: SHARE-Testing</a:t>
            </a:r>
          </a:p>
          <a:p>
            <a:pPr lvl="2"/>
            <a:r>
              <a:rPr lang="en-US" dirty="0" smtClean="0"/>
              <a:t>Username: your account/password</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8304" y="2305050"/>
            <a:ext cx="4113296" cy="14287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3923749"/>
            <a:ext cx="3198896" cy="2638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080940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Connections for SHARE in Repository Client</a:t>
            </a:r>
            <a:endParaRPr lang="en-US" dirty="0"/>
          </a:p>
        </p:txBody>
      </p:sp>
      <p:sp>
        <p:nvSpPr>
          <p:cNvPr id="3" name="Content Placeholder 2"/>
          <p:cNvSpPr>
            <a:spLocks noGrp="1"/>
          </p:cNvSpPr>
          <p:nvPr>
            <p:ph idx="1"/>
          </p:nvPr>
        </p:nvSpPr>
        <p:spPr/>
        <p:txBody>
          <a:bodyPr/>
          <a:lstStyle/>
          <a:p>
            <a:r>
              <a:rPr lang="en-US" dirty="0" smtClean="0"/>
              <a:t>Connections to create for SHARE (continued)</a:t>
            </a:r>
          </a:p>
          <a:p>
            <a:pPr lvl="1"/>
            <a:r>
              <a:rPr lang="en-US" dirty="0" smtClean="0"/>
              <a:t>SHARE-Training on Amazon</a:t>
            </a:r>
          </a:p>
          <a:p>
            <a:pPr lvl="2"/>
            <a:r>
              <a:rPr lang="en-US" dirty="0"/>
              <a:t>Host: </a:t>
            </a:r>
            <a:r>
              <a:rPr lang="en-US" u="sng" dirty="0">
                <a:hlinkClick r:id="rId2"/>
              </a:rPr>
              <a:t>https://</a:t>
            </a:r>
            <a:r>
              <a:rPr lang="en-US" u="sng" dirty="0" smtClean="0">
                <a:hlinkClick r:id="rId2"/>
              </a:rPr>
              <a:t>share-training.cdisc.org/sm</a:t>
            </a:r>
            <a:endParaRPr lang="en-US" dirty="0"/>
          </a:p>
          <a:p>
            <a:pPr lvl="2"/>
            <a:r>
              <a:rPr lang="en-US" dirty="0"/>
              <a:t>Library: </a:t>
            </a:r>
            <a:r>
              <a:rPr lang="en-US" dirty="0" smtClean="0"/>
              <a:t>SHARE-Training</a:t>
            </a:r>
            <a:endParaRPr lang="en-US" dirty="0"/>
          </a:p>
          <a:p>
            <a:pPr lvl="2"/>
            <a:r>
              <a:rPr lang="en-US" dirty="0"/>
              <a:t>Username: your account/password</a:t>
            </a:r>
          </a:p>
          <a:p>
            <a:pPr lvl="1"/>
            <a:r>
              <a:rPr lang="en-US" dirty="0" smtClean="0"/>
              <a:t>SHARE-Sandbox on Amazon</a:t>
            </a:r>
          </a:p>
          <a:p>
            <a:pPr lvl="2"/>
            <a:r>
              <a:rPr lang="en-US" dirty="0"/>
              <a:t>Host: </a:t>
            </a:r>
            <a:r>
              <a:rPr lang="en-US" u="sng" dirty="0">
                <a:hlinkClick r:id="rId2"/>
              </a:rPr>
              <a:t>https://share-training.cdisc.org/sm</a:t>
            </a:r>
            <a:endParaRPr lang="en-US" dirty="0"/>
          </a:p>
          <a:p>
            <a:pPr lvl="2"/>
            <a:r>
              <a:rPr lang="en-US" dirty="0"/>
              <a:t>Library: </a:t>
            </a:r>
            <a:r>
              <a:rPr lang="en-US" dirty="0" smtClean="0"/>
              <a:t>SHARE-Sandbox</a:t>
            </a:r>
            <a:endParaRPr lang="en-US" dirty="0"/>
          </a:p>
          <a:p>
            <a:pPr lvl="2"/>
            <a:r>
              <a:rPr lang="en-US" dirty="0"/>
              <a:t>Username: your </a:t>
            </a:r>
            <a:r>
              <a:rPr lang="en-US" dirty="0" smtClean="0"/>
              <a:t>account/password</a:t>
            </a:r>
            <a:endParaRPr lang="en-US" dirty="0"/>
          </a:p>
        </p:txBody>
      </p:sp>
      <p:sp>
        <p:nvSpPr>
          <p:cNvPr id="4" name="Date Placeholder 3"/>
          <p:cNvSpPr>
            <a:spLocks noGrp="1"/>
          </p:cNvSpPr>
          <p:nvPr>
            <p:ph type="dt" sz="half" idx="10"/>
          </p:nvPr>
        </p:nvSpPr>
        <p:spPr/>
        <p:txBody>
          <a:bodyPr/>
          <a:lstStyle/>
          <a:p>
            <a:pPr>
              <a:defRPr/>
            </a:pPr>
            <a:fld id="{78C7E6A0-7EBE-4C4E-8767-E92439B0A4BE}" type="datetime4">
              <a:rPr lang="en-US" smtClean="0"/>
              <a:pPr>
                <a:defRPr/>
              </a:pPr>
              <a:t>June 21, 2016</a:t>
            </a:fld>
            <a:endParaRPr lang="en-US" dirty="0">
              <a:solidFill>
                <a:schemeClr val="tx1"/>
              </a:solidFill>
              <a:latin typeface="Times" pitchFamily="18" charset="0"/>
            </a:endParaRPr>
          </a:p>
        </p:txBody>
      </p:sp>
    </p:spTree>
    <p:extLst>
      <p:ext uri="{BB962C8B-B14F-4D97-AF65-F5344CB8AC3E}">
        <p14:creationId xmlns:p14="http://schemas.microsoft.com/office/powerpoint/2010/main" val="175067983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SOA_Software_Template_2.0">
  <a:themeElements>
    <a:clrScheme name="">
      <a:dk1>
        <a:srgbClr val="000000"/>
      </a:dk1>
      <a:lt1>
        <a:srgbClr val="FFFFFF"/>
      </a:lt1>
      <a:dk2>
        <a:srgbClr val="000000"/>
      </a:dk2>
      <a:lt2>
        <a:srgbClr val="808080"/>
      </a:lt2>
      <a:accent1>
        <a:srgbClr val="7F7F7F"/>
      </a:accent1>
      <a:accent2>
        <a:srgbClr val="FF0000"/>
      </a:accent2>
      <a:accent3>
        <a:srgbClr val="FFFFFF"/>
      </a:accent3>
      <a:accent4>
        <a:srgbClr val="000000"/>
      </a:accent4>
      <a:accent5>
        <a:srgbClr val="C0C0C0"/>
      </a:accent5>
      <a:accent6>
        <a:srgbClr val="E70000"/>
      </a:accent6>
      <a:hlink>
        <a:srgbClr val="7F7F7F"/>
      </a:hlink>
      <a:folHlink>
        <a:srgbClr val="B3B3B3"/>
      </a:folHlink>
    </a:clrScheme>
    <a:fontScheme name="SOA_Software_Template_2.0">
      <a:majorFont>
        <a:latin typeface="Helvetic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pitchFamily="34" charset="0"/>
          </a:defRPr>
        </a:defPPr>
      </a:lstStyle>
    </a:lnDef>
  </a:objectDefaults>
  <a:extraClrSchemeLst>
    <a:extraClrScheme>
      <a:clrScheme name="SOA_Software_Template_2.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OA_Software_Template_2.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OA_Software_Template_2.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OA_Software_Template_2.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OA_Software_Template_2.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OA_Software_Template_2.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OA_Software_Template_2.0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OA_Software_Template_2.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OA_Software_Template_2.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OA_Software_Template_2.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OA_Software_Template_2.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OA_Software_Template_2.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75445</TotalTime>
  <Words>1205</Words>
  <Application>Microsoft Office PowerPoint</Application>
  <PresentationFormat>On-screen Show (4:3)</PresentationFormat>
  <Paragraphs>193</Paragraphs>
  <Slides>26</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Avenir65</vt:lpstr>
      <vt:lpstr>Helvetica</vt:lpstr>
      <vt:lpstr>Times</vt:lpstr>
      <vt:lpstr>Verdana</vt:lpstr>
      <vt:lpstr>SOA_Software_Template_2.0</vt:lpstr>
      <vt:lpstr>Semantics Manager V6.5</vt:lpstr>
      <vt:lpstr>Covered Topics</vt:lpstr>
      <vt:lpstr>SHARE Server &amp; Library Information</vt:lpstr>
      <vt:lpstr>SHARE Database Connection Information</vt:lpstr>
      <vt:lpstr>Tool Summary</vt:lpstr>
      <vt:lpstr>Repository client</vt:lpstr>
      <vt:lpstr>Installing Repository Client (RC)</vt:lpstr>
      <vt:lpstr>Add Connections for SHARE in Repository Client</vt:lpstr>
      <vt:lpstr>Add Connections for SHARE in Repository Client</vt:lpstr>
      <vt:lpstr>Add Projects for SHARE in Repository Client</vt:lpstr>
      <vt:lpstr>BIRT</vt:lpstr>
      <vt:lpstr>Install &amp; Configure BIRT</vt:lpstr>
      <vt:lpstr>Putty configuration</vt:lpstr>
      <vt:lpstr>PuTTY Installation/Configuration</vt:lpstr>
      <vt:lpstr>PuTTY Configuration</vt:lpstr>
      <vt:lpstr>PuTTY Configuration</vt:lpstr>
      <vt:lpstr>Tunneling in with PuTTY</vt:lpstr>
      <vt:lpstr>SQL Developer</vt:lpstr>
      <vt:lpstr>SQL Developer Installation/Configuration</vt:lpstr>
      <vt:lpstr>Accessing the Reporting Views</vt:lpstr>
      <vt:lpstr>Using the Reporting Views</vt:lpstr>
      <vt:lpstr>Open ldAP</vt:lpstr>
      <vt:lpstr>Apache Directory Studio Install/Configuration</vt:lpstr>
      <vt:lpstr>ADS Add New Connection</vt:lpstr>
      <vt:lpstr>Using the OpenLDAP Connection</vt:lpstr>
      <vt:lpstr>Synchronize User Changes in SM</vt:lpstr>
    </vt:vector>
  </TitlesOfParts>
  <Company>SOA Software,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Roberto.Medrano@soa.com</dc:creator>
  <cp:lastModifiedBy>Anthony Chow</cp:lastModifiedBy>
  <cp:revision>581</cp:revision>
  <cp:lastPrinted>2012-05-15T14:36:18Z</cp:lastPrinted>
  <dcterms:created xsi:type="dcterms:W3CDTF">2011-11-21T19:59:55Z</dcterms:created>
  <dcterms:modified xsi:type="dcterms:W3CDTF">2016-06-21T12:27:46Z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