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57" r:id="rId2"/>
    <p:sldId id="258" r:id="rId3"/>
    <p:sldId id="259" r:id="rId4"/>
    <p:sldId id="260"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9BD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6" autoAdjust="0"/>
    <p:restoredTop sz="82836" autoAdjust="0"/>
  </p:normalViewPr>
  <p:slideViewPr>
    <p:cSldViewPr snapToGrid="0">
      <p:cViewPr varScale="1">
        <p:scale>
          <a:sx n="83" d="100"/>
          <a:sy n="83" d="100"/>
        </p:scale>
        <p:origin x="1116"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8735E17-53D9-4EB8-B6CB-08637485576B}" type="doc">
      <dgm:prSet loTypeId="urn:microsoft.com/office/officeart/2005/8/layout/hierarchy3" loCatId="list" qsTypeId="urn:microsoft.com/office/officeart/2005/8/quickstyle/simple4" qsCatId="simple" csTypeId="urn:microsoft.com/office/officeart/2005/8/colors/accent1_2" csCatId="accent1" phldr="1"/>
      <dgm:spPr/>
      <dgm:t>
        <a:bodyPr/>
        <a:lstStyle/>
        <a:p>
          <a:endParaRPr lang="en-US"/>
        </a:p>
      </dgm:t>
    </dgm:pt>
    <dgm:pt modelId="{2A53056A-CEA1-4D2B-AE1E-9E9983A48F5E}">
      <dgm:prSet phldrT="[Text]" custT="1"/>
      <dgm:spPr/>
      <dgm:t>
        <a:bodyPr/>
        <a:lstStyle/>
        <a:p>
          <a:r>
            <a:rPr lang="en-US" sz="1400" dirty="0"/>
            <a:t>Added Agent</a:t>
          </a:r>
        </a:p>
      </dgm:t>
    </dgm:pt>
    <dgm:pt modelId="{78877BA6-CFA6-4F79-88B9-59922B089135}" type="parTrans" cxnId="{207B3228-2C54-4107-A916-E62533043E09}">
      <dgm:prSet/>
      <dgm:spPr/>
      <dgm:t>
        <a:bodyPr/>
        <a:lstStyle/>
        <a:p>
          <a:endParaRPr lang="en-US" sz="1200"/>
        </a:p>
      </dgm:t>
    </dgm:pt>
    <dgm:pt modelId="{0634C14E-729F-4229-9A58-DBA87FB6A8DD}" type="sibTrans" cxnId="{207B3228-2C54-4107-A916-E62533043E09}">
      <dgm:prSet/>
      <dgm:spPr/>
      <dgm:t>
        <a:bodyPr/>
        <a:lstStyle/>
        <a:p>
          <a:endParaRPr lang="en-US" sz="1200"/>
        </a:p>
      </dgm:t>
    </dgm:pt>
    <dgm:pt modelId="{DC6F42FC-C263-4F53-A199-7B229C409A66}">
      <dgm:prSet phldrT="[Text]" custT="1"/>
      <dgm:spPr>
        <a:solidFill>
          <a:schemeClr val="accent1">
            <a:lumMod val="60000"/>
            <a:lumOff val="40000"/>
            <a:alpha val="90000"/>
          </a:schemeClr>
        </a:solidFill>
        <a:ln w="12700"/>
      </dgm:spPr>
      <dgm:t>
        <a:bodyPr/>
        <a:lstStyle/>
        <a:p>
          <a:pPr algn="l"/>
          <a:r>
            <a:rPr lang="en-US" sz="1400" dirty="0">
              <a:solidFill>
                <a:schemeClr val="bg1"/>
              </a:solidFill>
            </a:rPr>
            <a:t>Concentration</a:t>
          </a:r>
        </a:p>
      </dgm:t>
    </dgm:pt>
    <dgm:pt modelId="{635AD509-5F99-4D5B-B590-75294C9B2A8F}" type="parTrans" cxnId="{311A67FA-809E-4134-82C8-24ACBC198C71}">
      <dgm:prSet/>
      <dgm:spPr/>
      <dgm:t>
        <a:bodyPr/>
        <a:lstStyle/>
        <a:p>
          <a:endParaRPr lang="en-US" sz="1200"/>
        </a:p>
      </dgm:t>
    </dgm:pt>
    <dgm:pt modelId="{FAC641E6-5BD2-4D75-AA95-31AACDCEF4FF}" type="sibTrans" cxnId="{311A67FA-809E-4134-82C8-24ACBC198C71}">
      <dgm:prSet/>
      <dgm:spPr/>
      <dgm:t>
        <a:bodyPr/>
        <a:lstStyle/>
        <a:p>
          <a:endParaRPr lang="en-US" sz="1200"/>
        </a:p>
      </dgm:t>
    </dgm:pt>
    <dgm:pt modelId="{3E5DFE59-A95F-4FC0-99E6-D2D539C45FB8}">
      <dgm:prSet phldrT="[Text]" custT="1"/>
      <dgm:spPr>
        <a:solidFill>
          <a:schemeClr val="accent1">
            <a:lumMod val="60000"/>
            <a:lumOff val="40000"/>
            <a:alpha val="90000"/>
          </a:schemeClr>
        </a:solidFill>
        <a:ln w="12700"/>
      </dgm:spPr>
      <dgm:t>
        <a:bodyPr/>
        <a:lstStyle/>
        <a:p>
          <a:pPr algn="l"/>
          <a:r>
            <a:rPr lang="en-US" sz="1400" dirty="0">
              <a:solidFill>
                <a:schemeClr val="bg1"/>
              </a:solidFill>
            </a:rPr>
            <a:t>Dosing Unit</a:t>
          </a:r>
        </a:p>
      </dgm:t>
    </dgm:pt>
    <dgm:pt modelId="{7325F90D-822B-46C1-BD79-F46492107F9F}" type="parTrans" cxnId="{15E520EB-3C95-4654-B14A-0B8B9107E048}">
      <dgm:prSet/>
      <dgm:spPr/>
      <dgm:t>
        <a:bodyPr/>
        <a:lstStyle/>
        <a:p>
          <a:endParaRPr lang="en-US" sz="1200"/>
        </a:p>
      </dgm:t>
    </dgm:pt>
    <dgm:pt modelId="{52E44B27-2A13-49C8-859B-C9A81FDC7601}" type="sibTrans" cxnId="{15E520EB-3C95-4654-B14A-0B8B9107E048}">
      <dgm:prSet/>
      <dgm:spPr/>
      <dgm:t>
        <a:bodyPr/>
        <a:lstStyle/>
        <a:p>
          <a:endParaRPr lang="en-US" sz="1200"/>
        </a:p>
      </dgm:t>
    </dgm:pt>
    <dgm:pt modelId="{ABA18804-EBB4-4B83-85E1-6548120C21FB}" type="pres">
      <dgm:prSet presAssocID="{18735E17-53D9-4EB8-B6CB-08637485576B}" presName="diagram" presStyleCnt="0">
        <dgm:presLayoutVars>
          <dgm:chPref val="1"/>
          <dgm:dir/>
          <dgm:animOne val="branch"/>
          <dgm:animLvl val="lvl"/>
          <dgm:resizeHandles/>
        </dgm:presLayoutVars>
      </dgm:prSet>
      <dgm:spPr/>
    </dgm:pt>
    <dgm:pt modelId="{7BFBB075-389D-486C-9F92-B44C364A8712}" type="pres">
      <dgm:prSet presAssocID="{2A53056A-CEA1-4D2B-AE1E-9E9983A48F5E}" presName="root" presStyleCnt="0"/>
      <dgm:spPr/>
    </dgm:pt>
    <dgm:pt modelId="{629DE6F5-3049-40DF-AF03-15CBCE1DDE5A}" type="pres">
      <dgm:prSet presAssocID="{2A53056A-CEA1-4D2B-AE1E-9E9983A48F5E}" presName="rootComposite" presStyleCnt="0"/>
      <dgm:spPr/>
    </dgm:pt>
    <dgm:pt modelId="{49189BAD-56FE-49F9-98F8-03CFED207B5B}" type="pres">
      <dgm:prSet presAssocID="{2A53056A-CEA1-4D2B-AE1E-9E9983A48F5E}" presName="rootText" presStyleLbl="node1" presStyleIdx="0" presStyleCnt="1" custScaleX="124162" custLinFactNeighborX="2037" custLinFactNeighborY="-1059"/>
      <dgm:spPr/>
    </dgm:pt>
    <dgm:pt modelId="{25A1806F-5D8D-4B69-8ED5-D5A2911B9C66}" type="pres">
      <dgm:prSet presAssocID="{2A53056A-CEA1-4D2B-AE1E-9E9983A48F5E}" presName="rootConnector" presStyleLbl="node1" presStyleIdx="0" presStyleCnt="1"/>
      <dgm:spPr/>
    </dgm:pt>
    <dgm:pt modelId="{9F819CF5-24F7-4931-8837-66006EC19F3B}" type="pres">
      <dgm:prSet presAssocID="{2A53056A-CEA1-4D2B-AE1E-9E9983A48F5E}" presName="childShape" presStyleCnt="0"/>
      <dgm:spPr/>
    </dgm:pt>
    <dgm:pt modelId="{70A04716-A61F-4753-A6E3-BBC43997FDDD}" type="pres">
      <dgm:prSet presAssocID="{635AD509-5F99-4D5B-B590-75294C9B2A8F}" presName="Name13" presStyleLbl="parChTrans1D2" presStyleIdx="0" presStyleCnt="2"/>
      <dgm:spPr/>
    </dgm:pt>
    <dgm:pt modelId="{8ABFBDD1-F6C0-4C04-AEC3-2CD0A6A95D2B}" type="pres">
      <dgm:prSet presAssocID="{DC6F42FC-C263-4F53-A199-7B229C409A66}" presName="childText" presStyleLbl="bgAcc1" presStyleIdx="0" presStyleCnt="2" custScaleX="134055" custScaleY="47737">
        <dgm:presLayoutVars>
          <dgm:bulletEnabled val="1"/>
        </dgm:presLayoutVars>
      </dgm:prSet>
      <dgm:spPr/>
    </dgm:pt>
    <dgm:pt modelId="{AA0EF8E4-58F2-4AE3-A7CA-B00B76E75CD7}" type="pres">
      <dgm:prSet presAssocID="{7325F90D-822B-46C1-BD79-F46492107F9F}" presName="Name13" presStyleLbl="parChTrans1D2" presStyleIdx="1" presStyleCnt="2"/>
      <dgm:spPr/>
    </dgm:pt>
    <dgm:pt modelId="{AD4F847C-42EB-4ED9-A9E1-3043EE906F93}" type="pres">
      <dgm:prSet presAssocID="{3E5DFE59-A95F-4FC0-99E6-D2D539C45FB8}" presName="childText" presStyleLbl="bgAcc1" presStyleIdx="1" presStyleCnt="2" custScaleX="125375" custScaleY="42108" custLinFactNeighborY="-11232">
        <dgm:presLayoutVars>
          <dgm:bulletEnabled val="1"/>
        </dgm:presLayoutVars>
      </dgm:prSet>
      <dgm:spPr/>
    </dgm:pt>
  </dgm:ptLst>
  <dgm:cxnLst>
    <dgm:cxn modelId="{207B3228-2C54-4107-A916-E62533043E09}" srcId="{18735E17-53D9-4EB8-B6CB-08637485576B}" destId="{2A53056A-CEA1-4D2B-AE1E-9E9983A48F5E}" srcOrd="0" destOrd="0" parTransId="{78877BA6-CFA6-4F79-88B9-59922B089135}" sibTransId="{0634C14E-729F-4229-9A58-DBA87FB6A8DD}"/>
    <dgm:cxn modelId="{F145D163-940B-4FF8-B03A-C665E78F0F44}" type="presOf" srcId="{18735E17-53D9-4EB8-B6CB-08637485576B}" destId="{ABA18804-EBB4-4B83-85E1-6548120C21FB}" srcOrd="0" destOrd="0" presId="urn:microsoft.com/office/officeart/2005/8/layout/hierarchy3"/>
    <dgm:cxn modelId="{2CFAB059-4C3B-4787-A4CD-16D66B4EE672}" type="presOf" srcId="{2A53056A-CEA1-4D2B-AE1E-9E9983A48F5E}" destId="{49189BAD-56FE-49F9-98F8-03CFED207B5B}" srcOrd="0" destOrd="0" presId="urn:microsoft.com/office/officeart/2005/8/layout/hierarchy3"/>
    <dgm:cxn modelId="{FB19207B-8A06-4B6A-B08E-A05242C51F84}" type="presOf" srcId="{635AD509-5F99-4D5B-B590-75294C9B2A8F}" destId="{70A04716-A61F-4753-A6E3-BBC43997FDDD}" srcOrd="0" destOrd="0" presId="urn:microsoft.com/office/officeart/2005/8/layout/hierarchy3"/>
    <dgm:cxn modelId="{2CC54C87-F6F5-4BBC-8995-86A56ABD8CE4}" type="presOf" srcId="{7325F90D-822B-46C1-BD79-F46492107F9F}" destId="{AA0EF8E4-58F2-4AE3-A7CA-B00B76E75CD7}" srcOrd="0" destOrd="0" presId="urn:microsoft.com/office/officeart/2005/8/layout/hierarchy3"/>
    <dgm:cxn modelId="{807C5F9A-E931-41F0-8A63-3B425DEF2FDB}" type="presOf" srcId="{DC6F42FC-C263-4F53-A199-7B229C409A66}" destId="{8ABFBDD1-F6C0-4C04-AEC3-2CD0A6A95D2B}" srcOrd="0" destOrd="0" presId="urn:microsoft.com/office/officeart/2005/8/layout/hierarchy3"/>
    <dgm:cxn modelId="{14851DA2-E878-4C72-A0AF-E886FDA6196F}" type="presOf" srcId="{2A53056A-CEA1-4D2B-AE1E-9E9983A48F5E}" destId="{25A1806F-5D8D-4B69-8ED5-D5A2911B9C66}" srcOrd="1" destOrd="0" presId="urn:microsoft.com/office/officeart/2005/8/layout/hierarchy3"/>
    <dgm:cxn modelId="{C1DEEBCD-B15F-4014-81B4-DF24C5D5C292}" type="presOf" srcId="{3E5DFE59-A95F-4FC0-99E6-D2D539C45FB8}" destId="{AD4F847C-42EB-4ED9-A9E1-3043EE906F93}" srcOrd="0" destOrd="0" presId="urn:microsoft.com/office/officeart/2005/8/layout/hierarchy3"/>
    <dgm:cxn modelId="{15E520EB-3C95-4654-B14A-0B8B9107E048}" srcId="{2A53056A-CEA1-4D2B-AE1E-9E9983A48F5E}" destId="{3E5DFE59-A95F-4FC0-99E6-D2D539C45FB8}" srcOrd="1" destOrd="0" parTransId="{7325F90D-822B-46C1-BD79-F46492107F9F}" sibTransId="{52E44B27-2A13-49C8-859B-C9A81FDC7601}"/>
    <dgm:cxn modelId="{311A67FA-809E-4134-82C8-24ACBC198C71}" srcId="{2A53056A-CEA1-4D2B-AE1E-9E9983A48F5E}" destId="{DC6F42FC-C263-4F53-A199-7B229C409A66}" srcOrd="0" destOrd="0" parTransId="{635AD509-5F99-4D5B-B590-75294C9B2A8F}" sibTransId="{FAC641E6-5BD2-4D75-AA95-31AACDCEF4FF}"/>
    <dgm:cxn modelId="{4E800BBB-1568-4808-8DAE-FD27A5B668CF}" type="presParOf" srcId="{ABA18804-EBB4-4B83-85E1-6548120C21FB}" destId="{7BFBB075-389D-486C-9F92-B44C364A8712}" srcOrd="0" destOrd="0" presId="urn:microsoft.com/office/officeart/2005/8/layout/hierarchy3"/>
    <dgm:cxn modelId="{04DB0917-FE87-46E4-B29C-CB59CB23F067}" type="presParOf" srcId="{7BFBB075-389D-486C-9F92-B44C364A8712}" destId="{629DE6F5-3049-40DF-AF03-15CBCE1DDE5A}" srcOrd="0" destOrd="0" presId="urn:microsoft.com/office/officeart/2005/8/layout/hierarchy3"/>
    <dgm:cxn modelId="{4BFA4D3E-8EB6-449D-AF8E-4B46820E4301}" type="presParOf" srcId="{629DE6F5-3049-40DF-AF03-15CBCE1DDE5A}" destId="{49189BAD-56FE-49F9-98F8-03CFED207B5B}" srcOrd="0" destOrd="0" presId="urn:microsoft.com/office/officeart/2005/8/layout/hierarchy3"/>
    <dgm:cxn modelId="{8E697E6E-40A2-49D7-B0A1-9BCB68CE63FD}" type="presParOf" srcId="{629DE6F5-3049-40DF-AF03-15CBCE1DDE5A}" destId="{25A1806F-5D8D-4B69-8ED5-D5A2911B9C66}" srcOrd="1" destOrd="0" presId="urn:microsoft.com/office/officeart/2005/8/layout/hierarchy3"/>
    <dgm:cxn modelId="{A0689B59-10A7-459E-AD3F-0E38970D03D8}" type="presParOf" srcId="{7BFBB075-389D-486C-9F92-B44C364A8712}" destId="{9F819CF5-24F7-4931-8837-66006EC19F3B}" srcOrd="1" destOrd="0" presId="urn:microsoft.com/office/officeart/2005/8/layout/hierarchy3"/>
    <dgm:cxn modelId="{11613FA9-D2E8-4657-B3D1-E5B22CC221A7}" type="presParOf" srcId="{9F819CF5-24F7-4931-8837-66006EC19F3B}" destId="{70A04716-A61F-4753-A6E3-BBC43997FDDD}" srcOrd="0" destOrd="0" presId="urn:microsoft.com/office/officeart/2005/8/layout/hierarchy3"/>
    <dgm:cxn modelId="{073F00EE-3C9F-439F-8D7A-673C1A853415}" type="presParOf" srcId="{9F819CF5-24F7-4931-8837-66006EC19F3B}" destId="{8ABFBDD1-F6C0-4C04-AEC3-2CD0A6A95D2B}" srcOrd="1" destOrd="0" presId="urn:microsoft.com/office/officeart/2005/8/layout/hierarchy3"/>
    <dgm:cxn modelId="{24C9ADD8-7B6B-45AF-B498-850D663B763A}" type="presParOf" srcId="{9F819CF5-24F7-4931-8837-66006EC19F3B}" destId="{AA0EF8E4-58F2-4AE3-A7CA-B00B76E75CD7}" srcOrd="2" destOrd="0" presId="urn:microsoft.com/office/officeart/2005/8/layout/hierarchy3"/>
    <dgm:cxn modelId="{D41FAAA8-26C8-4807-AF90-DDA85353614E}" type="presParOf" srcId="{9F819CF5-24F7-4931-8837-66006EC19F3B}" destId="{AD4F847C-42EB-4ED9-A9E1-3043EE906F93}" srcOrd="3" destOrd="0" presId="urn:microsoft.com/office/officeart/2005/8/layout/hierarchy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8735E17-53D9-4EB8-B6CB-08637485576B}" type="doc">
      <dgm:prSet loTypeId="urn:microsoft.com/office/officeart/2005/8/layout/hierarchy3" loCatId="list" qsTypeId="urn:microsoft.com/office/officeart/2005/8/quickstyle/simple4" qsCatId="simple" csTypeId="urn:microsoft.com/office/officeart/2005/8/colors/accent1_2" csCatId="accent1" phldr="1"/>
      <dgm:spPr/>
      <dgm:t>
        <a:bodyPr/>
        <a:lstStyle/>
        <a:p>
          <a:endParaRPr lang="en-US"/>
        </a:p>
      </dgm:t>
    </dgm:pt>
    <dgm:pt modelId="{2A53056A-CEA1-4D2B-AE1E-9E9983A48F5E}">
      <dgm:prSet phldrT="[Text]" custT="1"/>
      <dgm:spPr/>
      <dgm:t>
        <a:bodyPr/>
        <a:lstStyle/>
        <a:p>
          <a:r>
            <a:rPr lang="en-US" sz="1400" dirty="0"/>
            <a:t>Agent (Name) : </a:t>
          </a:r>
          <a:r>
            <a:rPr lang="en-US" sz="1400" b="0" i="0" dirty="0"/>
            <a:t>CNDAGT (CP, LB, IS), AGENT (MS only)</a:t>
          </a:r>
          <a:endParaRPr lang="en-US" sz="1400" dirty="0"/>
        </a:p>
      </dgm:t>
    </dgm:pt>
    <dgm:pt modelId="{78877BA6-CFA6-4F79-88B9-59922B089135}" type="parTrans" cxnId="{207B3228-2C54-4107-A916-E62533043E09}">
      <dgm:prSet/>
      <dgm:spPr/>
      <dgm:t>
        <a:bodyPr/>
        <a:lstStyle/>
        <a:p>
          <a:endParaRPr lang="en-US" sz="1200"/>
        </a:p>
      </dgm:t>
    </dgm:pt>
    <dgm:pt modelId="{0634C14E-729F-4229-9A58-DBA87FB6A8DD}" type="sibTrans" cxnId="{207B3228-2C54-4107-A916-E62533043E09}">
      <dgm:prSet/>
      <dgm:spPr/>
      <dgm:t>
        <a:bodyPr/>
        <a:lstStyle/>
        <a:p>
          <a:endParaRPr lang="en-US" sz="1200"/>
        </a:p>
      </dgm:t>
    </dgm:pt>
    <dgm:pt modelId="{DC6F42FC-C263-4F53-A199-7B229C409A66}">
      <dgm:prSet phldrT="[Text]" custT="1"/>
      <dgm:spPr>
        <a:solidFill>
          <a:schemeClr val="accent1">
            <a:lumMod val="60000"/>
            <a:lumOff val="40000"/>
            <a:alpha val="90000"/>
          </a:schemeClr>
        </a:solidFill>
        <a:ln w="12700">
          <a:solidFill>
            <a:schemeClr val="accent1"/>
          </a:solidFill>
        </a:ln>
      </dgm:spPr>
      <dgm:t>
        <a:bodyPr/>
        <a:lstStyle/>
        <a:p>
          <a:pPr algn="l"/>
          <a:r>
            <a:rPr lang="en-US" sz="1400" dirty="0">
              <a:solidFill>
                <a:schemeClr val="bg1"/>
              </a:solidFill>
            </a:rPr>
            <a:t>Concentration: CONC (MS only)</a:t>
          </a:r>
        </a:p>
      </dgm:t>
    </dgm:pt>
    <dgm:pt modelId="{635AD509-5F99-4D5B-B590-75294C9B2A8F}" type="parTrans" cxnId="{311A67FA-809E-4134-82C8-24ACBC198C71}">
      <dgm:prSet/>
      <dgm:spPr/>
      <dgm:t>
        <a:bodyPr/>
        <a:lstStyle/>
        <a:p>
          <a:endParaRPr lang="en-US" sz="1200"/>
        </a:p>
      </dgm:t>
    </dgm:pt>
    <dgm:pt modelId="{FAC641E6-5BD2-4D75-AA95-31AACDCEF4FF}" type="sibTrans" cxnId="{311A67FA-809E-4134-82C8-24ACBC198C71}">
      <dgm:prSet/>
      <dgm:spPr/>
      <dgm:t>
        <a:bodyPr/>
        <a:lstStyle/>
        <a:p>
          <a:endParaRPr lang="en-US" sz="1200"/>
        </a:p>
      </dgm:t>
    </dgm:pt>
    <dgm:pt modelId="{3E5DFE59-A95F-4FC0-99E6-D2D539C45FB8}">
      <dgm:prSet phldrT="[Text]" custT="1"/>
      <dgm:spPr>
        <a:solidFill>
          <a:schemeClr val="accent1">
            <a:lumMod val="60000"/>
            <a:lumOff val="40000"/>
            <a:alpha val="90000"/>
          </a:schemeClr>
        </a:solidFill>
        <a:ln w="12700">
          <a:solidFill>
            <a:schemeClr val="accent1"/>
          </a:solidFill>
        </a:ln>
      </dgm:spPr>
      <dgm:t>
        <a:bodyPr/>
        <a:lstStyle/>
        <a:p>
          <a:pPr algn="l"/>
          <a:r>
            <a:rPr lang="en-US" sz="1400" dirty="0">
              <a:solidFill>
                <a:schemeClr val="bg1"/>
              </a:solidFill>
            </a:rPr>
            <a:t>Dosing Unit: CONCU (MS only)</a:t>
          </a:r>
        </a:p>
      </dgm:t>
    </dgm:pt>
    <dgm:pt modelId="{7325F90D-822B-46C1-BD79-F46492107F9F}" type="parTrans" cxnId="{15E520EB-3C95-4654-B14A-0B8B9107E048}">
      <dgm:prSet/>
      <dgm:spPr/>
      <dgm:t>
        <a:bodyPr/>
        <a:lstStyle/>
        <a:p>
          <a:endParaRPr lang="en-US" sz="1200"/>
        </a:p>
      </dgm:t>
    </dgm:pt>
    <dgm:pt modelId="{52E44B27-2A13-49C8-859B-C9A81FDC7601}" type="sibTrans" cxnId="{15E520EB-3C95-4654-B14A-0B8B9107E048}">
      <dgm:prSet/>
      <dgm:spPr/>
      <dgm:t>
        <a:bodyPr/>
        <a:lstStyle/>
        <a:p>
          <a:endParaRPr lang="en-US" sz="1200"/>
        </a:p>
      </dgm:t>
    </dgm:pt>
    <dgm:pt modelId="{ABA18804-EBB4-4B83-85E1-6548120C21FB}" type="pres">
      <dgm:prSet presAssocID="{18735E17-53D9-4EB8-B6CB-08637485576B}" presName="diagram" presStyleCnt="0">
        <dgm:presLayoutVars>
          <dgm:chPref val="1"/>
          <dgm:dir/>
          <dgm:animOne val="branch"/>
          <dgm:animLvl val="lvl"/>
          <dgm:resizeHandles/>
        </dgm:presLayoutVars>
      </dgm:prSet>
      <dgm:spPr/>
    </dgm:pt>
    <dgm:pt modelId="{7BFBB075-389D-486C-9F92-B44C364A8712}" type="pres">
      <dgm:prSet presAssocID="{2A53056A-CEA1-4D2B-AE1E-9E9983A48F5E}" presName="root" presStyleCnt="0"/>
      <dgm:spPr/>
    </dgm:pt>
    <dgm:pt modelId="{629DE6F5-3049-40DF-AF03-15CBCE1DDE5A}" type="pres">
      <dgm:prSet presAssocID="{2A53056A-CEA1-4D2B-AE1E-9E9983A48F5E}" presName="rootComposite" presStyleCnt="0"/>
      <dgm:spPr/>
    </dgm:pt>
    <dgm:pt modelId="{49189BAD-56FE-49F9-98F8-03CFED207B5B}" type="pres">
      <dgm:prSet presAssocID="{2A53056A-CEA1-4D2B-AE1E-9E9983A48F5E}" presName="rootText" presStyleLbl="node1" presStyleIdx="0" presStyleCnt="1" custScaleX="301960" custLinFactNeighborX="2037" custLinFactNeighborY="-1059"/>
      <dgm:spPr/>
    </dgm:pt>
    <dgm:pt modelId="{25A1806F-5D8D-4B69-8ED5-D5A2911B9C66}" type="pres">
      <dgm:prSet presAssocID="{2A53056A-CEA1-4D2B-AE1E-9E9983A48F5E}" presName="rootConnector" presStyleLbl="node1" presStyleIdx="0" presStyleCnt="1"/>
      <dgm:spPr/>
    </dgm:pt>
    <dgm:pt modelId="{9F819CF5-24F7-4931-8837-66006EC19F3B}" type="pres">
      <dgm:prSet presAssocID="{2A53056A-CEA1-4D2B-AE1E-9E9983A48F5E}" presName="childShape" presStyleCnt="0"/>
      <dgm:spPr/>
    </dgm:pt>
    <dgm:pt modelId="{70A04716-A61F-4753-A6E3-BBC43997FDDD}" type="pres">
      <dgm:prSet presAssocID="{635AD509-5F99-4D5B-B590-75294C9B2A8F}" presName="Name13" presStyleLbl="parChTrans1D2" presStyleIdx="0" presStyleCnt="2"/>
      <dgm:spPr/>
    </dgm:pt>
    <dgm:pt modelId="{8ABFBDD1-F6C0-4C04-AEC3-2CD0A6A95D2B}" type="pres">
      <dgm:prSet presAssocID="{DC6F42FC-C263-4F53-A199-7B229C409A66}" presName="childText" presStyleLbl="bgAcc1" presStyleIdx="0" presStyleCnt="2" custScaleX="317671" custScaleY="47737">
        <dgm:presLayoutVars>
          <dgm:bulletEnabled val="1"/>
        </dgm:presLayoutVars>
      </dgm:prSet>
      <dgm:spPr/>
    </dgm:pt>
    <dgm:pt modelId="{AA0EF8E4-58F2-4AE3-A7CA-B00B76E75CD7}" type="pres">
      <dgm:prSet presAssocID="{7325F90D-822B-46C1-BD79-F46492107F9F}" presName="Name13" presStyleLbl="parChTrans1D2" presStyleIdx="1" presStyleCnt="2"/>
      <dgm:spPr/>
    </dgm:pt>
    <dgm:pt modelId="{AD4F847C-42EB-4ED9-A9E1-3043EE906F93}" type="pres">
      <dgm:prSet presAssocID="{3E5DFE59-A95F-4FC0-99E6-D2D539C45FB8}" presName="childText" presStyleLbl="bgAcc1" presStyleIdx="1" presStyleCnt="2" custScaleX="328388" custScaleY="51412" custLinFactNeighborY="-11232">
        <dgm:presLayoutVars>
          <dgm:bulletEnabled val="1"/>
        </dgm:presLayoutVars>
      </dgm:prSet>
      <dgm:spPr/>
    </dgm:pt>
  </dgm:ptLst>
  <dgm:cxnLst>
    <dgm:cxn modelId="{207B3228-2C54-4107-A916-E62533043E09}" srcId="{18735E17-53D9-4EB8-B6CB-08637485576B}" destId="{2A53056A-CEA1-4D2B-AE1E-9E9983A48F5E}" srcOrd="0" destOrd="0" parTransId="{78877BA6-CFA6-4F79-88B9-59922B089135}" sibTransId="{0634C14E-729F-4229-9A58-DBA87FB6A8DD}"/>
    <dgm:cxn modelId="{F145D163-940B-4FF8-B03A-C665E78F0F44}" type="presOf" srcId="{18735E17-53D9-4EB8-B6CB-08637485576B}" destId="{ABA18804-EBB4-4B83-85E1-6548120C21FB}" srcOrd="0" destOrd="0" presId="urn:microsoft.com/office/officeart/2005/8/layout/hierarchy3"/>
    <dgm:cxn modelId="{2CFAB059-4C3B-4787-A4CD-16D66B4EE672}" type="presOf" srcId="{2A53056A-CEA1-4D2B-AE1E-9E9983A48F5E}" destId="{49189BAD-56FE-49F9-98F8-03CFED207B5B}" srcOrd="0" destOrd="0" presId="urn:microsoft.com/office/officeart/2005/8/layout/hierarchy3"/>
    <dgm:cxn modelId="{FB19207B-8A06-4B6A-B08E-A05242C51F84}" type="presOf" srcId="{635AD509-5F99-4D5B-B590-75294C9B2A8F}" destId="{70A04716-A61F-4753-A6E3-BBC43997FDDD}" srcOrd="0" destOrd="0" presId="urn:microsoft.com/office/officeart/2005/8/layout/hierarchy3"/>
    <dgm:cxn modelId="{2CC54C87-F6F5-4BBC-8995-86A56ABD8CE4}" type="presOf" srcId="{7325F90D-822B-46C1-BD79-F46492107F9F}" destId="{AA0EF8E4-58F2-4AE3-A7CA-B00B76E75CD7}" srcOrd="0" destOrd="0" presId="urn:microsoft.com/office/officeart/2005/8/layout/hierarchy3"/>
    <dgm:cxn modelId="{807C5F9A-E931-41F0-8A63-3B425DEF2FDB}" type="presOf" srcId="{DC6F42FC-C263-4F53-A199-7B229C409A66}" destId="{8ABFBDD1-F6C0-4C04-AEC3-2CD0A6A95D2B}" srcOrd="0" destOrd="0" presId="urn:microsoft.com/office/officeart/2005/8/layout/hierarchy3"/>
    <dgm:cxn modelId="{14851DA2-E878-4C72-A0AF-E886FDA6196F}" type="presOf" srcId="{2A53056A-CEA1-4D2B-AE1E-9E9983A48F5E}" destId="{25A1806F-5D8D-4B69-8ED5-D5A2911B9C66}" srcOrd="1" destOrd="0" presId="urn:microsoft.com/office/officeart/2005/8/layout/hierarchy3"/>
    <dgm:cxn modelId="{C1DEEBCD-B15F-4014-81B4-DF24C5D5C292}" type="presOf" srcId="{3E5DFE59-A95F-4FC0-99E6-D2D539C45FB8}" destId="{AD4F847C-42EB-4ED9-A9E1-3043EE906F93}" srcOrd="0" destOrd="0" presId="urn:microsoft.com/office/officeart/2005/8/layout/hierarchy3"/>
    <dgm:cxn modelId="{15E520EB-3C95-4654-B14A-0B8B9107E048}" srcId="{2A53056A-CEA1-4D2B-AE1E-9E9983A48F5E}" destId="{3E5DFE59-A95F-4FC0-99E6-D2D539C45FB8}" srcOrd="1" destOrd="0" parTransId="{7325F90D-822B-46C1-BD79-F46492107F9F}" sibTransId="{52E44B27-2A13-49C8-859B-C9A81FDC7601}"/>
    <dgm:cxn modelId="{311A67FA-809E-4134-82C8-24ACBC198C71}" srcId="{2A53056A-CEA1-4D2B-AE1E-9E9983A48F5E}" destId="{DC6F42FC-C263-4F53-A199-7B229C409A66}" srcOrd="0" destOrd="0" parTransId="{635AD509-5F99-4D5B-B590-75294C9B2A8F}" sibTransId="{FAC641E6-5BD2-4D75-AA95-31AACDCEF4FF}"/>
    <dgm:cxn modelId="{4E800BBB-1568-4808-8DAE-FD27A5B668CF}" type="presParOf" srcId="{ABA18804-EBB4-4B83-85E1-6548120C21FB}" destId="{7BFBB075-389D-486C-9F92-B44C364A8712}" srcOrd="0" destOrd="0" presId="urn:microsoft.com/office/officeart/2005/8/layout/hierarchy3"/>
    <dgm:cxn modelId="{04DB0917-FE87-46E4-B29C-CB59CB23F067}" type="presParOf" srcId="{7BFBB075-389D-486C-9F92-B44C364A8712}" destId="{629DE6F5-3049-40DF-AF03-15CBCE1DDE5A}" srcOrd="0" destOrd="0" presId="urn:microsoft.com/office/officeart/2005/8/layout/hierarchy3"/>
    <dgm:cxn modelId="{4BFA4D3E-8EB6-449D-AF8E-4B46820E4301}" type="presParOf" srcId="{629DE6F5-3049-40DF-AF03-15CBCE1DDE5A}" destId="{49189BAD-56FE-49F9-98F8-03CFED207B5B}" srcOrd="0" destOrd="0" presId="urn:microsoft.com/office/officeart/2005/8/layout/hierarchy3"/>
    <dgm:cxn modelId="{8E697E6E-40A2-49D7-B0A1-9BCB68CE63FD}" type="presParOf" srcId="{629DE6F5-3049-40DF-AF03-15CBCE1DDE5A}" destId="{25A1806F-5D8D-4B69-8ED5-D5A2911B9C66}" srcOrd="1" destOrd="0" presId="urn:microsoft.com/office/officeart/2005/8/layout/hierarchy3"/>
    <dgm:cxn modelId="{A0689B59-10A7-459E-AD3F-0E38970D03D8}" type="presParOf" srcId="{7BFBB075-389D-486C-9F92-B44C364A8712}" destId="{9F819CF5-24F7-4931-8837-66006EC19F3B}" srcOrd="1" destOrd="0" presId="urn:microsoft.com/office/officeart/2005/8/layout/hierarchy3"/>
    <dgm:cxn modelId="{11613FA9-D2E8-4657-B3D1-E5B22CC221A7}" type="presParOf" srcId="{9F819CF5-24F7-4931-8837-66006EC19F3B}" destId="{70A04716-A61F-4753-A6E3-BBC43997FDDD}" srcOrd="0" destOrd="0" presId="urn:microsoft.com/office/officeart/2005/8/layout/hierarchy3"/>
    <dgm:cxn modelId="{073F00EE-3C9F-439F-8D7A-673C1A853415}" type="presParOf" srcId="{9F819CF5-24F7-4931-8837-66006EC19F3B}" destId="{8ABFBDD1-F6C0-4C04-AEC3-2CD0A6A95D2B}" srcOrd="1" destOrd="0" presId="urn:microsoft.com/office/officeart/2005/8/layout/hierarchy3"/>
    <dgm:cxn modelId="{24C9ADD8-7B6B-45AF-B498-850D663B763A}" type="presParOf" srcId="{9F819CF5-24F7-4931-8837-66006EC19F3B}" destId="{AA0EF8E4-58F2-4AE3-A7CA-B00B76E75CD7}" srcOrd="2" destOrd="0" presId="urn:microsoft.com/office/officeart/2005/8/layout/hierarchy3"/>
    <dgm:cxn modelId="{D41FAAA8-26C8-4807-AF90-DDA85353614E}" type="presParOf" srcId="{9F819CF5-24F7-4931-8837-66006EC19F3B}" destId="{AD4F847C-42EB-4ED9-A9E1-3043EE906F93}" srcOrd="3" destOrd="0" presId="urn:microsoft.com/office/officeart/2005/8/layout/hierarchy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8735E17-53D9-4EB8-B6CB-08637485576B}" type="doc">
      <dgm:prSet loTypeId="urn:microsoft.com/office/officeart/2005/8/layout/hierarchy3" loCatId="list" qsTypeId="urn:microsoft.com/office/officeart/2005/8/quickstyle/simple4" qsCatId="simple" csTypeId="urn:microsoft.com/office/officeart/2005/8/colors/accent1_2" csCatId="accent1" phldr="1"/>
      <dgm:spPr/>
      <dgm:t>
        <a:bodyPr/>
        <a:lstStyle/>
        <a:p>
          <a:endParaRPr lang="en-US"/>
        </a:p>
      </dgm:t>
    </dgm:pt>
    <dgm:pt modelId="{2A53056A-CEA1-4D2B-AE1E-9E9983A48F5E}">
      <dgm:prSet phldrT="[Text]" custT="1"/>
      <dgm:spPr/>
      <dgm:t>
        <a:bodyPr/>
        <a:lstStyle/>
        <a:p>
          <a:r>
            <a:rPr lang="en-US" sz="1400" dirty="0"/>
            <a:t>Agent (Name) : </a:t>
          </a:r>
          <a:r>
            <a:rPr lang="en-US" sz="1400" b="0" i="0" dirty="0"/>
            <a:t>CNDAGT (CP, LB, IS), AGENT (MS only)</a:t>
          </a:r>
          <a:endParaRPr lang="en-US" sz="1400" dirty="0"/>
        </a:p>
      </dgm:t>
    </dgm:pt>
    <dgm:pt modelId="{78877BA6-CFA6-4F79-88B9-59922B089135}" type="parTrans" cxnId="{207B3228-2C54-4107-A916-E62533043E09}">
      <dgm:prSet/>
      <dgm:spPr/>
      <dgm:t>
        <a:bodyPr/>
        <a:lstStyle/>
        <a:p>
          <a:endParaRPr lang="en-US" sz="1200"/>
        </a:p>
      </dgm:t>
    </dgm:pt>
    <dgm:pt modelId="{0634C14E-729F-4229-9A58-DBA87FB6A8DD}" type="sibTrans" cxnId="{207B3228-2C54-4107-A916-E62533043E09}">
      <dgm:prSet/>
      <dgm:spPr/>
      <dgm:t>
        <a:bodyPr/>
        <a:lstStyle/>
        <a:p>
          <a:endParaRPr lang="en-US" sz="1200"/>
        </a:p>
      </dgm:t>
    </dgm:pt>
    <dgm:pt modelId="{DC6F42FC-C263-4F53-A199-7B229C409A66}">
      <dgm:prSet phldrT="[Text]" custT="1"/>
      <dgm:spPr>
        <a:solidFill>
          <a:schemeClr val="accent1">
            <a:lumMod val="60000"/>
            <a:lumOff val="40000"/>
            <a:alpha val="90000"/>
          </a:schemeClr>
        </a:solidFill>
        <a:ln w="12700">
          <a:solidFill>
            <a:schemeClr val="accent1"/>
          </a:solidFill>
        </a:ln>
      </dgm:spPr>
      <dgm:t>
        <a:bodyPr/>
        <a:lstStyle/>
        <a:p>
          <a:pPr algn="l"/>
          <a:r>
            <a:rPr lang="en-US" sz="1400" dirty="0">
              <a:solidFill>
                <a:schemeClr val="bg1"/>
              </a:solidFill>
            </a:rPr>
            <a:t>Concentration: CONC (MS only)</a:t>
          </a:r>
        </a:p>
      </dgm:t>
    </dgm:pt>
    <dgm:pt modelId="{635AD509-5F99-4D5B-B590-75294C9B2A8F}" type="parTrans" cxnId="{311A67FA-809E-4134-82C8-24ACBC198C71}">
      <dgm:prSet/>
      <dgm:spPr/>
      <dgm:t>
        <a:bodyPr/>
        <a:lstStyle/>
        <a:p>
          <a:endParaRPr lang="en-US" sz="1200"/>
        </a:p>
      </dgm:t>
    </dgm:pt>
    <dgm:pt modelId="{FAC641E6-5BD2-4D75-AA95-31AACDCEF4FF}" type="sibTrans" cxnId="{311A67FA-809E-4134-82C8-24ACBC198C71}">
      <dgm:prSet/>
      <dgm:spPr/>
      <dgm:t>
        <a:bodyPr/>
        <a:lstStyle/>
        <a:p>
          <a:endParaRPr lang="en-US" sz="1200"/>
        </a:p>
      </dgm:t>
    </dgm:pt>
    <dgm:pt modelId="{3E5DFE59-A95F-4FC0-99E6-D2D539C45FB8}">
      <dgm:prSet phldrT="[Text]" custT="1"/>
      <dgm:spPr>
        <a:solidFill>
          <a:schemeClr val="accent1">
            <a:lumMod val="60000"/>
            <a:lumOff val="40000"/>
            <a:alpha val="90000"/>
          </a:schemeClr>
        </a:solidFill>
        <a:ln w="12700">
          <a:solidFill>
            <a:schemeClr val="accent1"/>
          </a:solidFill>
        </a:ln>
      </dgm:spPr>
      <dgm:t>
        <a:bodyPr/>
        <a:lstStyle/>
        <a:p>
          <a:pPr algn="l"/>
          <a:r>
            <a:rPr lang="en-US" sz="1400" dirty="0">
              <a:solidFill>
                <a:schemeClr val="bg1"/>
              </a:solidFill>
            </a:rPr>
            <a:t>Dosing Unit: CONCU (MS only)</a:t>
          </a:r>
        </a:p>
      </dgm:t>
    </dgm:pt>
    <dgm:pt modelId="{7325F90D-822B-46C1-BD79-F46492107F9F}" type="parTrans" cxnId="{15E520EB-3C95-4654-B14A-0B8B9107E048}">
      <dgm:prSet/>
      <dgm:spPr/>
      <dgm:t>
        <a:bodyPr/>
        <a:lstStyle/>
        <a:p>
          <a:endParaRPr lang="en-US" sz="1200"/>
        </a:p>
      </dgm:t>
    </dgm:pt>
    <dgm:pt modelId="{52E44B27-2A13-49C8-859B-C9A81FDC7601}" type="sibTrans" cxnId="{15E520EB-3C95-4654-B14A-0B8B9107E048}">
      <dgm:prSet/>
      <dgm:spPr/>
      <dgm:t>
        <a:bodyPr/>
        <a:lstStyle/>
        <a:p>
          <a:endParaRPr lang="en-US" sz="1200"/>
        </a:p>
      </dgm:t>
    </dgm:pt>
    <dgm:pt modelId="{ABA18804-EBB4-4B83-85E1-6548120C21FB}" type="pres">
      <dgm:prSet presAssocID="{18735E17-53D9-4EB8-B6CB-08637485576B}" presName="diagram" presStyleCnt="0">
        <dgm:presLayoutVars>
          <dgm:chPref val="1"/>
          <dgm:dir/>
          <dgm:animOne val="branch"/>
          <dgm:animLvl val="lvl"/>
          <dgm:resizeHandles/>
        </dgm:presLayoutVars>
      </dgm:prSet>
      <dgm:spPr/>
    </dgm:pt>
    <dgm:pt modelId="{7BFBB075-389D-486C-9F92-B44C364A8712}" type="pres">
      <dgm:prSet presAssocID="{2A53056A-CEA1-4D2B-AE1E-9E9983A48F5E}" presName="root" presStyleCnt="0"/>
      <dgm:spPr/>
    </dgm:pt>
    <dgm:pt modelId="{629DE6F5-3049-40DF-AF03-15CBCE1DDE5A}" type="pres">
      <dgm:prSet presAssocID="{2A53056A-CEA1-4D2B-AE1E-9E9983A48F5E}" presName="rootComposite" presStyleCnt="0"/>
      <dgm:spPr/>
    </dgm:pt>
    <dgm:pt modelId="{49189BAD-56FE-49F9-98F8-03CFED207B5B}" type="pres">
      <dgm:prSet presAssocID="{2A53056A-CEA1-4D2B-AE1E-9E9983A48F5E}" presName="rootText" presStyleLbl="node1" presStyleIdx="0" presStyleCnt="1" custScaleX="301960" custLinFactNeighborX="19241" custLinFactNeighborY="5457"/>
      <dgm:spPr/>
    </dgm:pt>
    <dgm:pt modelId="{25A1806F-5D8D-4B69-8ED5-D5A2911B9C66}" type="pres">
      <dgm:prSet presAssocID="{2A53056A-CEA1-4D2B-AE1E-9E9983A48F5E}" presName="rootConnector" presStyleLbl="node1" presStyleIdx="0" presStyleCnt="1"/>
      <dgm:spPr/>
    </dgm:pt>
    <dgm:pt modelId="{9F819CF5-24F7-4931-8837-66006EC19F3B}" type="pres">
      <dgm:prSet presAssocID="{2A53056A-CEA1-4D2B-AE1E-9E9983A48F5E}" presName="childShape" presStyleCnt="0"/>
      <dgm:spPr/>
    </dgm:pt>
    <dgm:pt modelId="{70A04716-A61F-4753-A6E3-BBC43997FDDD}" type="pres">
      <dgm:prSet presAssocID="{635AD509-5F99-4D5B-B590-75294C9B2A8F}" presName="Name13" presStyleLbl="parChTrans1D2" presStyleIdx="0" presStyleCnt="2"/>
      <dgm:spPr/>
    </dgm:pt>
    <dgm:pt modelId="{8ABFBDD1-F6C0-4C04-AEC3-2CD0A6A95D2B}" type="pres">
      <dgm:prSet presAssocID="{DC6F42FC-C263-4F53-A199-7B229C409A66}" presName="childText" presStyleLbl="bgAcc1" presStyleIdx="0" presStyleCnt="2" custScaleX="284730" custScaleY="49919">
        <dgm:presLayoutVars>
          <dgm:bulletEnabled val="1"/>
        </dgm:presLayoutVars>
      </dgm:prSet>
      <dgm:spPr/>
    </dgm:pt>
    <dgm:pt modelId="{AA0EF8E4-58F2-4AE3-A7CA-B00B76E75CD7}" type="pres">
      <dgm:prSet presAssocID="{7325F90D-822B-46C1-BD79-F46492107F9F}" presName="Name13" presStyleLbl="parChTrans1D2" presStyleIdx="1" presStyleCnt="2"/>
      <dgm:spPr/>
    </dgm:pt>
    <dgm:pt modelId="{AD4F847C-42EB-4ED9-A9E1-3043EE906F93}" type="pres">
      <dgm:prSet presAssocID="{3E5DFE59-A95F-4FC0-99E6-D2D539C45FB8}" presName="childText" presStyleLbl="bgAcc1" presStyleIdx="1" presStyleCnt="2" custScaleX="287477" custScaleY="51412" custLinFactNeighborY="-11232">
        <dgm:presLayoutVars>
          <dgm:bulletEnabled val="1"/>
        </dgm:presLayoutVars>
      </dgm:prSet>
      <dgm:spPr/>
    </dgm:pt>
  </dgm:ptLst>
  <dgm:cxnLst>
    <dgm:cxn modelId="{207B3228-2C54-4107-A916-E62533043E09}" srcId="{18735E17-53D9-4EB8-B6CB-08637485576B}" destId="{2A53056A-CEA1-4D2B-AE1E-9E9983A48F5E}" srcOrd="0" destOrd="0" parTransId="{78877BA6-CFA6-4F79-88B9-59922B089135}" sibTransId="{0634C14E-729F-4229-9A58-DBA87FB6A8DD}"/>
    <dgm:cxn modelId="{F145D163-940B-4FF8-B03A-C665E78F0F44}" type="presOf" srcId="{18735E17-53D9-4EB8-B6CB-08637485576B}" destId="{ABA18804-EBB4-4B83-85E1-6548120C21FB}" srcOrd="0" destOrd="0" presId="urn:microsoft.com/office/officeart/2005/8/layout/hierarchy3"/>
    <dgm:cxn modelId="{2CFAB059-4C3B-4787-A4CD-16D66B4EE672}" type="presOf" srcId="{2A53056A-CEA1-4D2B-AE1E-9E9983A48F5E}" destId="{49189BAD-56FE-49F9-98F8-03CFED207B5B}" srcOrd="0" destOrd="0" presId="urn:microsoft.com/office/officeart/2005/8/layout/hierarchy3"/>
    <dgm:cxn modelId="{FB19207B-8A06-4B6A-B08E-A05242C51F84}" type="presOf" srcId="{635AD509-5F99-4D5B-B590-75294C9B2A8F}" destId="{70A04716-A61F-4753-A6E3-BBC43997FDDD}" srcOrd="0" destOrd="0" presId="urn:microsoft.com/office/officeart/2005/8/layout/hierarchy3"/>
    <dgm:cxn modelId="{2CC54C87-F6F5-4BBC-8995-86A56ABD8CE4}" type="presOf" srcId="{7325F90D-822B-46C1-BD79-F46492107F9F}" destId="{AA0EF8E4-58F2-4AE3-A7CA-B00B76E75CD7}" srcOrd="0" destOrd="0" presId="urn:microsoft.com/office/officeart/2005/8/layout/hierarchy3"/>
    <dgm:cxn modelId="{807C5F9A-E931-41F0-8A63-3B425DEF2FDB}" type="presOf" srcId="{DC6F42FC-C263-4F53-A199-7B229C409A66}" destId="{8ABFBDD1-F6C0-4C04-AEC3-2CD0A6A95D2B}" srcOrd="0" destOrd="0" presId="urn:microsoft.com/office/officeart/2005/8/layout/hierarchy3"/>
    <dgm:cxn modelId="{14851DA2-E878-4C72-A0AF-E886FDA6196F}" type="presOf" srcId="{2A53056A-CEA1-4D2B-AE1E-9E9983A48F5E}" destId="{25A1806F-5D8D-4B69-8ED5-D5A2911B9C66}" srcOrd="1" destOrd="0" presId="urn:microsoft.com/office/officeart/2005/8/layout/hierarchy3"/>
    <dgm:cxn modelId="{C1DEEBCD-B15F-4014-81B4-DF24C5D5C292}" type="presOf" srcId="{3E5DFE59-A95F-4FC0-99E6-D2D539C45FB8}" destId="{AD4F847C-42EB-4ED9-A9E1-3043EE906F93}" srcOrd="0" destOrd="0" presId="urn:microsoft.com/office/officeart/2005/8/layout/hierarchy3"/>
    <dgm:cxn modelId="{15E520EB-3C95-4654-B14A-0B8B9107E048}" srcId="{2A53056A-CEA1-4D2B-AE1E-9E9983A48F5E}" destId="{3E5DFE59-A95F-4FC0-99E6-D2D539C45FB8}" srcOrd="1" destOrd="0" parTransId="{7325F90D-822B-46C1-BD79-F46492107F9F}" sibTransId="{52E44B27-2A13-49C8-859B-C9A81FDC7601}"/>
    <dgm:cxn modelId="{311A67FA-809E-4134-82C8-24ACBC198C71}" srcId="{2A53056A-CEA1-4D2B-AE1E-9E9983A48F5E}" destId="{DC6F42FC-C263-4F53-A199-7B229C409A66}" srcOrd="0" destOrd="0" parTransId="{635AD509-5F99-4D5B-B590-75294C9B2A8F}" sibTransId="{FAC641E6-5BD2-4D75-AA95-31AACDCEF4FF}"/>
    <dgm:cxn modelId="{4E800BBB-1568-4808-8DAE-FD27A5B668CF}" type="presParOf" srcId="{ABA18804-EBB4-4B83-85E1-6548120C21FB}" destId="{7BFBB075-389D-486C-9F92-B44C364A8712}" srcOrd="0" destOrd="0" presId="urn:microsoft.com/office/officeart/2005/8/layout/hierarchy3"/>
    <dgm:cxn modelId="{04DB0917-FE87-46E4-B29C-CB59CB23F067}" type="presParOf" srcId="{7BFBB075-389D-486C-9F92-B44C364A8712}" destId="{629DE6F5-3049-40DF-AF03-15CBCE1DDE5A}" srcOrd="0" destOrd="0" presId="urn:microsoft.com/office/officeart/2005/8/layout/hierarchy3"/>
    <dgm:cxn modelId="{4BFA4D3E-8EB6-449D-AF8E-4B46820E4301}" type="presParOf" srcId="{629DE6F5-3049-40DF-AF03-15CBCE1DDE5A}" destId="{49189BAD-56FE-49F9-98F8-03CFED207B5B}" srcOrd="0" destOrd="0" presId="urn:microsoft.com/office/officeart/2005/8/layout/hierarchy3"/>
    <dgm:cxn modelId="{8E697E6E-40A2-49D7-B0A1-9BCB68CE63FD}" type="presParOf" srcId="{629DE6F5-3049-40DF-AF03-15CBCE1DDE5A}" destId="{25A1806F-5D8D-4B69-8ED5-D5A2911B9C66}" srcOrd="1" destOrd="0" presId="urn:microsoft.com/office/officeart/2005/8/layout/hierarchy3"/>
    <dgm:cxn modelId="{A0689B59-10A7-459E-AD3F-0E38970D03D8}" type="presParOf" srcId="{7BFBB075-389D-486C-9F92-B44C364A8712}" destId="{9F819CF5-24F7-4931-8837-66006EC19F3B}" srcOrd="1" destOrd="0" presId="urn:microsoft.com/office/officeart/2005/8/layout/hierarchy3"/>
    <dgm:cxn modelId="{11613FA9-D2E8-4657-B3D1-E5B22CC221A7}" type="presParOf" srcId="{9F819CF5-24F7-4931-8837-66006EC19F3B}" destId="{70A04716-A61F-4753-A6E3-BBC43997FDDD}" srcOrd="0" destOrd="0" presId="urn:microsoft.com/office/officeart/2005/8/layout/hierarchy3"/>
    <dgm:cxn modelId="{073F00EE-3C9F-439F-8D7A-673C1A853415}" type="presParOf" srcId="{9F819CF5-24F7-4931-8837-66006EC19F3B}" destId="{8ABFBDD1-F6C0-4C04-AEC3-2CD0A6A95D2B}" srcOrd="1" destOrd="0" presId="urn:microsoft.com/office/officeart/2005/8/layout/hierarchy3"/>
    <dgm:cxn modelId="{24C9ADD8-7B6B-45AF-B498-850D663B763A}" type="presParOf" srcId="{9F819CF5-24F7-4931-8837-66006EC19F3B}" destId="{AA0EF8E4-58F2-4AE3-A7CA-B00B76E75CD7}" srcOrd="2" destOrd="0" presId="urn:microsoft.com/office/officeart/2005/8/layout/hierarchy3"/>
    <dgm:cxn modelId="{D41FAAA8-26C8-4807-AF90-DDA85353614E}" type="presParOf" srcId="{9F819CF5-24F7-4931-8837-66006EC19F3B}" destId="{AD4F847C-42EB-4ED9-A9E1-3043EE906F93}" srcOrd="3" destOrd="0" presId="urn:microsoft.com/office/officeart/2005/8/layout/hierarchy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189BAD-56FE-49F9-98F8-03CFED207B5B}">
      <dsp:nvSpPr>
        <dsp:cNvPr id="0" name=""/>
        <dsp:cNvSpPr/>
      </dsp:nvSpPr>
      <dsp:spPr>
        <a:xfrm>
          <a:off x="433239" y="0"/>
          <a:ext cx="1386031" cy="558154"/>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400" kern="1200" dirty="0"/>
            <a:t>Added Agent</a:t>
          </a:r>
        </a:p>
      </dsp:txBody>
      <dsp:txXfrm>
        <a:off x="449587" y="16348"/>
        <a:ext cx="1353335" cy="525458"/>
      </dsp:txXfrm>
    </dsp:sp>
    <dsp:sp modelId="{70A04716-A61F-4753-A6E3-BBC43997FDDD}">
      <dsp:nvSpPr>
        <dsp:cNvPr id="0" name=""/>
        <dsp:cNvSpPr/>
      </dsp:nvSpPr>
      <dsp:spPr>
        <a:xfrm>
          <a:off x="571843" y="558154"/>
          <a:ext cx="115863" cy="272849"/>
        </a:xfrm>
        <a:custGeom>
          <a:avLst/>
          <a:gdLst/>
          <a:ahLst/>
          <a:cxnLst/>
          <a:rect l="0" t="0" r="0" b="0"/>
          <a:pathLst>
            <a:path>
              <a:moveTo>
                <a:pt x="0" y="0"/>
              </a:moveTo>
              <a:lnTo>
                <a:pt x="0" y="272849"/>
              </a:lnTo>
              <a:lnTo>
                <a:pt x="115863" y="272849"/>
              </a:lnTo>
            </a:path>
          </a:pathLst>
        </a:custGeom>
        <a:noFill/>
        <a:ln w="6350" cap="flat" cmpd="sng" algn="ctr">
          <a:solidFill>
            <a:schemeClr val="accent1">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8ABFBDD1-F6C0-4C04-AEC3-2CD0A6A95D2B}">
      <dsp:nvSpPr>
        <dsp:cNvPr id="0" name=""/>
        <dsp:cNvSpPr/>
      </dsp:nvSpPr>
      <dsp:spPr>
        <a:xfrm>
          <a:off x="687707" y="697780"/>
          <a:ext cx="1197174" cy="266446"/>
        </a:xfrm>
        <a:prstGeom prst="roundRect">
          <a:avLst>
            <a:gd name="adj" fmla="val 10000"/>
          </a:avLst>
        </a:prstGeom>
        <a:solidFill>
          <a:schemeClr val="accent1">
            <a:lumMod val="60000"/>
            <a:lumOff val="40000"/>
            <a:alpha val="90000"/>
          </a:schemeClr>
        </a:solidFill>
        <a:ln w="12700" cap="flat" cmpd="sng" algn="ctr">
          <a:solidFill>
            <a:scrgbClr r="0" g="0" b="0"/>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l" defTabSz="622300">
            <a:lnSpc>
              <a:spcPct val="90000"/>
            </a:lnSpc>
            <a:spcBef>
              <a:spcPct val="0"/>
            </a:spcBef>
            <a:spcAft>
              <a:spcPct val="35000"/>
            </a:spcAft>
            <a:buNone/>
          </a:pPr>
          <a:r>
            <a:rPr lang="en-US" sz="1400" kern="1200" dirty="0">
              <a:solidFill>
                <a:schemeClr val="bg1"/>
              </a:solidFill>
            </a:rPr>
            <a:t>Concentration</a:t>
          </a:r>
        </a:p>
      </dsp:txBody>
      <dsp:txXfrm>
        <a:off x="695511" y="705584"/>
        <a:ext cx="1181566" cy="250838"/>
      </dsp:txXfrm>
    </dsp:sp>
    <dsp:sp modelId="{AA0EF8E4-58F2-4AE3-A7CA-B00B76E75CD7}">
      <dsp:nvSpPr>
        <dsp:cNvPr id="0" name=""/>
        <dsp:cNvSpPr/>
      </dsp:nvSpPr>
      <dsp:spPr>
        <a:xfrm>
          <a:off x="571843" y="558154"/>
          <a:ext cx="115863" cy="600433"/>
        </a:xfrm>
        <a:custGeom>
          <a:avLst/>
          <a:gdLst/>
          <a:ahLst/>
          <a:cxnLst/>
          <a:rect l="0" t="0" r="0" b="0"/>
          <a:pathLst>
            <a:path>
              <a:moveTo>
                <a:pt x="0" y="0"/>
              </a:moveTo>
              <a:lnTo>
                <a:pt x="0" y="600433"/>
              </a:lnTo>
              <a:lnTo>
                <a:pt x="115863" y="600433"/>
              </a:lnTo>
            </a:path>
          </a:pathLst>
        </a:custGeom>
        <a:noFill/>
        <a:ln w="6350" cap="flat" cmpd="sng" algn="ctr">
          <a:solidFill>
            <a:schemeClr val="accent1">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AD4F847C-42EB-4ED9-A9E1-3043EE906F93}">
      <dsp:nvSpPr>
        <dsp:cNvPr id="0" name=""/>
        <dsp:cNvSpPr/>
      </dsp:nvSpPr>
      <dsp:spPr>
        <a:xfrm>
          <a:off x="687707" y="1041073"/>
          <a:ext cx="1119657" cy="235027"/>
        </a:xfrm>
        <a:prstGeom prst="roundRect">
          <a:avLst>
            <a:gd name="adj" fmla="val 10000"/>
          </a:avLst>
        </a:prstGeom>
        <a:solidFill>
          <a:schemeClr val="accent1">
            <a:lumMod val="60000"/>
            <a:lumOff val="40000"/>
            <a:alpha val="90000"/>
          </a:schemeClr>
        </a:solidFill>
        <a:ln w="12700" cap="flat" cmpd="sng" algn="ctr">
          <a:solidFill>
            <a:scrgbClr r="0" g="0" b="0"/>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l" defTabSz="622300">
            <a:lnSpc>
              <a:spcPct val="90000"/>
            </a:lnSpc>
            <a:spcBef>
              <a:spcPct val="0"/>
            </a:spcBef>
            <a:spcAft>
              <a:spcPct val="35000"/>
            </a:spcAft>
            <a:buNone/>
          </a:pPr>
          <a:r>
            <a:rPr lang="en-US" sz="1400" kern="1200" dirty="0">
              <a:solidFill>
                <a:schemeClr val="bg1"/>
              </a:solidFill>
            </a:rPr>
            <a:t>Dosing Unit</a:t>
          </a:r>
        </a:p>
      </dsp:txBody>
      <dsp:txXfrm>
        <a:off x="694591" y="1047957"/>
        <a:ext cx="1105889" cy="22125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189BAD-56FE-49F9-98F8-03CFED207B5B}">
      <dsp:nvSpPr>
        <dsp:cNvPr id="0" name=""/>
        <dsp:cNvSpPr/>
      </dsp:nvSpPr>
      <dsp:spPr>
        <a:xfrm>
          <a:off x="212899" y="0"/>
          <a:ext cx="3243504" cy="537075"/>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400" kern="1200" dirty="0"/>
            <a:t>Agent (Name) : </a:t>
          </a:r>
          <a:r>
            <a:rPr lang="en-US" sz="1400" b="0" i="0" kern="1200" dirty="0"/>
            <a:t>CNDAGT (CP, LB, IS), AGENT (MS only)</a:t>
          </a:r>
          <a:endParaRPr lang="en-US" sz="1400" kern="1200" dirty="0"/>
        </a:p>
      </dsp:txBody>
      <dsp:txXfrm>
        <a:off x="228629" y="15730"/>
        <a:ext cx="3212044" cy="505615"/>
      </dsp:txXfrm>
    </dsp:sp>
    <dsp:sp modelId="{70A04716-A61F-4753-A6E3-BBC43997FDDD}">
      <dsp:nvSpPr>
        <dsp:cNvPr id="0" name=""/>
        <dsp:cNvSpPr/>
      </dsp:nvSpPr>
      <dsp:spPr>
        <a:xfrm>
          <a:off x="537250" y="537075"/>
          <a:ext cx="302470" cy="262842"/>
        </a:xfrm>
        <a:custGeom>
          <a:avLst/>
          <a:gdLst/>
          <a:ahLst/>
          <a:cxnLst/>
          <a:rect l="0" t="0" r="0" b="0"/>
          <a:pathLst>
            <a:path>
              <a:moveTo>
                <a:pt x="0" y="0"/>
              </a:moveTo>
              <a:lnTo>
                <a:pt x="0" y="262842"/>
              </a:lnTo>
              <a:lnTo>
                <a:pt x="302470" y="262842"/>
              </a:lnTo>
            </a:path>
          </a:pathLst>
        </a:custGeom>
        <a:noFill/>
        <a:ln w="6350" cap="flat" cmpd="sng" algn="ctr">
          <a:solidFill>
            <a:schemeClr val="accent1">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8ABFBDD1-F6C0-4C04-AEC3-2CD0A6A95D2B}">
      <dsp:nvSpPr>
        <dsp:cNvPr id="0" name=""/>
        <dsp:cNvSpPr/>
      </dsp:nvSpPr>
      <dsp:spPr>
        <a:xfrm>
          <a:off x="839720" y="671725"/>
          <a:ext cx="2729811" cy="256383"/>
        </a:xfrm>
        <a:prstGeom prst="roundRect">
          <a:avLst>
            <a:gd name="adj" fmla="val 10000"/>
          </a:avLst>
        </a:prstGeom>
        <a:solidFill>
          <a:schemeClr val="accent1">
            <a:lumMod val="60000"/>
            <a:lumOff val="40000"/>
            <a:alpha val="90000"/>
          </a:schemeClr>
        </a:solidFill>
        <a:ln w="12700" cap="flat" cmpd="sng" algn="ctr">
          <a:solidFill>
            <a:schemeClr val="accent1"/>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l" defTabSz="622300">
            <a:lnSpc>
              <a:spcPct val="90000"/>
            </a:lnSpc>
            <a:spcBef>
              <a:spcPct val="0"/>
            </a:spcBef>
            <a:spcAft>
              <a:spcPct val="35000"/>
            </a:spcAft>
            <a:buNone/>
          </a:pPr>
          <a:r>
            <a:rPr lang="en-US" sz="1400" kern="1200" dirty="0">
              <a:solidFill>
                <a:schemeClr val="bg1"/>
              </a:solidFill>
            </a:rPr>
            <a:t>Concentration: CONC (MS only)</a:t>
          </a:r>
        </a:p>
      </dsp:txBody>
      <dsp:txXfrm>
        <a:off x="847229" y="679234"/>
        <a:ext cx="2714793" cy="241365"/>
      </dsp:txXfrm>
    </dsp:sp>
    <dsp:sp modelId="{AA0EF8E4-58F2-4AE3-A7CA-B00B76E75CD7}">
      <dsp:nvSpPr>
        <dsp:cNvPr id="0" name=""/>
        <dsp:cNvSpPr/>
      </dsp:nvSpPr>
      <dsp:spPr>
        <a:xfrm>
          <a:off x="537250" y="537075"/>
          <a:ext cx="302470" cy="603039"/>
        </a:xfrm>
        <a:custGeom>
          <a:avLst/>
          <a:gdLst/>
          <a:ahLst/>
          <a:cxnLst/>
          <a:rect l="0" t="0" r="0" b="0"/>
          <a:pathLst>
            <a:path>
              <a:moveTo>
                <a:pt x="0" y="0"/>
              </a:moveTo>
              <a:lnTo>
                <a:pt x="0" y="603039"/>
              </a:lnTo>
              <a:lnTo>
                <a:pt x="302470" y="603039"/>
              </a:lnTo>
            </a:path>
          </a:pathLst>
        </a:custGeom>
        <a:noFill/>
        <a:ln w="6350" cap="flat" cmpd="sng" algn="ctr">
          <a:solidFill>
            <a:schemeClr val="accent1">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AD4F847C-42EB-4ED9-A9E1-3043EE906F93}">
      <dsp:nvSpPr>
        <dsp:cNvPr id="0" name=""/>
        <dsp:cNvSpPr/>
      </dsp:nvSpPr>
      <dsp:spPr>
        <a:xfrm>
          <a:off x="839720" y="1002053"/>
          <a:ext cx="2821905" cy="276121"/>
        </a:xfrm>
        <a:prstGeom prst="roundRect">
          <a:avLst>
            <a:gd name="adj" fmla="val 10000"/>
          </a:avLst>
        </a:prstGeom>
        <a:solidFill>
          <a:schemeClr val="accent1">
            <a:lumMod val="60000"/>
            <a:lumOff val="40000"/>
            <a:alpha val="90000"/>
          </a:schemeClr>
        </a:solidFill>
        <a:ln w="12700" cap="flat" cmpd="sng" algn="ctr">
          <a:solidFill>
            <a:schemeClr val="accent1"/>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l" defTabSz="622300">
            <a:lnSpc>
              <a:spcPct val="90000"/>
            </a:lnSpc>
            <a:spcBef>
              <a:spcPct val="0"/>
            </a:spcBef>
            <a:spcAft>
              <a:spcPct val="35000"/>
            </a:spcAft>
            <a:buNone/>
          </a:pPr>
          <a:r>
            <a:rPr lang="en-US" sz="1400" kern="1200" dirty="0">
              <a:solidFill>
                <a:schemeClr val="bg1"/>
              </a:solidFill>
            </a:rPr>
            <a:t>Dosing Unit: CONCU (MS only)</a:t>
          </a:r>
        </a:p>
      </dsp:txBody>
      <dsp:txXfrm>
        <a:off x="847807" y="1010140"/>
        <a:ext cx="2805731" cy="25994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189BAD-56FE-49F9-98F8-03CFED207B5B}">
      <dsp:nvSpPr>
        <dsp:cNvPr id="0" name=""/>
        <dsp:cNvSpPr/>
      </dsp:nvSpPr>
      <dsp:spPr>
        <a:xfrm>
          <a:off x="523638" y="29483"/>
          <a:ext cx="3215102" cy="532372"/>
        </a:xfrm>
        <a:prstGeom prst="roundRect">
          <a:avLst>
            <a:gd name="adj" fmla="val 1000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400" kern="1200" dirty="0"/>
            <a:t>Agent (Name) : </a:t>
          </a:r>
          <a:r>
            <a:rPr lang="en-US" sz="1400" b="0" i="0" kern="1200" dirty="0"/>
            <a:t>CNDAGT (CP, LB, IS), AGENT (MS only)</a:t>
          </a:r>
          <a:endParaRPr lang="en-US" sz="1400" kern="1200" dirty="0"/>
        </a:p>
      </dsp:txBody>
      <dsp:txXfrm>
        <a:off x="539231" y="45076"/>
        <a:ext cx="3183916" cy="501186"/>
      </dsp:txXfrm>
    </dsp:sp>
    <dsp:sp modelId="{70A04716-A61F-4753-A6E3-BBC43997FDDD}">
      <dsp:nvSpPr>
        <dsp:cNvPr id="0" name=""/>
        <dsp:cNvSpPr/>
      </dsp:nvSpPr>
      <dsp:spPr>
        <a:xfrm>
          <a:off x="845148" y="561856"/>
          <a:ext cx="116642" cy="236918"/>
        </a:xfrm>
        <a:custGeom>
          <a:avLst/>
          <a:gdLst/>
          <a:ahLst/>
          <a:cxnLst/>
          <a:rect l="0" t="0" r="0" b="0"/>
          <a:pathLst>
            <a:path>
              <a:moveTo>
                <a:pt x="0" y="0"/>
              </a:moveTo>
              <a:lnTo>
                <a:pt x="0" y="236918"/>
              </a:lnTo>
              <a:lnTo>
                <a:pt x="116642" y="236918"/>
              </a:lnTo>
            </a:path>
          </a:pathLst>
        </a:custGeom>
        <a:noFill/>
        <a:ln w="6350" cap="flat" cmpd="sng" algn="ctr">
          <a:solidFill>
            <a:schemeClr val="accent1">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8ABFBDD1-F6C0-4C04-AEC3-2CD0A6A95D2B}">
      <dsp:nvSpPr>
        <dsp:cNvPr id="0" name=""/>
        <dsp:cNvSpPr/>
      </dsp:nvSpPr>
      <dsp:spPr>
        <a:xfrm>
          <a:off x="961791" y="665897"/>
          <a:ext cx="2425317" cy="265754"/>
        </a:xfrm>
        <a:prstGeom prst="roundRect">
          <a:avLst>
            <a:gd name="adj" fmla="val 10000"/>
          </a:avLst>
        </a:prstGeom>
        <a:solidFill>
          <a:schemeClr val="accent1">
            <a:lumMod val="60000"/>
            <a:lumOff val="40000"/>
            <a:alpha val="90000"/>
          </a:schemeClr>
        </a:solidFill>
        <a:ln w="12700" cap="flat" cmpd="sng" algn="ctr">
          <a:solidFill>
            <a:schemeClr val="accent1"/>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l" defTabSz="622300">
            <a:lnSpc>
              <a:spcPct val="90000"/>
            </a:lnSpc>
            <a:spcBef>
              <a:spcPct val="0"/>
            </a:spcBef>
            <a:spcAft>
              <a:spcPct val="35000"/>
            </a:spcAft>
            <a:buNone/>
          </a:pPr>
          <a:r>
            <a:rPr lang="en-US" sz="1400" kern="1200" dirty="0">
              <a:solidFill>
                <a:schemeClr val="bg1"/>
              </a:solidFill>
            </a:rPr>
            <a:t>Concentration: CONC (MS only)</a:t>
          </a:r>
        </a:p>
      </dsp:txBody>
      <dsp:txXfrm>
        <a:off x="969575" y="673681"/>
        <a:ext cx="2409749" cy="250186"/>
      </dsp:txXfrm>
    </dsp:sp>
    <dsp:sp modelId="{AA0EF8E4-58F2-4AE3-A7CA-B00B76E75CD7}">
      <dsp:nvSpPr>
        <dsp:cNvPr id="0" name=""/>
        <dsp:cNvSpPr/>
      </dsp:nvSpPr>
      <dsp:spPr>
        <a:xfrm>
          <a:off x="845148" y="561856"/>
          <a:ext cx="116642" cy="579945"/>
        </a:xfrm>
        <a:custGeom>
          <a:avLst/>
          <a:gdLst/>
          <a:ahLst/>
          <a:cxnLst/>
          <a:rect l="0" t="0" r="0" b="0"/>
          <a:pathLst>
            <a:path>
              <a:moveTo>
                <a:pt x="0" y="0"/>
              </a:moveTo>
              <a:lnTo>
                <a:pt x="0" y="579945"/>
              </a:lnTo>
              <a:lnTo>
                <a:pt x="116642" y="579945"/>
              </a:lnTo>
            </a:path>
          </a:pathLst>
        </a:custGeom>
        <a:noFill/>
        <a:ln w="6350" cap="flat" cmpd="sng" algn="ctr">
          <a:solidFill>
            <a:schemeClr val="accent1">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AD4F847C-42EB-4ED9-A9E1-3043EE906F93}">
      <dsp:nvSpPr>
        <dsp:cNvPr id="0" name=""/>
        <dsp:cNvSpPr/>
      </dsp:nvSpPr>
      <dsp:spPr>
        <a:xfrm>
          <a:off x="961791" y="1004949"/>
          <a:ext cx="2448716" cy="273703"/>
        </a:xfrm>
        <a:prstGeom prst="roundRect">
          <a:avLst>
            <a:gd name="adj" fmla="val 10000"/>
          </a:avLst>
        </a:prstGeom>
        <a:solidFill>
          <a:schemeClr val="accent1">
            <a:lumMod val="60000"/>
            <a:lumOff val="40000"/>
            <a:alpha val="90000"/>
          </a:schemeClr>
        </a:solidFill>
        <a:ln w="12700" cap="flat" cmpd="sng" algn="ctr">
          <a:solidFill>
            <a:schemeClr val="accent1"/>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marL="0" lvl="0" indent="0" algn="l" defTabSz="622300">
            <a:lnSpc>
              <a:spcPct val="90000"/>
            </a:lnSpc>
            <a:spcBef>
              <a:spcPct val="0"/>
            </a:spcBef>
            <a:spcAft>
              <a:spcPct val="35000"/>
            </a:spcAft>
            <a:buNone/>
          </a:pPr>
          <a:r>
            <a:rPr lang="en-US" sz="1400" kern="1200" dirty="0">
              <a:solidFill>
                <a:schemeClr val="bg1"/>
              </a:solidFill>
            </a:rPr>
            <a:t>Dosing Unit: CONCU (MS only)</a:t>
          </a:r>
        </a:p>
      </dsp:txBody>
      <dsp:txXfrm>
        <a:off x="969807" y="1012965"/>
        <a:ext cx="2432684" cy="257671"/>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CD3DD3D-8237-4A0C-A89E-8290A3D3E072}" type="datetimeFigureOut">
              <a:rPr lang="en-US" smtClean="0"/>
              <a:t>11/27/2023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B84205D-7259-4525-83AA-B4F9B1DADE0D}" type="slidenum">
              <a:rPr lang="en-US" smtClean="0"/>
              <a:t>‹#›</a:t>
            </a:fld>
            <a:endParaRPr lang="en-US"/>
          </a:p>
        </p:txBody>
      </p:sp>
    </p:spTree>
    <p:extLst>
      <p:ext uri="{BB962C8B-B14F-4D97-AF65-F5344CB8AC3E}">
        <p14:creationId xmlns:p14="http://schemas.microsoft.com/office/powerpoint/2010/main" val="3065839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Jordan to go to SDTM and GGG for approval for the variable scope change. Jon to talk to Dianne about getting into IG4.0 scope and timeline and see if this is doable for 4.0.</a:t>
            </a:r>
          </a:p>
          <a:p>
            <a:endParaRPr lang="en-US" dirty="0"/>
          </a:p>
        </p:txBody>
      </p:sp>
      <p:sp>
        <p:nvSpPr>
          <p:cNvPr id="4" name="Slide Number Placeholder 3"/>
          <p:cNvSpPr>
            <a:spLocks noGrp="1"/>
          </p:cNvSpPr>
          <p:nvPr>
            <p:ph type="sldNum" sz="quarter" idx="5"/>
          </p:nvPr>
        </p:nvSpPr>
        <p:spPr/>
        <p:txBody>
          <a:bodyPr/>
          <a:lstStyle/>
          <a:p>
            <a:fld id="{6B84205D-7259-4525-83AA-B4F9B1DADE0D}" type="slidenum">
              <a:rPr lang="en-US" smtClean="0"/>
              <a:t>4</a:t>
            </a:fld>
            <a:endParaRPr lang="en-US"/>
          </a:p>
        </p:txBody>
      </p:sp>
    </p:spTree>
    <p:extLst>
      <p:ext uri="{BB962C8B-B14F-4D97-AF65-F5344CB8AC3E}">
        <p14:creationId xmlns:p14="http://schemas.microsoft.com/office/powerpoint/2010/main" val="20497228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C2C9E6-7100-6B43-C722-7EB57DE3EED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BEAA207-801C-E0BB-FAC3-C5B76A59CED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02ECB7F-EA99-B1EB-B5AE-44496E1ED836}"/>
              </a:ext>
            </a:extLst>
          </p:cNvPr>
          <p:cNvSpPr>
            <a:spLocks noGrp="1"/>
          </p:cNvSpPr>
          <p:nvPr>
            <p:ph type="dt" sz="half" idx="10"/>
          </p:nvPr>
        </p:nvSpPr>
        <p:spPr/>
        <p:txBody>
          <a:bodyPr/>
          <a:lstStyle/>
          <a:p>
            <a:fld id="{0E056C3D-8429-450F-929A-03A15CE58016}" type="datetimeFigureOut">
              <a:rPr lang="en-US" smtClean="0"/>
              <a:t>11/27/2023</a:t>
            </a:fld>
            <a:endParaRPr lang="en-US"/>
          </a:p>
        </p:txBody>
      </p:sp>
      <p:sp>
        <p:nvSpPr>
          <p:cNvPr id="5" name="Footer Placeholder 4">
            <a:extLst>
              <a:ext uri="{FF2B5EF4-FFF2-40B4-BE49-F238E27FC236}">
                <a16:creationId xmlns:a16="http://schemas.microsoft.com/office/drawing/2014/main" id="{4CF9D3AD-CDA0-90A7-9299-BDEA1B63A02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3F05735-0CE5-FD0D-72A3-501956C8A9EA}"/>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7467558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813ED4-3D40-ADA7-FA35-A994D83888A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DE48F70-F302-2478-A7CE-B619321E54B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D2D343E-AD94-D23B-F646-7B8F7F00EEA0}"/>
              </a:ext>
            </a:extLst>
          </p:cNvPr>
          <p:cNvSpPr>
            <a:spLocks noGrp="1"/>
          </p:cNvSpPr>
          <p:nvPr>
            <p:ph type="dt" sz="half" idx="10"/>
          </p:nvPr>
        </p:nvSpPr>
        <p:spPr/>
        <p:txBody>
          <a:bodyPr/>
          <a:lstStyle/>
          <a:p>
            <a:fld id="{0E056C3D-8429-450F-929A-03A15CE58016}" type="datetimeFigureOut">
              <a:rPr lang="en-US" smtClean="0"/>
              <a:t>11/27/2023</a:t>
            </a:fld>
            <a:endParaRPr lang="en-US"/>
          </a:p>
        </p:txBody>
      </p:sp>
      <p:sp>
        <p:nvSpPr>
          <p:cNvPr id="5" name="Footer Placeholder 4">
            <a:extLst>
              <a:ext uri="{FF2B5EF4-FFF2-40B4-BE49-F238E27FC236}">
                <a16:creationId xmlns:a16="http://schemas.microsoft.com/office/drawing/2014/main" id="{3225D3E3-34E0-B61E-2827-C475877BE48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81F638-3B67-19B2-CD72-50104454058B}"/>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42193078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F85A624-6AF0-C7CF-8AB5-59983C0CE38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7906BD9-BFC6-2B89-CE08-BED283C4726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D7E7DDF-4A6E-706E-17E8-313A5004AD41}"/>
              </a:ext>
            </a:extLst>
          </p:cNvPr>
          <p:cNvSpPr>
            <a:spLocks noGrp="1"/>
          </p:cNvSpPr>
          <p:nvPr>
            <p:ph type="dt" sz="half" idx="10"/>
          </p:nvPr>
        </p:nvSpPr>
        <p:spPr/>
        <p:txBody>
          <a:bodyPr/>
          <a:lstStyle/>
          <a:p>
            <a:fld id="{0E056C3D-8429-450F-929A-03A15CE58016}" type="datetimeFigureOut">
              <a:rPr lang="en-US" smtClean="0"/>
              <a:t>11/27/2023</a:t>
            </a:fld>
            <a:endParaRPr lang="en-US"/>
          </a:p>
        </p:txBody>
      </p:sp>
      <p:sp>
        <p:nvSpPr>
          <p:cNvPr id="5" name="Footer Placeholder 4">
            <a:extLst>
              <a:ext uri="{FF2B5EF4-FFF2-40B4-BE49-F238E27FC236}">
                <a16:creationId xmlns:a16="http://schemas.microsoft.com/office/drawing/2014/main" id="{1660E2EB-13CC-FAD4-3181-214B3AF9899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9140631-6666-9F40-5BFA-1852B97C48AA}"/>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5520686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79C855-BA55-1A19-7FCE-D116CD75BB4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79FB5FB-FF2D-A95E-26A2-1ED0BC18394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2E47198-3120-BEE6-426F-2960FCF20503}"/>
              </a:ext>
            </a:extLst>
          </p:cNvPr>
          <p:cNvSpPr>
            <a:spLocks noGrp="1"/>
          </p:cNvSpPr>
          <p:nvPr>
            <p:ph type="dt" sz="half" idx="10"/>
          </p:nvPr>
        </p:nvSpPr>
        <p:spPr/>
        <p:txBody>
          <a:bodyPr/>
          <a:lstStyle/>
          <a:p>
            <a:fld id="{0E056C3D-8429-450F-929A-03A15CE58016}" type="datetimeFigureOut">
              <a:rPr lang="en-US" smtClean="0"/>
              <a:t>11/27/2023</a:t>
            </a:fld>
            <a:endParaRPr lang="en-US"/>
          </a:p>
        </p:txBody>
      </p:sp>
      <p:sp>
        <p:nvSpPr>
          <p:cNvPr id="5" name="Footer Placeholder 4">
            <a:extLst>
              <a:ext uri="{FF2B5EF4-FFF2-40B4-BE49-F238E27FC236}">
                <a16:creationId xmlns:a16="http://schemas.microsoft.com/office/drawing/2014/main" id="{45E4092E-C946-4FDE-AFAE-C4D220413C1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A2F85E9-09EA-43FA-098B-8ED6303C1495}"/>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37986035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E17F24-CA15-401D-44AE-8698FEBE5EF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601B5C8-9FD0-9146-F934-C90267C4627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5C57DC8-7E6B-9E1F-DC66-9A04C04024ED}"/>
              </a:ext>
            </a:extLst>
          </p:cNvPr>
          <p:cNvSpPr>
            <a:spLocks noGrp="1"/>
          </p:cNvSpPr>
          <p:nvPr>
            <p:ph type="dt" sz="half" idx="10"/>
          </p:nvPr>
        </p:nvSpPr>
        <p:spPr/>
        <p:txBody>
          <a:bodyPr/>
          <a:lstStyle/>
          <a:p>
            <a:fld id="{0E056C3D-8429-450F-929A-03A15CE58016}" type="datetimeFigureOut">
              <a:rPr lang="en-US" smtClean="0"/>
              <a:t>11/27/2023</a:t>
            </a:fld>
            <a:endParaRPr lang="en-US"/>
          </a:p>
        </p:txBody>
      </p:sp>
      <p:sp>
        <p:nvSpPr>
          <p:cNvPr id="5" name="Footer Placeholder 4">
            <a:extLst>
              <a:ext uri="{FF2B5EF4-FFF2-40B4-BE49-F238E27FC236}">
                <a16:creationId xmlns:a16="http://schemas.microsoft.com/office/drawing/2014/main" id="{93BABE3D-7F7B-1C53-904D-49182B3ED53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C06BC55-38B7-1E66-9A22-C11B581CFEB6}"/>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25511282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0A475E-4953-CDDA-323C-18DB52AFF5D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00C944B-92B1-FAB1-DD89-1E66CA5D4FA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A63AC70-633B-D64C-5796-46AE1139FA1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8FBDCAE-1DAE-F599-7489-604E0C3E1046}"/>
              </a:ext>
            </a:extLst>
          </p:cNvPr>
          <p:cNvSpPr>
            <a:spLocks noGrp="1"/>
          </p:cNvSpPr>
          <p:nvPr>
            <p:ph type="dt" sz="half" idx="10"/>
          </p:nvPr>
        </p:nvSpPr>
        <p:spPr/>
        <p:txBody>
          <a:bodyPr/>
          <a:lstStyle/>
          <a:p>
            <a:fld id="{0E056C3D-8429-450F-929A-03A15CE58016}" type="datetimeFigureOut">
              <a:rPr lang="en-US" smtClean="0"/>
              <a:t>11/27/2023</a:t>
            </a:fld>
            <a:endParaRPr lang="en-US"/>
          </a:p>
        </p:txBody>
      </p:sp>
      <p:sp>
        <p:nvSpPr>
          <p:cNvPr id="6" name="Footer Placeholder 5">
            <a:extLst>
              <a:ext uri="{FF2B5EF4-FFF2-40B4-BE49-F238E27FC236}">
                <a16:creationId xmlns:a16="http://schemas.microsoft.com/office/drawing/2014/main" id="{64A5B90B-82C1-4062-B018-54901569961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E7740FA-F78B-1634-D482-7460DE0FA9A8}"/>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7852217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FE20C5-EF03-26DE-E093-F497CB7A081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EB81E86-ECE7-DA8B-56C7-0BD49B57586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3670E49-BD44-0F39-A372-25A2630F689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06CD421-CADE-AB0B-0204-244947757E4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59A99E4-D83D-2780-4F5B-A43706E2E5D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891892B-B1E2-93A7-4AC2-DA67E782E043}"/>
              </a:ext>
            </a:extLst>
          </p:cNvPr>
          <p:cNvSpPr>
            <a:spLocks noGrp="1"/>
          </p:cNvSpPr>
          <p:nvPr>
            <p:ph type="dt" sz="half" idx="10"/>
          </p:nvPr>
        </p:nvSpPr>
        <p:spPr/>
        <p:txBody>
          <a:bodyPr/>
          <a:lstStyle/>
          <a:p>
            <a:fld id="{0E056C3D-8429-450F-929A-03A15CE58016}" type="datetimeFigureOut">
              <a:rPr lang="en-US" smtClean="0"/>
              <a:t>11/27/2023</a:t>
            </a:fld>
            <a:endParaRPr lang="en-US"/>
          </a:p>
        </p:txBody>
      </p:sp>
      <p:sp>
        <p:nvSpPr>
          <p:cNvPr id="8" name="Footer Placeholder 7">
            <a:extLst>
              <a:ext uri="{FF2B5EF4-FFF2-40B4-BE49-F238E27FC236}">
                <a16:creationId xmlns:a16="http://schemas.microsoft.com/office/drawing/2014/main" id="{36882DF6-8A53-5F40-6534-7BCDA398851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982F614-1C45-9401-F082-F14CD8DC5BD8}"/>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32518433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AE78E2-D221-5CC6-2BCA-225FD50DA23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345D6C7-2C3C-77C1-7293-FADCE1F48D12}"/>
              </a:ext>
            </a:extLst>
          </p:cNvPr>
          <p:cNvSpPr>
            <a:spLocks noGrp="1"/>
          </p:cNvSpPr>
          <p:nvPr>
            <p:ph type="dt" sz="half" idx="10"/>
          </p:nvPr>
        </p:nvSpPr>
        <p:spPr/>
        <p:txBody>
          <a:bodyPr/>
          <a:lstStyle/>
          <a:p>
            <a:fld id="{0E056C3D-8429-450F-929A-03A15CE58016}" type="datetimeFigureOut">
              <a:rPr lang="en-US" smtClean="0"/>
              <a:t>11/27/2023</a:t>
            </a:fld>
            <a:endParaRPr lang="en-US"/>
          </a:p>
        </p:txBody>
      </p:sp>
      <p:sp>
        <p:nvSpPr>
          <p:cNvPr id="4" name="Footer Placeholder 3">
            <a:extLst>
              <a:ext uri="{FF2B5EF4-FFF2-40B4-BE49-F238E27FC236}">
                <a16:creationId xmlns:a16="http://schemas.microsoft.com/office/drawing/2014/main" id="{CC5586A0-7B96-1C63-5AD3-254281100E5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F3A5489-B6A7-41C0-48C3-568D66AC2FA4}"/>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41290968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653CCD5-47C7-904C-86C7-0C58EB8A2530}"/>
              </a:ext>
            </a:extLst>
          </p:cNvPr>
          <p:cNvSpPr>
            <a:spLocks noGrp="1"/>
          </p:cNvSpPr>
          <p:nvPr>
            <p:ph type="dt" sz="half" idx="10"/>
          </p:nvPr>
        </p:nvSpPr>
        <p:spPr/>
        <p:txBody>
          <a:bodyPr/>
          <a:lstStyle/>
          <a:p>
            <a:fld id="{0E056C3D-8429-450F-929A-03A15CE58016}" type="datetimeFigureOut">
              <a:rPr lang="en-US" smtClean="0"/>
              <a:t>11/27/2023</a:t>
            </a:fld>
            <a:endParaRPr lang="en-US"/>
          </a:p>
        </p:txBody>
      </p:sp>
      <p:sp>
        <p:nvSpPr>
          <p:cNvPr id="3" name="Footer Placeholder 2">
            <a:extLst>
              <a:ext uri="{FF2B5EF4-FFF2-40B4-BE49-F238E27FC236}">
                <a16:creationId xmlns:a16="http://schemas.microsoft.com/office/drawing/2014/main" id="{B94B4A2F-C7D7-285A-678E-7FFC5217708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563E80A-99D7-1299-CA31-7C7558DC8A60}"/>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7614982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CD99E3-9558-0BAB-B029-6422DB27802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70F0712-5A85-CE7F-1F60-C42F5ED641E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244FCB3-56EB-CCA5-DE2C-323DF5EF796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4895DA3-7CF9-8757-8711-C96C22C7FFB4}"/>
              </a:ext>
            </a:extLst>
          </p:cNvPr>
          <p:cNvSpPr>
            <a:spLocks noGrp="1"/>
          </p:cNvSpPr>
          <p:nvPr>
            <p:ph type="dt" sz="half" idx="10"/>
          </p:nvPr>
        </p:nvSpPr>
        <p:spPr/>
        <p:txBody>
          <a:bodyPr/>
          <a:lstStyle/>
          <a:p>
            <a:fld id="{0E056C3D-8429-450F-929A-03A15CE58016}" type="datetimeFigureOut">
              <a:rPr lang="en-US" smtClean="0"/>
              <a:t>11/27/2023</a:t>
            </a:fld>
            <a:endParaRPr lang="en-US"/>
          </a:p>
        </p:txBody>
      </p:sp>
      <p:sp>
        <p:nvSpPr>
          <p:cNvPr id="6" name="Footer Placeholder 5">
            <a:extLst>
              <a:ext uri="{FF2B5EF4-FFF2-40B4-BE49-F238E27FC236}">
                <a16:creationId xmlns:a16="http://schemas.microsoft.com/office/drawing/2014/main" id="{0EA94A4E-DDAA-CF16-9C63-55B60C11508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06206E9-135D-E627-1676-229CAAE141C7}"/>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2978728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0CE3EB-46CC-BEE1-9328-01A30BEACE7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DC33937-90A7-C81C-C3AD-C2F5F0583F5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0CE3565-951F-6B0A-7851-C7901AE81DC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C2ED1F-C228-2659-3633-22770BCC9223}"/>
              </a:ext>
            </a:extLst>
          </p:cNvPr>
          <p:cNvSpPr>
            <a:spLocks noGrp="1"/>
          </p:cNvSpPr>
          <p:nvPr>
            <p:ph type="dt" sz="half" idx="10"/>
          </p:nvPr>
        </p:nvSpPr>
        <p:spPr/>
        <p:txBody>
          <a:bodyPr/>
          <a:lstStyle/>
          <a:p>
            <a:fld id="{0E056C3D-8429-450F-929A-03A15CE58016}" type="datetimeFigureOut">
              <a:rPr lang="en-US" smtClean="0"/>
              <a:t>11/27/2023</a:t>
            </a:fld>
            <a:endParaRPr lang="en-US"/>
          </a:p>
        </p:txBody>
      </p:sp>
      <p:sp>
        <p:nvSpPr>
          <p:cNvPr id="6" name="Footer Placeholder 5">
            <a:extLst>
              <a:ext uri="{FF2B5EF4-FFF2-40B4-BE49-F238E27FC236}">
                <a16:creationId xmlns:a16="http://schemas.microsoft.com/office/drawing/2014/main" id="{846CE628-5BA4-4CA7-3E97-A1D1D27629D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30CACAE-2B92-3643-FA0E-21C7931ED762}"/>
              </a:ext>
            </a:extLst>
          </p:cNvPr>
          <p:cNvSpPr>
            <a:spLocks noGrp="1"/>
          </p:cNvSpPr>
          <p:nvPr>
            <p:ph type="sldNum" sz="quarter" idx="12"/>
          </p:nvPr>
        </p:nvSpPr>
        <p:spPr/>
        <p:txBody>
          <a:bodyPr/>
          <a:lstStyle/>
          <a:p>
            <a:fld id="{5E79DBC1-6EC4-42F1-BE6E-584CA73BB5D2}" type="slidenum">
              <a:rPr lang="en-US" smtClean="0"/>
              <a:t>‹#›</a:t>
            </a:fld>
            <a:endParaRPr lang="en-US"/>
          </a:p>
        </p:txBody>
      </p:sp>
    </p:spTree>
    <p:extLst>
      <p:ext uri="{BB962C8B-B14F-4D97-AF65-F5344CB8AC3E}">
        <p14:creationId xmlns:p14="http://schemas.microsoft.com/office/powerpoint/2010/main" val="39315931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B826072-2D71-24EE-5C8C-45DB2838645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19EEFE1-42F8-E6D9-3A92-36C1DB720DA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8251DC8-397D-0B72-3032-2E4E3121BB4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056C3D-8429-450F-929A-03A15CE58016}" type="datetimeFigureOut">
              <a:rPr lang="en-US" smtClean="0"/>
              <a:t>11/27/2023</a:t>
            </a:fld>
            <a:endParaRPr lang="en-US"/>
          </a:p>
        </p:txBody>
      </p:sp>
      <p:sp>
        <p:nvSpPr>
          <p:cNvPr id="5" name="Footer Placeholder 4">
            <a:extLst>
              <a:ext uri="{FF2B5EF4-FFF2-40B4-BE49-F238E27FC236}">
                <a16:creationId xmlns:a16="http://schemas.microsoft.com/office/drawing/2014/main" id="{36F7DF40-9D96-63CE-4EFC-1EAC2D71093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A1B1E0E-A45C-2474-7FD1-66837A8704D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E79DBC1-6EC4-42F1-BE6E-584CA73BB5D2}" type="slidenum">
              <a:rPr lang="en-US" smtClean="0"/>
              <a:t>‹#›</a:t>
            </a:fld>
            <a:endParaRPr lang="en-US"/>
          </a:p>
        </p:txBody>
      </p:sp>
    </p:spTree>
    <p:extLst>
      <p:ext uri="{BB962C8B-B14F-4D97-AF65-F5344CB8AC3E}">
        <p14:creationId xmlns:p14="http://schemas.microsoft.com/office/powerpoint/2010/main" val="29631896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jpeg"/><Relationship Id="rId7" Type="http://schemas.openxmlformats.org/officeDocument/2006/relationships/diagramColors" Target="../diagrams/colors1.xm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2.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2.jpeg"/><Relationship Id="rId7" Type="http://schemas.openxmlformats.org/officeDocument/2006/relationships/diagramColors" Target="../diagrams/colors2.xm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3.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2.jpeg"/><Relationship Id="rId7" Type="http://schemas.openxmlformats.org/officeDocument/2006/relationships/diagramColors" Target="../diagrams/colors3.xm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Cell culture Vectors, Clipart &amp; Illustrations for Free Download - illustAC">
            <a:extLst>
              <a:ext uri="{FF2B5EF4-FFF2-40B4-BE49-F238E27FC236}">
                <a16:creationId xmlns:a16="http://schemas.microsoft.com/office/drawing/2014/main" id="{1EAA35D9-8E41-A80C-D13E-ED179CD10A1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82196" y="817400"/>
            <a:ext cx="4184650" cy="3147746"/>
          </a:xfrm>
          <a:prstGeom prst="rect">
            <a:avLst/>
          </a:prstGeom>
          <a:noFill/>
          <a:extLst>
            <a:ext uri="{909E8E84-426E-40DD-AFC4-6F175D3DCCD1}">
              <a14:hiddenFill xmlns:a14="http://schemas.microsoft.com/office/drawing/2010/main">
                <a:solidFill>
                  <a:srgbClr val="FFFFFF"/>
                </a:solidFill>
              </a14:hiddenFill>
            </a:ext>
          </a:extLst>
        </p:spPr>
      </p:pic>
      <p:grpSp>
        <p:nvGrpSpPr>
          <p:cNvPr id="15" name="Group 14">
            <a:extLst>
              <a:ext uri="{FF2B5EF4-FFF2-40B4-BE49-F238E27FC236}">
                <a16:creationId xmlns:a16="http://schemas.microsoft.com/office/drawing/2014/main" id="{FB42AF8B-9CA7-1CBC-731D-745410E2617F}"/>
              </a:ext>
            </a:extLst>
          </p:cNvPr>
          <p:cNvGrpSpPr/>
          <p:nvPr/>
        </p:nvGrpSpPr>
        <p:grpSpPr>
          <a:xfrm>
            <a:off x="6680200" y="452402"/>
            <a:ext cx="4666407" cy="1744698"/>
            <a:chOff x="4809862" y="265212"/>
            <a:chExt cx="4231496" cy="1856230"/>
          </a:xfrm>
        </p:grpSpPr>
        <p:sp>
          <p:nvSpPr>
            <p:cNvPr id="8" name="Teardrop 7">
              <a:extLst>
                <a:ext uri="{FF2B5EF4-FFF2-40B4-BE49-F238E27FC236}">
                  <a16:creationId xmlns:a16="http://schemas.microsoft.com/office/drawing/2014/main" id="{52C00936-4F10-584C-3083-5185D392BA51}"/>
                </a:ext>
              </a:extLst>
            </p:cNvPr>
            <p:cNvSpPr/>
            <p:nvPr/>
          </p:nvSpPr>
          <p:spPr>
            <a:xfrm>
              <a:off x="5430912" y="1503398"/>
              <a:ext cx="323850" cy="254000"/>
            </a:xfrm>
            <a:prstGeom prst="teardrop">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30" name="Picture 6" descr="Pipette transparent 1ml / 0.03oz - Solia USA">
              <a:extLst>
                <a:ext uri="{FF2B5EF4-FFF2-40B4-BE49-F238E27FC236}">
                  <a16:creationId xmlns:a16="http://schemas.microsoft.com/office/drawing/2014/main" id="{33A7A9E4-9307-5170-6276-8CBCC87CB9A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868280">
              <a:off x="6105004" y="265212"/>
              <a:ext cx="2936354" cy="1401650"/>
            </a:xfrm>
            <a:prstGeom prst="rect">
              <a:avLst/>
            </a:prstGeom>
            <a:noFill/>
            <a:extLst>
              <a:ext uri="{909E8E84-426E-40DD-AFC4-6F175D3DCCD1}">
                <a14:hiddenFill xmlns:a14="http://schemas.microsoft.com/office/drawing/2010/main">
                  <a:solidFill>
                    <a:srgbClr val="FFFFFF"/>
                  </a:solidFill>
                </a14:hiddenFill>
              </a:ext>
            </a:extLst>
          </p:spPr>
        </p:pic>
        <p:sp>
          <p:nvSpPr>
            <p:cNvPr id="9" name="Teardrop 8">
              <a:extLst>
                <a:ext uri="{FF2B5EF4-FFF2-40B4-BE49-F238E27FC236}">
                  <a16:creationId xmlns:a16="http://schemas.microsoft.com/office/drawing/2014/main" id="{464EC776-9E4C-DDDC-E297-B8D1F5DC768D}"/>
                </a:ext>
              </a:extLst>
            </p:cNvPr>
            <p:cNvSpPr/>
            <p:nvPr/>
          </p:nvSpPr>
          <p:spPr>
            <a:xfrm>
              <a:off x="5113892" y="1441611"/>
              <a:ext cx="323850" cy="317500"/>
            </a:xfrm>
            <a:prstGeom prst="teardrop">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ardrop 9">
              <a:extLst>
                <a:ext uri="{FF2B5EF4-FFF2-40B4-BE49-F238E27FC236}">
                  <a16:creationId xmlns:a16="http://schemas.microsoft.com/office/drawing/2014/main" id="{780BF3F5-BE0B-3454-8FD4-E3FAF05890C3}"/>
                </a:ext>
              </a:extLst>
            </p:cNvPr>
            <p:cNvSpPr/>
            <p:nvPr/>
          </p:nvSpPr>
          <p:spPr>
            <a:xfrm rot="20925394">
              <a:off x="5165631" y="1704217"/>
              <a:ext cx="323850" cy="317500"/>
            </a:xfrm>
            <a:prstGeom prst="teardrop">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ardrop 10">
              <a:extLst>
                <a:ext uri="{FF2B5EF4-FFF2-40B4-BE49-F238E27FC236}">
                  <a16:creationId xmlns:a16="http://schemas.microsoft.com/office/drawing/2014/main" id="{F0310D29-92BC-16C0-0B1C-27D687E37A14}"/>
                </a:ext>
              </a:extLst>
            </p:cNvPr>
            <p:cNvSpPr/>
            <p:nvPr/>
          </p:nvSpPr>
          <p:spPr>
            <a:xfrm>
              <a:off x="5711345" y="1163827"/>
              <a:ext cx="323850" cy="254000"/>
            </a:xfrm>
            <a:prstGeom prst="teardrop">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ardrop 11">
              <a:extLst>
                <a:ext uri="{FF2B5EF4-FFF2-40B4-BE49-F238E27FC236}">
                  <a16:creationId xmlns:a16="http://schemas.microsoft.com/office/drawing/2014/main" id="{3FFB6BE6-32DF-4D9C-BDC3-D4BA7AF67617}"/>
                </a:ext>
              </a:extLst>
            </p:cNvPr>
            <p:cNvSpPr/>
            <p:nvPr/>
          </p:nvSpPr>
          <p:spPr>
            <a:xfrm rot="20738672">
              <a:off x="5464175" y="1246736"/>
              <a:ext cx="323850" cy="254000"/>
            </a:xfrm>
            <a:prstGeom prst="teardrop">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ardrop 12">
              <a:extLst>
                <a:ext uri="{FF2B5EF4-FFF2-40B4-BE49-F238E27FC236}">
                  <a16:creationId xmlns:a16="http://schemas.microsoft.com/office/drawing/2014/main" id="{21DC91E0-3E29-DA64-CC0A-AE44174F2F79}"/>
                </a:ext>
              </a:extLst>
            </p:cNvPr>
            <p:cNvSpPr/>
            <p:nvPr/>
          </p:nvSpPr>
          <p:spPr>
            <a:xfrm>
              <a:off x="4809862" y="1803942"/>
              <a:ext cx="323850" cy="317500"/>
            </a:xfrm>
            <a:prstGeom prst="teardrop">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extBox 13">
            <a:extLst>
              <a:ext uri="{FF2B5EF4-FFF2-40B4-BE49-F238E27FC236}">
                <a16:creationId xmlns:a16="http://schemas.microsoft.com/office/drawing/2014/main" id="{B3B0782D-9EB4-854A-F5C6-26FEA3D84A14}"/>
              </a:ext>
            </a:extLst>
          </p:cNvPr>
          <p:cNvSpPr txBox="1"/>
          <p:nvPr/>
        </p:nvSpPr>
        <p:spPr>
          <a:xfrm>
            <a:off x="617334" y="3856610"/>
            <a:ext cx="5897766" cy="2369880"/>
          </a:xfrm>
          <a:prstGeom prst="rect">
            <a:avLst/>
          </a:prstGeom>
          <a:noFill/>
        </p:spPr>
        <p:txBody>
          <a:bodyPr wrap="square" rtlCol="0">
            <a:spAutoFit/>
          </a:bodyPr>
          <a:lstStyle/>
          <a:p>
            <a:r>
              <a:rPr lang="en-US" sz="2000" b="1" i="1" dirty="0"/>
              <a:t>Measured output:</a:t>
            </a:r>
            <a:endParaRPr lang="en-US" sz="2000" dirty="0"/>
          </a:p>
          <a:p>
            <a:pPr marL="342900" indent="-342900">
              <a:buAutoNum type="arabicPeriod"/>
            </a:pPr>
            <a:r>
              <a:rPr lang="en-US" sz="1600" dirty="0"/>
              <a:t>Genetic profile: Changes in gene expression, mutation. – </a:t>
            </a:r>
            <a:r>
              <a:rPr lang="en-US" sz="1600" b="1" dirty="0">
                <a:solidFill>
                  <a:srgbClr val="7030A0"/>
                </a:solidFill>
              </a:rPr>
              <a:t>GF</a:t>
            </a:r>
          </a:p>
          <a:p>
            <a:pPr marL="342900" indent="-342900">
              <a:buAutoNum type="arabicPeriod"/>
            </a:pPr>
            <a:r>
              <a:rPr lang="en-US" sz="1600" dirty="0"/>
              <a:t>Biomarker expression changes:</a:t>
            </a:r>
          </a:p>
          <a:p>
            <a:pPr marL="800100" lvl="1" indent="-342900">
              <a:buFont typeface="Arial" panose="020B0604020202020204" pitchFamily="34" charset="0"/>
              <a:buChar char="•"/>
            </a:pPr>
            <a:r>
              <a:rPr lang="en-US" sz="1600" dirty="0"/>
              <a:t>Cell phenotyping – </a:t>
            </a:r>
            <a:r>
              <a:rPr lang="en-US" sz="1600" b="1" dirty="0">
                <a:solidFill>
                  <a:srgbClr val="7030A0"/>
                </a:solidFill>
              </a:rPr>
              <a:t>CP</a:t>
            </a:r>
          </a:p>
          <a:p>
            <a:pPr marL="800100" lvl="1" indent="-342900">
              <a:buFont typeface="Arial" panose="020B0604020202020204" pitchFamily="34" charset="0"/>
              <a:buChar char="•"/>
            </a:pPr>
            <a:r>
              <a:rPr lang="en-US" sz="1600" dirty="0"/>
              <a:t>Microscopic findings, staining – </a:t>
            </a:r>
            <a:r>
              <a:rPr lang="en-US" sz="1600" b="1" dirty="0">
                <a:solidFill>
                  <a:srgbClr val="7030A0"/>
                </a:solidFill>
              </a:rPr>
              <a:t>MI</a:t>
            </a:r>
            <a:endParaRPr lang="en-US" sz="1600" dirty="0">
              <a:solidFill>
                <a:srgbClr val="7030A0"/>
              </a:solidFill>
            </a:endParaRPr>
          </a:p>
          <a:p>
            <a:pPr marL="342900" indent="-342900">
              <a:buAutoNum type="arabicPeriod"/>
            </a:pPr>
            <a:r>
              <a:rPr lang="en-US" sz="1600" dirty="0"/>
              <a:t>Immune responses: immune cell expansion &amp; production of cytokines. - </a:t>
            </a:r>
            <a:r>
              <a:rPr lang="en-US" sz="1600" b="1" dirty="0">
                <a:solidFill>
                  <a:srgbClr val="7030A0"/>
                </a:solidFill>
              </a:rPr>
              <a:t>IS</a:t>
            </a:r>
            <a:endParaRPr lang="en-US" sz="1600" dirty="0">
              <a:solidFill>
                <a:srgbClr val="7030A0"/>
              </a:solidFill>
            </a:endParaRPr>
          </a:p>
          <a:p>
            <a:pPr marL="342900" indent="-342900">
              <a:buAutoNum type="arabicPeriod"/>
            </a:pPr>
            <a:r>
              <a:rPr lang="en-US" sz="1600" dirty="0"/>
              <a:t>Microbial Resistance: susceptibility/resistance of a microbe to antibiotics. - </a:t>
            </a:r>
            <a:r>
              <a:rPr lang="en-US" sz="1600" b="1" dirty="0">
                <a:solidFill>
                  <a:srgbClr val="7030A0"/>
                </a:solidFill>
              </a:rPr>
              <a:t>MS</a:t>
            </a:r>
          </a:p>
        </p:txBody>
      </p:sp>
      <p:graphicFrame>
        <p:nvGraphicFramePr>
          <p:cNvPr id="23" name="Diagram 22">
            <a:extLst>
              <a:ext uri="{FF2B5EF4-FFF2-40B4-BE49-F238E27FC236}">
                <a16:creationId xmlns:a16="http://schemas.microsoft.com/office/drawing/2014/main" id="{EB40DE12-C999-5411-5F33-DC74AEEFBFB6}"/>
              </a:ext>
            </a:extLst>
          </p:cNvPr>
          <p:cNvGraphicFramePr/>
          <p:nvPr>
            <p:extLst>
              <p:ext uri="{D42A27DB-BD31-4B8C-83A1-F6EECF244321}">
                <p14:modId xmlns:p14="http://schemas.microsoft.com/office/powerpoint/2010/main" val="1688693366"/>
              </p:ext>
            </p:extLst>
          </p:nvPr>
        </p:nvGraphicFramePr>
        <p:xfrm>
          <a:off x="7800981" y="1625742"/>
          <a:ext cx="2295382" cy="133888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9" name="TextBox 18">
            <a:extLst>
              <a:ext uri="{FF2B5EF4-FFF2-40B4-BE49-F238E27FC236}">
                <a16:creationId xmlns:a16="http://schemas.microsoft.com/office/drawing/2014/main" id="{BF19F4F5-C059-5EA2-3BD0-417AA7A7AC1D}"/>
              </a:ext>
            </a:extLst>
          </p:cNvPr>
          <p:cNvSpPr txBox="1"/>
          <p:nvPr/>
        </p:nvSpPr>
        <p:spPr>
          <a:xfrm>
            <a:off x="1052712" y="134631"/>
            <a:ext cx="10301408" cy="830997"/>
          </a:xfrm>
          <a:prstGeom prst="rect">
            <a:avLst/>
          </a:prstGeom>
          <a:noFill/>
        </p:spPr>
        <p:txBody>
          <a:bodyPr wrap="square">
            <a:spAutoFit/>
          </a:bodyPr>
          <a:lstStyle/>
          <a:p>
            <a:r>
              <a:rPr lang="en-US" sz="2400" b="1" i="1" dirty="0"/>
              <a:t>Specimen-based, in vitro </a:t>
            </a:r>
            <a:r>
              <a:rPr lang="en-US" sz="2400" b="1" dirty="0"/>
              <a:t>Testing &amp; Induced Responses – Commonality in the Collected Data</a:t>
            </a:r>
          </a:p>
        </p:txBody>
      </p:sp>
      <p:grpSp>
        <p:nvGrpSpPr>
          <p:cNvPr id="3" name="Group 2">
            <a:extLst>
              <a:ext uri="{FF2B5EF4-FFF2-40B4-BE49-F238E27FC236}">
                <a16:creationId xmlns:a16="http://schemas.microsoft.com/office/drawing/2014/main" id="{0E35CA44-C014-F029-7CCC-EBD4D187A6B3}"/>
              </a:ext>
            </a:extLst>
          </p:cNvPr>
          <p:cNvGrpSpPr/>
          <p:nvPr/>
        </p:nvGrpSpPr>
        <p:grpSpPr>
          <a:xfrm>
            <a:off x="208401" y="2492242"/>
            <a:ext cx="2895651" cy="1200329"/>
            <a:chOff x="153415" y="2724036"/>
            <a:chExt cx="2895651" cy="1200329"/>
          </a:xfrm>
        </p:grpSpPr>
        <p:sp>
          <p:nvSpPr>
            <p:cNvPr id="4" name="&quot;Not Allowed&quot; Symbol 3">
              <a:extLst>
                <a:ext uri="{FF2B5EF4-FFF2-40B4-BE49-F238E27FC236}">
                  <a16:creationId xmlns:a16="http://schemas.microsoft.com/office/drawing/2014/main" id="{33552D12-8C5D-44C0-C520-769813EC1756}"/>
                </a:ext>
              </a:extLst>
            </p:cNvPr>
            <p:cNvSpPr/>
            <p:nvPr/>
          </p:nvSpPr>
          <p:spPr>
            <a:xfrm>
              <a:off x="2134666" y="2760438"/>
              <a:ext cx="914400" cy="914400"/>
            </a:xfrm>
            <a:prstGeom prst="noSmoking">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TextBox 15">
              <a:extLst>
                <a:ext uri="{FF2B5EF4-FFF2-40B4-BE49-F238E27FC236}">
                  <a16:creationId xmlns:a16="http://schemas.microsoft.com/office/drawing/2014/main" id="{09AC116F-D493-E33C-ED5F-8E46BE3ACEC8}"/>
                </a:ext>
              </a:extLst>
            </p:cNvPr>
            <p:cNvSpPr txBox="1"/>
            <p:nvPr/>
          </p:nvSpPr>
          <p:spPr>
            <a:xfrm>
              <a:off x="153415" y="2724036"/>
              <a:ext cx="2567308" cy="1200329"/>
            </a:xfrm>
            <a:prstGeom prst="rect">
              <a:avLst/>
            </a:prstGeom>
            <a:noFill/>
          </p:spPr>
          <p:txBody>
            <a:bodyPr wrap="square">
              <a:spAutoFit/>
            </a:bodyPr>
            <a:lstStyle/>
            <a:p>
              <a:pPr lvl="1"/>
              <a:r>
                <a:rPr lang="en-US" sz="1800" dirty="0">
                  <a:ln w="0"/>
                  <a:solidFill>
                    <a:srgbClr val="FF0000"/>
                  </a:solidFill>
                  <a:effectLst>
                    <a:outerShdw blurRad="38100" dist="25400" dir="5400000" algn="ctr" rotWithShape="0">
                      <a:srgbClr val="6E747A">
                        <a:alpha val="43000"/>
                      </a:srgbClr>
                    </a:outerShdw>
                  </a:effectLst>
                </a:rPr>
                <a:t>Inhibitory,</a:t>
              </a:r>
            </a:p>
            <a:p>
              <a:pPr lvl="1"/>
              <a:r>
                <a:rPr lang="en-US" dirty="0">
                  <a:ln w="0"/>
                  <a:solidFill>
                    <a:srgbClr val="FF0000"/>
                  </a:solidFill>
                  <a:effectLst>
                    <a:outerShdw blurRad="38100" dist="25400" dir="5400000" algn="ctr" rotWithShape="0">
                      <a:srgbClr val="6E747A">
                        <a:alpha val="43000"/>
                      </a:srgbClr>
                    </a:outerShdw>
                  </a:effectLst>
                </a:rPr>
                <a:t>Deactivating</a:t>
              </a:r>
              <a:endParaRPr lang="en-US" sz="1800" dirty="0">
                <a:ln w="0"/>
                <a:solidFill>
                  <a:srgbClr val="FF0000"/>
                </a:solidFill>
                <a:effectLst>
                  <a:outerShdw blurRad="38100" dist="25400" dir="5400000" algn="ctr" rotWithShape="0">
                    <a:srgbClr val="6E747A">
                      <a:alpha val="43000"/>
                    </a:srgbClr>
                  </a:outerShdw>
                </a:effectLst>
              </a:endParaRPr>
            </a:p>
            <a:p>
              <a:pPr lvl="1"/>
              <a:r>
                <a:rPr lang="en-US" dirty="0">
                  <a:ln w="0"/>
                  <a:solidFill>
                    <a:srgbClr val="FF0000"/>
                  </a:solidFill>
                  <a:effectLst>
                    <a:outerShdw blurRad="38100" dist="25400" dir="5400000" algn="ctr" rotWithShape="0">
                      <a:srgbClr val="6E747A">
                        <a:alpha val="43000"/>
                      </a:srgbClr>
                    </a:outerShdw>
                  </a:effectLst>
                </a:rPr>
                <a:t>Response; </a:t>
              </a:r>
            </a:p>
            <a:p>
              <a:pPr lvl="1"/>
              <a:r>
                <a:rPr lang="en-US" dirty="0">
                  <a:ln w="0"/>
                  <a:solidFill>
                    <a:srgbClr val="FF0000"/>
                  </a:solidFill>
                  <a:effectLst>
                    <a:outerShdw blurRad="38100" dist="25400" dir="5400000" algn="ctr" rotWithShape="0">
                      <a:srgbClr val="6E747A">
                        <a:alpha val="43000"/>
                      </a:srgbClr>
                    </a:outerShdw>
                  </a:effectLst>
                </a:rPr>
                <a:t>Down-regulation</a:t>
              </a:r>
              <a:endParaRPr lang="en-US" sz="1800" dirty="0">
                <a:ln w="0"/>
                <a:solidFill>
                  <a:srgbClr val="FF0000"/>
                </a:solidFill>
                <a:effectLst>
                  <a:outerShdw blurRad="38100" dist="25400" dir="5400000" algn="ctr" rotWithShape="0">
                    <a:srgbClr val="6E747A">
                      <a:alpha val="43000"/>
                    </a:srgbClr>
                  </a:outerShdw>
                </a:effectLst>
              </a:endParaRPr>
            </a:p>
          </p:txBody>
        </p:sp>
      </p:grpSp>
      <p:grpSp>
        <p:nvGrpSpPr>
          <p:cNvPr id="17" name="Group 16">
            <a:extLst>
              <a:ext uri="{FF2B5EF4-FFF2-40B4-BE49-F238E27FC236}">
                <a16:creationId xmlns:a16="http://schemas.microsoft.com/office/drawing/2014/main" id="{604E8B5A-4208-A6D6-C15C-99B6308F08D3}"/>
              </a:ext>
            </a:extLst>
          </p:cNvPr>
          <p:cNvGrpSpPr/>
          <p:nvPr/>
        </p:nvGrpSpPr>
        <p:grpSpPr>
          <a:xfrm>
            <a:off x="222640" y="1073368"/>
            <a:ext cx="2925421" cy="1200329"/>
            <a:chOff x="108745" y="1359266"/>
            <a:chExt cx="2925421" cy="1200329"/>
          </a:xfrm>
        </p:grpSpPr>
        <p:sp>
          <p:nvSpPr>
            <p:cNvPr id="22" name="Cross 21">
              <a:extLst>
                <a:ext uri="{FF2B5EF4-FFF2-40B4-BE49-F238E27FC236}">
                  <a16:creationId xmlns:a16="http://schemas.microsoft.com/office/drawing/2014/main" id="{83D51608-5F5A-0CF7-E651-D214FE2F7BD6}"/>
                </a:ext>
              </a:extLst>
            </p:cNvPr>
            <p:cNvSpPr/>
            <p:nvPr/>
          </p:nvSpPr>
          <p:spPr>
            <a:xfrm>
              <a:off x="2119766" y="1590688"/>
              <a:ext cx="914400" cy="914400"/>
            </a:xfrm>
            <a:prstGeom prst="plus">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6">
                    <a:lumMod val="60000"/>
                    <a:lumOff val="40000"/>
                  </a:schemeClr>
                </a:solidFill>
              </a:endParaRPr>
            </a:p>
          </p:txBody>
        </p:sp>
        <p:sp>
          <p:nvSpPr>
            <p:cNvPr id="25" name="TextBox 24">
              <a:extLst>
                <a:ext uri="{FF2B5EF4-FFF2-40B4-BE49-F238E27FC236}">
                  <a16:creationId xmlns:a16="http://schemas.microsoft.com/office/drawing/2014/main" id="{DE53A99E-986C-4B0E-5818-07083EC431B5}"/>
                </a:ext>
              </a:extLst>
            </p:cNvPr>
            <p:cNvSpPr txBox="1"/>
            <p:nvPr/>
          </p:nvSpPr>
          <p:spPr>
            <a:xfrm>
              <a:off x="108745" y="1359266"/>
              <a:ext cx="2807226" cy="1200329"/>
            </a:xfrm>
            <a:prstGeom prst="rect">
              <a:avLst/>
            </a:prstGeom>
            <a:noFill/>
          </p:spPr>
          <p:txBody>
            <a:bodyPr wrap="square">
              <a:spAutoFit/>
            </a:bodyPr>
            <a:lstStyle/>
            <a:p>
              <a:pPr lvl="1"/>
              <a:r>
                <a:rPr lang="en-US" dirty="0">
                  <a:ln w="0"/>
                  <a:solidFill>
                    <a:schemeClr val="accent6"/>
                  </a:solidFill>
                  <a:effectLst>
                    <a:outerShdw blurRad="38100" dist="25400" dir="5400000" algn="ctr" rotWithShape="0">
                      <a:srgbClr val="6E747A">
                        <a:alpha val="43000"/>
                      </a:srgbClr>
                    </a:outerShdw>
                  </a:effectLst>
                </a:rPr>
                <a:t>Stimulating, </a:t>
              </a:r>
            </a:p>
            <a:p>
              <a:pPr lvl="1"/>
              <a:r>
                <a:rPr lang="en-US" dirty="0">
                  <a:ln w="0"/>
                  <a:solidFill>
                    <a:schemeClr val="accent6"/>
                  </a:solidFill>
                  <a:effectLst>
                    <a:outerShdw blurRad="38100" dist="25400" dir="5400000" algn="ctr" rotWithShape="0">
                      <a:srgbClr val="6E747A">
                        <a:alpha val="43000"/>
                      </a:srgbClr>
                    </a:outerShdw>
                  </a:effectLst>
                </a:rPr>
                <a:t>Activating </a:t>
              </a:r>
            </a:p>
            <a:p>
              <a:pPr lvl="1"/>
              <a:r>
                <a:rPr lang="en-US" sz="1800" dirty="0">
                  <a:ln w="0"/>
                  <a:solidFill>
                    <a:schemeClr val="accent6"/>
                  </a:solidFill>
                  <a:effectLst>
                    <a:outerShdw blurRad="38100" dist="25400" dir="5400000" algn="ctr" rotWithShape="0">
                      <a:srgbClr val="6E747A">
                        <a:alpha val="43000"/>
                      </a:srgbClr>
                    </a:outerShdw>
                  </a:effectLst>
                </a:rPr>
                <a:t>Response; </a:t>
              </a:r>
            </a:p>
            <a:p>
              <a:pPr lvl="1"/>
              <a:r>
                <a:rPr lang="en-US" sz="1800" dirty="0">
                  <a:ln w="0"/>
                  <a:solidFill>
                    <a:schemeClr val="accent6"/>
                  </a:solidFill>
                  <a:effectLst>
                    <a:outerShdw blurRad="38100" dist="25400" dir="5400000" algn="ctr" rotWithShape="0">
                      <a:srgbClr val="6E747A">
                        <a:alpha val="43000"/>
                      </a:srgbClr>
                    </a:outerShdw>
                  </a:effectLst>
                </a:rPr>
                <a:t>Up-regulation</a:t>
              </a:r>
            </a:p>
          </p:txBody>
        </p:sp>
      </p:grpSp>
      <p:sp>
        <p:nvSpPr>
          <p:cNvPr id="26" name="TextBox 25">
            <a:extLst>
              <a:ext uri="{FF2B5EF4-FFF2-40B4-BE49-F238E27FC236}">
                <a16:creationId xmlns:a16="http://schemas.microsoft.com/office/drawing/2014/main" id="{F9EAEBAC-FBD5-99DD-F14D-049DE382BCAD}"/>
              </a:ext>
            </a:extLst>
          </p:cNvPr>
          <p:cNvSpPr txBox="1"/>
          <p:nvPr/>
        </p:nvSpPr>
        <p:spPr>
          <a:xfrm>
            <a:off x="7015478" y="3702517"/>
            <a:ext cx="4879590" cy="2185214"/>
          </a:xfrm>
          <a:prstGeom prst="rect">
            <a:avLst/>
          </a:prstGeom>
          <a:noFill/>
        </p:spPr>
        <p:txBody>
          <a:bodyPr wrap="square" rtlCol="0">
            <a:spAutoFit/>
          </a:bodyPr>
          <a:lstStyle/>
          <a:p>
            <a:r>
              <a:rPr lang="en-US" sz="2000" b="1" i="1" dirty="0"/>
              <a:t>Added Agent Types (we have seen):</a:t>
            </a:r>
          </a:p>
          <a:p>
            <a:pPr marL="800100" lvl="1" indent="-342900">
              <a:spcBef>
                <a:spcPts val="600"/>
              </a:spcBef>
              <a:buAutoNum type="arabicPeriod"/>
            </a:pPr>
            <a:r>
              <a:rPr lang="en-US" sz="1600" dirty="0"/>
              <a:t>Study/control drugs (e.g. antibiotics). </a:t>
            </a:r>
          </a:p>
          <a:p>
            <a:pPr marL="800100" lvl="1" indent="-342900">
              <a:spcBef>
                <a:spcPts val="600"/>
              </a:spcBef>
              <a:buAutoNum type="arabicPeriod"/>
            </a:pPr>
            <a:r>
              <a:rPr lang="en-US" sz="1600" dirty="0"/>
              <a:t>Vaccines (e.g. vaccine viral component).</a:t>
            </a:r>
          </a:p>
          <a:p>
            <a:pPr marL="800100" lvl="1" indent="-342900">
              <a:spcBef>
                <a:spcPts val="600"/>
              </a:spcBef>
              <a:buAutoNum type="arabicPeriod"/>
            </a:pPr>
            <a:r>
              <a:rPr lang="en-US" sz="1600" dirty="0"/>
              <a:t>Gene therapy (e.g. vector, theraptucis transgene product).</a:t>
            </a:r>
          </a:p>
          <a:p>
            <a:pPr marL="800100" lvl="1" indent="-342900">
              <a:spcBef>
                <a:spcPts val="600"/>
              </a:spcBef>
              <a:buAutoNum type="arabicPeriod"/>
            </a:pPr>
            <a:r>
              <a:rPr lang="en-US" sz="1600" dirty="0"/>
              <a:t>Diagnostic or stimulating agents (e.g. TB antigens, </a:t>
            </a:r>
            <a:r>
              <a:rPr lang="en-US" sz="1600" i="0" dirty="0">
                <a:effectLst/>
              </a:rPr>
              <a:t>Macrophage inflammatory protein</a:t>
            </a:r>
            <a:r>
              <a:rPr lang="en-US" sz="1600" dirty="0"/>
              <a:t>).</a:t>
            </a:r>
          </a:p>
        </p:txBody>
      </p:sp>
      <p:sp>
        <p:nvSpPr>
          <p:cNvPr id="27" name="Callout: Down Arrow 26">
            <a:extLst>
              <a:ext uri="{FF2B5EF4-FFF2-40B4-BE49-F238E27FC236}">
                <a16:creationId xmlns:a16="http://schemas.microsoft.com/office/drawing/2014/main" id="{CAC4A6E1-FC03-7DED-6907-39287A6EBADB}"/>
              </a:ext>
            </a:extLst>
          </p:cNvPr>
          <p:cNvSpPr/>
          <p:nvPr/>
        </p:nvSpPr>
        <p:spPr>
          <a:xfrm>
            <a:off x="4134010" y="737668"/>
            <a:ext cx="2647333" cy="1295440"/>
          </a:xfrm>
          <a:prstGeom prst="downArrowCallout">
            <a:avLst/>
          </a:prstGeom>
          <a:solidFill>
            <a:srgbClr val="DD9BD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t>Cells, Microbes</a:t>
            </a:r>
          </a:p>
          <a:p>
            <a:pPr algn="ctr"/>
            <a:r>
              <a:rPr lang="en-US" sz="1400" dirty="0"/>
              <a:t>(from a subject, grow in culture)</a:t>
            </a:r>
          </a:p>
        </p:txBody>
      </p:sp>
    </p:spTree>
    <p:extLst>
      <p:ext uri="{BB962C8B-B14F-4D97-AF65-F5344CB8AC3E}">
        <p14:creationId xmlns:p14="http://schemas.microsoft.com/office/powerpoint/2010/main" val="13420214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Cell culture Vectors, Clipart &amp; Illustrations for Free Download - illustAC">
            <a:extLst>
              <a:ext uri="{FF2B5EF4-FFF2-40B4-BE49-F238E27FC236}">
                <a16:creationId xmlns:a16="http://schemas.microsoft.com/office/drawing/2014/main" id="{1EAA35D9-8E41-A80C-D13E-ED179CD10A1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82196" y="817400"/>
            <a:ext cx="4184650" cy="3147746"/>
          </a:xfrm>
          <a:prstGeom prst="rect">
            <a:avLst/>
          </a:prstGeom>
          <a:noFill/>
          <a:extLst>
            <a:ext uri="{909E8E84-426E-40DD-AFC4-6F175D3DCCD1}">
              <a14:hiddenFill xmlns:a14="http://schemas.microsoft.com/office/drawing/2010/main">
                <a:solidFill>
                  <a:srgbClr val="FFFFFF"/>
                </a:solidFill>
              </a14:hiddenFill>
            </a:ext>
          </a:extLst>
        </p:spPr>
      </p:pic>
      <p:grpSp>
        <p:nvGrpSpPr>
          <p:cNvPr id="15" name="Group 14">
            <a:extLst>
              <a:ext uri="{FF2B5EF4-FFF2-40B4-BE49-F238E27FC236}">
                <a16:creationId xmlns:a16="http://schemas.microsoft.com/office/drawing/2014/main" id="{FB42AF8B-9CA7-1CBC-731D-745410E2617F}"/>
              </a:ext>
            </a:extLst>
          </p:cNvPr>
          <p:cNvGrpSpPr/>
          <p:nvPr/>
        </p:nvGrpSpPr>
        <p:grpSpPr>
          <a:xfrm>
            <a:off x="6680200" y="452402"/>
            <a:ext cx="4666407" cy="1744698"/>
            <a:chOff x="4809862" y="265212"/>
            <a:chExt cx="4231496" cy="1856230"/>
          </a:xfrm>
        </p:grpSpPr>
        <p:sp>
          <p:nvSpPr>
            <p:cNvPr id="8" name="Teardrop 7">
              <a:extLst>
                <a:ext uri="{FF2B5EF4-FFF2-40B4-BE49-F238E27FC236}">
                  <a16:creationId xmlns:a16="http://schemas.microsoft.com/office/drawing/2014/main" id="{52C00936-4F10-584C-3083-5185D392BA51}"/>
                </a:ext>
              </a:extLst>
            </p:cNvPr>
            <p:cNvSpPr/>
            <p:nvPr/>
          </p:nvSpPr>
          <p:spPr>
            <a:xfrm>
              <a:off x="5430912" y="1503398"/>
              <a:ext cx="323850" cy="254000"/>
            </a:xfrm>
            <a:prstGeom prst="teardrop">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30" name="Picture 6" descr="Pipette transparent 1ml / 0.03oz - Solia USA">
              <a:extLst>
                <a:ext uri="{FF2B5EF4-FFF2-40B4-BE49-F238E27FC236}">
                  <a16:creationId xmlns:a16="http://schemas.microsoft.com/office/drawing/2014/main" id="{33A7A9E4-9307-5170-6276-8CBCC87CB9A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868280">
              <a:off x="6105004" y="265212"/>
              <a:ext cx="2936354" cy="1401650"/>
            </a:xfrm>
            <a:prstGeom prst="rect">
              <a:avLst/>
            </a:prstGeom>
            <a:noFill/>
            <a:extLst>
              <a:ext uri="{909E8E84-426E-40DD-AFC4-6F175D3DCCD1}">
                <a14:hiddenFill xmlns:a14="http://schemas.microsoft.com/office/drawing/2010/main">
                  <a:solidFill>
                    <a:srgbClr val="FFFFFF"/>
                  </a:solidFill>
                </a14:hiddenFill>
              </a:ext>
            </a:extLst>
          </p:spPr>
        </p:pic>
        <p:sp>
          <p:nvSpPr>
            <p:cNvPr id="9" name="Teardrop 8">
              <a:extLst>
                <a:ext uri="{FF2B5EF4-FFF2-40B4-BE49-F238E27FC236}">
                  <a16:creationId xmlns:a16="http://schemas.microsoft.com/office/drawing/2014/main" id="{464EC776-9E4C-DDDC-E297-B8D1F5DC768D}"/>
                </a:ext>
              </a:extLst>
            </p:cNvPr>
            <p:cNvSpPr/>
            <p:nvPr/>
          </p:nvSpPr>
          <p:spPr>
            <a:xfrm>
              <a:off x="5113892" y="1441611"/>
              <a:ext cx="323850" cy="317500"/>
            </a:xfrm>
            <a:prstGeom prst="teardrop">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ardrop 9">
              <a:extLst>
                <a:ext uri="{FF2B5EF4-FFF2-40B4-BE49-F238E27FC236}">
                  <a16:creationId xmlns:a16="http://schemas.microsoft.com/office/drawing/2014/main" id="{780BF3F5-BE0B-3454-8FD4-E3FAF05890C3}"/>
                </a:ext>
              </a:extLst>
            </p:cNvPr>
            <p:cNvSpPr/>
            <p:nvPr/>
          </p:nvSpPr>
          <p:spPr>
            <a:xfrm rot="20925394">
              <a:off x="5165631" y="1704217"/>
              <a:ext cx="323850" cy="317500"/>
            </a:xfrm>
            <a:prstGeom prst="teardrop">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ardrop 10">
              <a:extLst>
                <a:ext uri="{FF2B5EF4-FFF2-40B4-BE49-F238E27FC236}">
                  <a16:creationId xmlns:a16="http://schemas.microsoft.com/office/drawing/2014/main" id="{F0310D29-92BC-16C0-0B1C-27D687E37A14}"/>
                </a:ext>
              </a:extLst>
            </p:cNvPr>
            <p:cNvSpPr/>
            <p:nvPr/>
          </p:nvSpPr>
          <p:spPr>
            <a:xfrm>
              <a:off x="5711345" y="1163827"/>
              <a:ext cx="323850" cy="254000"/>
            </a:xfrm>
            <a:prstGeom prst="teardrop">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ardrop 11">
              <a:extLst>
                <a:ext uri="{FF2B5EF4-FFF2-40B4-BE49-F238E27FC236}">
                  <a16:creationId xmlns:a16="http://schemas.microsoft.com/office/drawing/2014/main" id="{3FFB6BE6-32DF-4D9C-BDC3-D4BA7AF67617}"/>
                </a:ext>
              </a:extLst>
            </p:cNvPr>
            <p:cNvSpPr/>
            <p:nvPr/>
          </p:nvSpPr>
          <p:spPr>
            <a:xfrm rot="20738672">
              <a:off x="5464175" y="1246736"/>
              <a:ext cx="323850" cy="254000"/>
            </a:xfrm>
            <a:prstGeom prst="teardrop">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ardrop 12">
              <a:extLst>
                <a:ext uri="{FF2B5EF4-FFF2-40B4-BE49-F238E27FC236}">
                  <a16:creationId xmlns:a16="http://schemas.microsoft.com/office/drawing/2014/main" id="{21DC91E0-3E29-DA64-CC0A-AE44174F2F79}"/>
                </a:ext>
              </a:extLst>
            </p:cNvPr>
            <p:cNvSpPr/>
            <p:nvPr/>
          </p:nvSpPr>
          <p:spPr>
            <a:xfrm>
              <a:off x="4809862" y="1803942"/>
              <a:ext cx="323850" cy="317500"/>
            </a:xfrm>
            <a:prstGeom prst="teardrop">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extBox 13">
            <a:extLst>
              <a:ext uri="{FF2B5EF4-FFF2-40B4-BE49-F238E27FC236}">
                <a16:creationId xmlns:a16="http://schemas.microsoft.com/office/drawing/2014/main" id="{B3B0782D-9EB4-854A-F5C6-26FEA3D84A14}"/>
              </a:ext>
            </a:extLst>
          </p:cNvPr>
          <p:cNvSpPr txBox="1"/>
          <p:nvPr/>
        </p:nvSpPr>
        <p:spPr>
          <a:xfrm>
            <a:off x="572539" y="3855385"/>
            <a:ext cx="5619314" cy="2585323"/>
          </a:xfrm>
          <a:prstGeom prst="rect">
            <a:avLst/>
          </a:prstGeom>
          <a:noFill/>
        </p:spPr>
        <p:txBody>
          <a:bodyPr wrap="square" rtlCol="0">
            <a:spAutoFit/>
          </a:bodyPr>
          <a:lstStyle/>
          <a:p>
            <a:r>
              <a:rPr lang="en-US" sz="2000" b="1" i="1" dirty="0"/>
              <a:t>Measured output in SDTM --TEST Examples:</a:t>
            </a:r>
            <a:endParaRPr lang="en-US" sz="2000" dirty="0"/>
          </a:p>
          <a:p>
            <a:pPr marL="342900" indent="-342900">
              <a:spcBef>
                <a:spcPts val="600"/>
              </a:spcBef>
              <a:buAutoNum type="arabicPeriod"/>
            </a:pPr>
            <a:r>
              <a:rPr lang="en-US" sz="1600" dirty="0"/>
              <a:t>Genetic profile: </a:t>
            </a:r>
            <a:r>
              <a:rPr lang="en-US" sz="1600" b="1" dirty="0">
                <a:solidFill>
                  <a:srgbClr val="7030A0"/>
                </a:solidFill>
              </a:rPr>
              <a:t>GFTEST = Gene Expression? (not sure)</a:t>
            </a:r>
          </a:p>
          <a:p>
            <a:pPr marL="342900" indent="-342900">
              <a:spcBef>
                <a:spcPts val="600"/>
              </a:spcBef>
              <a:buAutoNum type="arabicPeriod"/>
            </a:pPr>
            <a:r>
              <a:rPr lang="en-US" sz="1600" dirty="0"/>
              <a:t>Biomarker expression changes:</a:t>
            </a:r>
          </a:p>
          <a:p>
            <a:pPr marL="800100" lvl="1" indent="-342900">
              <a:spcBef>
                <a:spcPts val="600"/>
              </a:spcBef>
              <a:buFont typeface="Arial" panose="020B0604020202020204" pitchFamily="34" charset="0"/>
              <a:buChar char="•"/>
            </a:pPr>
            <a:r>
              <a:rPr lang="en-US" sz="1600" b="1" dirty="0">
                <a:solidFill>
                  <a:srgbClr val="7030A0"/>
                </a:solidFill>
              </a:rPr>
              <a:t>CPTEST+</a:t>
            </a:r>
            <a:r>
              <a:rPr lang="en-US" sz="1600" b="1" i="0" dirty="0">
                <a:solidFill>
                  <a:srgbClr val="7030A0"/>
                </a:solidFill>
                <a:effectLst/>
                <a:latin typeface="-apple-system"/>
              </a:rPr>
              <a:t>CPMRKSTR</a:t>
            </a:r>
            <a:r>
              <a:rPr lang="en-US" sz="1600" b="0" i="0" dirty="0">
                <a:solidFill>
                  <a:srgbClr val="172B4D"/>
                </a:solidFill>
                <a:effectLst/>
                <a:latin typeface="-apple-system"/>
              </a:rPr>
              <a:t> </a:t>
            </a:r>
            <a:r>
              <a:rPr lang="en-US" sz="1600" b="1" dirty="0">
                <a:solidFill>
                  <a:srgbClr val="7030A0"/>
                </a:solidFill>
              </a:rPr>
              <a:t>= </a:t>
            </a:r>
            <a:r>
              <a:rPr lang="en-US" sz="1600" b="0" i="0" dirty="0">
                <a:solidFill>
                  <a:srgbClr val="172B4D"/>
                </a:solidFill>
                <a:effectLst/>
                <a:latin typeface="-apple-system"/>
              </a:rPr>
              <a:t>CD45+CD3+CD19- T-Lymphocytes</a:t>
            </a:r>
            <a:endParaRPr lang="en-US" sz="1600" b="1" dirty="0">
              <a:solidFill>
                <a:srgbClr val="00B050"/>
              </a:solidFill>
            </a:endParaRPr>
          </a:p>
          <a:p>
            <a:pPr marL="800100" lvl="1" indent="-342900">
              <a:spcBef>
                <a:spcPts val="600"/>
              </a:spcBef>
              <a:buFont typeface="Arial" panose="020B0604020202020204" pitchFamily="34" charset="0"/>
              <a:buChar char="•"/>
            </a:pPr>
            <a:r>
              <a:rPr lang="en-US" sz="1600" b="1" dirty="0">
                <a:solidFill>
                  <a:srgbClr val="7030A0"/>
                </a:solidFill>
              </a:rPr>
              <a:t>MITEST = </a:t>
            </a:r>
            <a:r>
              <a:rPr lang="en-US" sz="1600" b="0" i="0" dirty="0">
                <a:solidFill>
                  <a:srgbClr val="172B4D"/>
                </a:solidFill>
                <a:effectLst/>
                <a:latin typeface="-apple-system"/>
              </a:rPr>
              <a:t>Human Epidermal Growth Factor Receptor 2</a:t>
            </a:r>
            <a:endParaRPr lang="en-US" sz="1600" dirty="0"/>
          </a:p>
          <a:p>
            <a:pPr marL="342900" indent="-342900">
              <a:spcBef>
                <a:spcPts val="600"/>
              </a:spcBef>
              <a:buAutoNum type="arabicPeriod"/>
            </a:pPr>
            <a:r>
              <a:rPr lang="en-US" sz="1600" dirty="0"/>
              <a:t>Immune responses: </a:t>
            </a:r>
            <a:r>
              <a:rPr lang="en-US" sz="1600" b="1" dirty="0">
                <a:solidFill>
                  <a:srgbClr val="7030A0"/>
                </a:solidFill>
              </a:rPr>
              <a:t>ISTEST = </a:t>
            </a:r>
            <a:r>
              <a:rPr lang="en-US" sz="1600" b="0" i="0" dirty="0">
                <a:solidFill>
                  <a:srgbClr val="172B4D"/>
                </a:solidFill>
                <a:effectLst/>
                <a:latin typeface="-apple-system"/>
              </a:rPr>
              <a:t>Cytokine-secreting Cells</a:t>
            </a:r>
            <a:endParaRPr lang="en-US" sz="1600" dirty="0"/>
          </a:p>
          <a:p>
            <a:pPr marL="342900" indent="-342900">
              <a:spcBef>
                <a:spcPts val="600"/>
              </a:spcBef>
              <a:buAutoNum type="arabicPeriod"/>
            </a:pPr>
            <a:r>
              <a:rPr lang="en-US" sz="1600" dirty="0"/>
              <a:t>Microbial Resistance: </a:t>
            </a:r>
            <a:r>
              <a:rPr lang="en-US" sz="1600" b="1" dirty="0">
                <a:solidFill>
                  <a:srgbClr val="7030A0"/>
                </a:solidFill>
              </a:rPr>
              <a:t>MSTEST = </a:t>
            </a:r>
            <a:r>
              <a:rPr lang="en-US" sz="1600" b="0" i="0" dirty="0">
                <a:solidFill>
                  <a:srgbClr val="172B4D"/>
                </a:solidFill>
                <a:effectLst/>
                <a:latin typeface="-apple-system"/>
              </a:rPr>
              <a:t>Diameter of the Zone of Inhibition, or Microbial Susceptibility</a:t>
            </a:r>
            <a:endParaRPr lang="en-US" sz="1600" b="1" dirty="0">
              <a:solidFill>
                <a:srgbClr val="00B050"/>
              </a:solidFill>
            </a:endParaRPr>
          </a:p>
        </p:txBody>
      </p:sp>
      <p:graphicFrame>
        <p:nvGraphicFramePr>
          <p:cNvPr id="23" name="Diagram 22">
            <a:extLst>
              <a:ext uri="{FF2B5EF4-FFF2-40B4-BE49-F238E27FC236}">
                <a16:creationId xmlns:a16="http://schemas.microsoft.com/office/drawing/2014/main" id="{EB40DE12-C999-5411-5F33-DC74AEEFBFB6}"/>
              </a:ext>
            </a:extLst>
          </p:cNvPr>
          <p:cNvGraphicFramePr/>
          <p:nvPr>
            <p:extLst>
              <p:ext uri="{D42A27DB-BD31-4B8C-83A1-F6EECF244321}">
                <p14:modId xmlns:p14="http://schemas.microsoft.com/office/powerpoint/2010/main" val="3216148793"/>
              </p:ext>
            </p:extLst>
          </p:nvPr>
        </p:nvGraphicFramePr>
        <p:xfrm>
          <a:off x="7598236" y="1644772"/>
          <a:ext cx="3852645" cy="133888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7" name="TextBox 26">
            <a:extLst>
              <a:ext uri="{FF2B5EF4-FFF2-40B4-BE49-F238E27FC236}">
                <a16:creationId xmlns:a16="http://schemas.microsoft.com/office/drawing/2014/main" id="{A05137BC-8036-1799-6172-34BE650A0B95}"/>
              </a:ext>
            </a:extLst>
          </p:cNvPr>
          <p:cNvSpPr txBox="1"/>
          <p:nvPr/>
        </p:nvSpPr>
        <p:spPr>
          <a:xfrm>
            <a:off x="1127705" y="207525"/>
            <a:ext cx="10332144" cy="830997"/>
          </a:xfrm>
          <a:prstGeom prst="rect">
            <a:avLst/>
          </a:prstGeom>
          <a:noFill/>
        </p:spPr>
        <p:txBody>
          <a:bodyPr wrap="square">
            <a:spAutoFit/>
          </a:bodyPr>
          <a:lstStyle/>
          <a:p>
            <a:r>
              <a:rPr lang="en-US" sz="2400" b="1" i="1" dirty="0"/>
              <a:t>Specimen-based, in vitro </a:t>
            </a:r>
            <a:r>
              <a:rPr lang="en-US" sz="2400" b="1" dirty="0"/>
              <a:t>Testing &amp; Induced Responses – Commonality in the Collected Data</a:t>
            </a:r>
          </a:p>
        </p:txBody>
      </p:sp>
      <p:sp>
        <p:nvSpPr>
          <p:cNvPr id="5" name="TextBox 4">
            <a:extLst>
              <a:ext uri="{FF2B5EF4-FFF2-40B4-BE49-F238E27FC236}">
                <a16:creationId xmlns:a16="http://schemas.microsoft.com/office/drawing/2014/main" id="{E45A828D-5AA3-509B-3031-7A07E4B2429F}"/>
              </a:ext>
            </a:extLst>
          </p:cNvPr>
          <p:cNvSpPr txBox="1"/>
          <p:nvPr/>
        </p:nvSpPr>
        <p:spPr>
          <a:xfrm>
            <a:off x="7015478" y="3702517"/>
            <a:ext cx="4879590" cy="2185214"/>
          </a:xfrm>
          <a:prstGeom prst="rect">
            <a:avLst/>
          </a:prstGeom>
          <a:noFill/>
        </p:spPr>
        <p:txBody>
          <a:bodyPr wrap="square" rtlCol="0">
            <a:spAutoFit/>
          </a:bodyPr>
          <a:lstStyle/>
          <a:p>
            <a:r>
              <a:rPr lang="en-US" sz="2000" b="1" i="1" dirty="0"/>
              <a:t>Added Agent Types (we have seen):</a:t>
            </a:r>
          </a:p>
          <a:p>
            <a:pPr marL="800100" lvl="1" indent="-342900">
              <a:spcBef>
                <a:spcPts val="600"/>
              </a:spcBef>
              <a:buAutoNum type="arabicPeriod"/>
            </a:pPr>
            <a:r>
              <a:rPr lang="en-US" sz="1600" dirty="0"/>
              <a:t>Study/control drugs (e.g. antibiotics). </a:t>
            </a:r>
          </a:p>
          <a:p>
            <a:pPr marL="800100" lvl="1" indent="-342900">
              <a:spcBef>
                <a:spcPts val="600"/>
              </a:spcBef>
              <a:buAutoNum type="arabicPeriod"/>
            </a:pPr>
            <a:r>
              <a:rPr lang="en-US" sz="1600" dirty="0"/>
              <a:t>Vaccines (e.g. vaccine viral component).</a:t>
            </a:r>
          </a:p>
          <a:p>
            <a:pPr marL="800100" lvl="1" indent="-342900">
              <a:spcBef>
                <a:spcPts val="600"/>
              </a:spcBef>
              <a:buAutoNum type="arabicPeriod"/>
            </a:pPr>
            <a:r>
              <a:rPr lang="en-US" sz="1600" dirty="0"/>
              <a:t>Gene therapy (e.g. vector, theraptucis transgene product).</a:t>
            </a:r>
          </a:p>
          <a:p>
            <a:pPr marL="800100" lvl="1" indent="-342900">
              <a:spcBef>
                <a:spcPts val="600"/>
              </a:spcBef>
              <a:buAutoNum type="arabicPeriod"/>
            </a:pPr>
            <a:r>
              <a:rPr lang="en-US" sz="1600" dirty="0"/>
              <a:t>Diagnostic or stimulating agents (e.g. TB antigens, </a:t>
            </a:r>
            <a:r>
              <a:rPr lang="en-US" sz="1600" i="0" dirty="0">
                <a:effectLst/>
              </a:rPr>
              <a:t>Macrophage inflammatory protein</a:t>
            </a:r>
            <a:r>
              <a:rPr lang="en-US" sz="1600" dirty="0"/>
              <a:t>).</a:t>
            </a:r>
          </a:p>
        </p:txBody>
      </p:sp>
      <p:grpSp>
        <p:nvGrpSpPr>
          <p:cNvPr id="7" name="Group 6">
            <a:extLst>
              <a:ext uri="{FF2B5EF4-FFF2-40B4-BE49-F238E27FC236}">
                <a16:creationId xmlns:a16="http://schemas.microsoft.com/office/drawing/2014/main" id="{C785040E-1C47-59D8-126D-94540B2E31F2}"/>
              </a:ext>
            </a:extLst>
          </p:cNvPr>
          <p:cNvGrpSpPr/>
          <p:nvPr/>
        </p:nvGrpSpPr>
        <p:grpSpPr>
          <a:xfrm>
            <a:off x="208401" y="2492242"/>
            <a:ext cx="2895651" cy="1200329"/>
            <a:chOff x="153415" y="2724036"/>
            <a:chExt cx="2895651" cy="1200329"/>
          </a:xfrm>
        </p:grpSpPr>
        <p:sp>
          <p:nvSpPr>
            <p:cNvPr id="16" name="&quot;Not Allowed&quot; Symbol 15">
              <a:extLst>
                <a:ext uri="{FF2B5EF4-FFF2-40B4-BE49-F238E27FC236}">
                  <a16:creationId xmlns:a16="http://schemas.microsoft.com/office/drawing/2014/main" id="{65CED733-31A3-7951-57E3-88020D45D527}"/>
                </a:ext>
              </a:extLst>
            </p:cNvPr>
            <p:cNvSpPr/>
            <p:nvPr/>
          </p:nvSpPr>
          <p:spPr>
            <a:xfrm>
              <a:off x="2134666" y="2760438"/>
              <a:ext cx="914400" cy="914400"/>
            </a:xfrm>
            <a:prstGeom prst="noSmoking">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TextBox 17">
              <a:extLst>
                <a:ext uri="{FF2B5EF4-FFF2-40B4-BE49-F238E27FC236}">
                  <a16:creationId xmlns:a16="http://schemas.microsoft.com/office/drawing/2014/main" id="{17EED041-83DB-12A6-289F-7FBACD7E6DE0}"/>
                </a:ext>
              </a:extLst>
            </p:cNvPr>
            <p:cNvSpPr txBox="1"/>
            <p:nvPr/>
          </p:nvSpPr>
          <p:spPr>
            <a:xfrm>
              <a:off x="153415" y="2724036"/>
              <a:ext cx="2567308" cy="1200329"/>
            </a:xfrm>
            <a:prstGeom prst="rect">
              <a:avLst/>
            </a:prstGeom>
            <a:noFill/>
          </p:spPr>
          <p:txBody>
            <a:bodyPr wrap="square">
              <a:spAutoFit/>
            </a:bodyPr>
            <a:lstStyle/>
            <a:p>
              <a:pPr lvl="1"/>
              <a:r>
                <a:rPr lang="en-US" sz="1800" dirty="0">
                  <a:ln w="0"/>
                  <a:solidFill>
                    <a:srgbClr val="FF0000"/>
                  </a:solidFill>
                  <a:effectLst>
                    <a:outerShdw blurRad="38100" dist="25400" dir="5400000" algn="ctr" rotWithShape="0">
                      <a:srgbClr val="6E747A">
                        <a:alpha val="43000"/>
                      </a:srgbClr>
                    </a:outerShdw>
                  </a:effectLst>
                </a:rPr>
                <a:t>Inhibitory,</a:t>
              </a:r>
            </a:p>
            <a:p>
              <a:pPr lvl="1"/>
              <a:r>
                <a:rPr lang="en-US" dirty="0">
                  <a:ln w="0"/>
                  <a:solidFill>
                    <a:srgbClr val="FF0000"/>
                  </a:solidFill>
                  <a:effectLst>
                    <a:outerShdw blurRad="38100" dist="25400" dir="5400000" algn="ctr" rotWithShape="0">
                      <a:srgbClr val="6E747A">
                        <a:alpha val="43000"/>
                      </a:srgbClr>
                    </a:outerShdw>
                  </a:effectLst>
                </a:rPr>
                <a:t>Deactivating</a:t>
              </a:r>
              <a:endParaRPr lang="en-US" sz="1800" dirty="0">
                <a:ln w="0"/>
                <a:solidFill>
                  <a:srgbClr val="FF0000"/>
                </a:solidFill>
                <a:effectLst>
                  <a:outerShdw blurRad="38100" dist="25400" dir="5400000" algn="ctr" rotWithShape="0">
                    <a:srgbClr val="6E747A">
                      <a:alpha val="43000"/>
                    </a:srgbClr>
                  </a:outerShdw>
                </a:effectLst>
              </a:endParaRPr>
            </a:p>
            <a:p>
              <a:pPr lvl="1"/>
              <a:r>
                <a:rPr lang="en-US" dirty="0">
                  <a:ln w="0"/>
                  <a:solidFill>
                    <a:srgbClr val="FF0000"/>
                  </a:solidFill>
                  <a:effectLst>
                    <a:outerShdw blurRad="38100" dist="25400" dir="5400000" algn="ctr" rotWithShape="0">
                      <a:srgbClr val="6E747A">
                        <a:alpha val="43000"/>
                      </a:srgbClr>
                    </a:outerShdw>
                  </a:effectLst>
                </a:rPr>
                <a:t>Response; </a:t>
              </a:r>
            </a:p>
            <a:p>
              <a:pPr lvl="1"/>
              <a:r>
                <a:rPr lang="en-US" dirty="0">
                  <a:ln w="0"/>
                  <a:solidFill>
                    <a:srgbClr val="FF0000"/>
                  </a:solidFill>
                  <a:effectLst>
                    <a:outerShdw blurRad="38100" dist="25400" dir="5400000" algn="ctr" rotWithShape="0">
                      <a:srgbClr val="6E747A">
                        <a:alpha val="43000"/>
                      </a:srgbClr>
                    </a:outerShdw>
                  </a:effectLst>
                </a:rPr>
                <a:t>Down-regulation</a:t>
              </a:r>
              <a:endParaRPr lang="en-US" sz="1800" dirty="0">
                <a:ln w="0"/>
                <a:solidFill>
                  <a:srgbClr val="FF0000"/>
                </a:solidFill>
                <a:effectLst>
                  <a:outerShdw blurRad="38100" dist="25400" dir="5400000" algn="ctr" rotWithShape="0">
                    <a:srgbClr val="6E747A">
                      <a:alpha val="43000"/>
                    </a:srgbClr>
                  </a:outerShdw>
                </a:effectLst>
              </a:endParaRPr>
            </a:p>
          </p:txBody>
        </p:sp>
      </p:grpSp>
      <p:grpSp>
        <p:nvGrpSpPr>
          <p:cNvPr id="19" name="Group 18">
            <a:extLst>
              <a:ext uri="{FF2B5EF4-FFF2-40B4-BE49-F238E27FC236}">
                <a16:creationId xmlns:a16="http://schemas.microsoft.com/office/drawing/2014/main" id="{415772C6-89BC-E7D6-2E49-ED3859332B11}"/>
              </a:ext>
            </a:extLst>
          </p:cNvPr>
          <p:cNvGrpSpPr/>
          <p:nvPr/>
        </p:nvGrpSpPr>
        <p:grpSpPr>
          <a:xfrm>
            <a:off x="222640" y="1073368"/>
            <a:ext cx="2925421" cy="1200329"/>
            <a:chOff x="108745" y="1359266"/>
            <a:chExt cx="2925421" cy="1200329"/>
          </a:xfrm>
        </p:grpSpPr>
        <p:sp>
          <p:nvSpPr>
            <p:cNvPr id="20" name="Cross 19">
              <a:extLst>
                <a:ext uri="{FF2B5EF4-FFF2-40B4-BE49-F238E27FC236}">
                  <a16:creationId xmlns:a16="http://schemas.microsoft.com/office/drawing/2014/main" id="{7267C73B-DF5E-219F-4662-7FD72F298B46}"/>
                </a:ext>
              </a:extLst>
            </p:cNvPr>
            <p:cNvSpPr/>
            <p:nvPr/>
          </p:nvSpPr>
          <p:spPr>
            <a:xfrm>
              <a:off x="2119766" y="1590688"/>
              <a:ext cx="914400" cy="914400"/>
            </a:xfrm>
            <a:prstGeom prst="plus">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6">
                    <a:lumMod val="60000"/>
                    <a:lumOff val="40000"/>
                  </a:schemeClr>
                </a:solidFill>
              </a:endParaRPr>
            </a:p>
          </p:txBody>
        </p:sp>
        <p:sp>
          <p:nvSpPr>
            <p:cNvPr id="21" name="TextBox 20">
              <a:extLst>
                <a:ext uri="{FF2B5EF4-FFF2-40B4-BE49-F238E27FC236}">
                  <a16:creationId xmlns:a16="http://schemas.microsoft.com/office/drawing/2014/main" id="{E0117EBD-FF24-2A03-B2EE-BA26799E025D}"/>
                </a:ext>
              </a:extLst>
            </p:cNvPr>
            <p:cNvSpPr txBox="1"/>
            <p:nvPr/>
          </p:nvSpPr>
          <p:spPr>
            <a:xfrm>
              <a:off x="108745" y="1359266"/>
              <a:ext cx="2807226" cy="1200329"/>
            </a:xfrm>
            <a:prstGeom prst="rect">
              <a:avLst/>
            </a:prstGeom>
            <a:noFill/>
          </p:spPr>
          <p:txBody>
            <a:bodyPr wrap="square">
              <a:spAutoFit/>
            </a:bodyPr>
            <a:lstStyle/>
            <a:p>
              <a:pPr lvl="1"/>
              <a:r>
                <a:rPr lang="en-US" dirty="0">
                  <a:ln w="0"/>
                  <a:solidFill>
                    <a:schemeClr val="accent6"/>
                  </a:solidFill>
                  <a:effectLst>
                    <a:outerShdw blurRad="38100" dist="25400" dir="5400000" algn="ctr" rotWithShape="0">
                      <a:srgbClr val="6E747A">
                        <a:alpha val="43000"/>
                      </a:srgbClr>
                    </a:outerShdw>
                  </a:effectLst>
                </a:rPr>
                <a:t>Stimulating, </a:t>
              </a:r>
            </a:p>
            <a:p>
              <a:pPr lvl="1"/>
              <a:r>
                <a:rPr lang="en-US" dirty="0">
                  <a:ln w="0"/>
                  <a:solidFill>
                    <a:schemeClr val="accent6"/>
                  </a:solidFill>
                  <a:effectLst>
                    <a:outerShdw blurRad="38100" dist="25400" dir="5400000" algn="ctr" rotWithShape="0">
                      <a:srgbClr val="6E747A">
                        <a:alpha val="43000"/>
                      </a:srgbClr>
                    </a:outerShdw>
                  </a:effectLst>
                </a:rPr>
                <a:t>Activating </a:t>
              </a:r>
            </a:p>
            <a:p>
              <a:pPr lvl="1"/>
              <a:r>
                <a:rPr lang="en-US" sz="1800" dirty="0">
                  <a:ln w="0"/>
                  <a:solidFill>
                    <a:schemeClr val="accent6"/>
                  </a:solidFill>
                  <a:effectLst>
                    <a:outerShdw blurRad="38100" dist="25400" dir="5400000" algn="ctr" rotWithShape="0">
                      <a:srgbClr val="6E747A">
                        <a:alpha val="43000"/>
                      </a:srgbClr>
                    </a:outerShdw>
                  </a:effectLst>
                </a:rPr>
                <a:t>Response; </a:t>
              </a:r>
            </a:p>
            <a:p>
              <a:pPr lvl="1"/>
              <a:r>
                <a:rPr lang="en-US" sz="1800" dirty="0">
                  <a:ln w="0"/>
                  <a:solidFill>
                    <a:schemeClr val="accent6"/>
                  </a:solidFill>
                  <a:effectLst>
                    <a:outerShdw blurRad="38100" dist="25400" dir="5400000" algn="ctr" rotWithShape="0">
                      <a:srgbClr val="6E747A">
                        <a:alpha val="43000"/>
                      </a:srgbClr>
                    </a:outerShdw>
                  </a:effectLst>
                </a:rPr>
                <a:t>Up-regulation</a:t>
              </a:r>
            </a:p>
          </p:txBody>
        </p:sp>
      </p:grpSp>
      <p:sp>
        <p:nvSpPr>
          <p:cNvPr id="2" name="Callout: Down Arrow 1">
            <a:extLst>
              <a:ext uri="{FF2B5EF4-FFF2-40B4-BE49-F238E27FC236}">
                <a16:creationId xmlns:a16="http://schemas.microsoft.com/office/drawing/2014/main" id="{4E5F34CB-F46A-BBC8-F1CE-55D860B652D7}"/>
              </a:ext>
            </a:extLst>
          </p:cNvPr>
          <p:cNvSpPr/>
          <p:nvPr/>
        </p:nvSpPr>
        <p:spPr>
          <a:xfrm>
            <a:off x="4134010" y="737668"/>
            <a:ext cx="2647333" cy="1295440"/>
          </a:xfrm>
          <a:prstGeom prst="downArrowCallout">
            <a:avLst/>
          </a:prstGeom>
          <a:solidFill>
            <a:srgbClr val="DD9BD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t>Cells, Microbes</a:t>
            </a:r>
          </a:p>
          <a:p>
            <a:pPr algn="ctr"/>
            <a:r>
              <a:rPr lang="en-US" sz="1400" dirty="0"/>
              <a:t>(from a subject, grow in culture)</a:t>
            </a:r>
          </a:p>
        </p:txBody>
      </p:sp>
    </p:spTree>
    <p:extLst>
      <p:ext uri="{BB962C8B-B14F-4D97-AF65-F5344CB8AC3E}">
        <p14:creationId xmlns:p14="http://schemas.microsoft.com/office/powerpoint/2010/main" val="15513751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Cell culture Vectors, Clipart &amp; Illustrations for Free Download - illustAC">
            <a:extLst>
              <a:ext uri="{FF2B5EF4-FFF2-40B4-BE49-F238E27FC236}">
                <a16:creationId xmlns:a16="http://schemas.microsoft.com/office/drawing/2014/main" id="{1EAA35D9-8E41-A80C-D13E-ED179CD10A1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3586" y="832822"/>
            <a:ext cx="4184650" cy="3147746"/>
          </a:xfrm>
          <a:prstGeom prst="rect">
            <a:avLst/>
          </a:prstGeom>
          <a:noFill/>
          <a:extLst>
            <a:ext uri="{909E8E84-426E-40DD-AFC4-6F175D3DCCD1}">
              <a14:hiddenFill xmlns:a14="http://schemas.microsoft.com/office/drawing/2010/main">
                <a:solidFill>
                  <a:srgbClr val="FFFFFF"/>
                </a:solidFill>
              </a14:hiddenFill>
            </a:ext>
          </a:extLst>
        </p:spPr>
      </p:pic>
      <p:grpSp>
        <p:nvGrpSpPr>
          <p:cNvPr id="15" name="Group 14">
            <a:extLst>
              <a:ext uri="{FF2B5EF4-FFF2-40B4-BE49-F238E27FC236}">
                <a16:creationId xmlns:a16="http://schemas.microsoft.com/office/drawing/2014/main" id="{FB42AF8B-9CA7-1CBC-731D-745410E2617F}"/>
              </a:ext>
            </a:extLst>
          </p:cNvPr>
          <p:cNvGrpSpPr/>
          <p:nvPr/>
        </p:nvGrpSpPr>
        <p:grpSpPr>
          <a:xfrm>
            <a:off x="6680200" y="452402"/>
            <a:ext cx="4666407" cy="1744698"/>
            <a:chOff x="4809862" y="265212"/>
            <a:chExt cx="4231496" cy="1856230"/>
          </a:xfrm>
        </p:grpSpPr>
        <p:sp>
          <p:nvSpPr>
            <p:cNvPr id="8" name="Teardrop 7">
              <a:extLst>
                <a:ext uri="{FF2B5EF4-FFF2-40B4-BE49-F238E27FC236}">
                  <a16:creationId xmlns:a16="http://schemas.microsoft.com/office/drawing/2014/main" id="{52C00936-4F10-584C-3083-5185D392BA51}"/>
                </a:ext>
              </a:extLst>
            </p:cNvPr>
            <p:cNvSpPr/>
            <p:nvPr/>
          </p:nvSpPr>
          <p:spPr>
            <a:xfrm>
              <a:off x="5430912" y="1503398"/>
              <a:ext cx="323850" cy="254000"/>
            </a:xfrm>
            <a:prstGeom prst="teardrop">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30" name="Picture 6" descr="Pipette transparent 1ml / 0.03oz - Solia USA">
              <a:extLst>
                <a:ext uri="{FF2B5EF4-FFF2-40B4-BE49-F238E27FC236}">
                  <a16:creationId xmlns:a16="http://schemas.microsoft.com/office/drawing/2014/main" id="{33A7A9E4-9307-5170-6276-8CBCC87CB9A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868280">
              <a:off x="6105004" y="265212"/>
              <a:ext cx="2936354" cy="1401650"/>
            </a:xfrm>
            <a:prstGeom prst="rect">
              <a:avLst/>
            </a:prstGeom>
            <a:noFill/>
            <a:extLst>
              <a:ext uri="{909E8E84-426E-40DD-AFC4-6F175D3DCCD1}">
                <a14:hiddenFill xmlns:a14="http://schemas.microsoft.com/office/drawing/2010/main">
                  <a:solidFill>
                    <a:srgbClr val="FFFFFF"/>
                  </a:solidFill>
                </a14:hiddenFill>
              </a:ext>
            </a:extLst>
          </p:spPr>
        </p:pic>
        <p:sp>
          <p:nvSpPr>
            <p:cNvPr id="9" name="Teardrop 8">
              <a:extLst>
                <a:ext uri="{FF2B5EF4-FFF2-40B4-BE49-F238E27FC236}">
                  <a16:creationId xmlns:a16="http://schemas.microsoft.com/office/drawing/2014/main" id="{464EC776-9E4C-DDDC-E297-B8D1F5DC768D}"/>
                </a:ext>
              </a:extLst>
            </p:cNvPr>
            <p:cNvSpPr/>
            <p:nvPr/>
          </p:nvSpPr>
          <p:spPr>
            <a:xfrm>
              <a:off x="5113892" y="1441611"/>
              <a:ext cx="323850" cy="317500"/>
            </a:xfrm>
            <a:prstGeom prst="teardrop">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ardrop 9">
              <a:extLst>
                <a:ext uri="{FF2B5EF4-FFF2-40B4-BE49-F238E27FC236}">
                  <a16:creationId xmlns:a16="http://schemas.microsoft.com/office/drawing/2014/main" id="{780BF3F5-BE0B-3454-8FD4-E3FAF05890C3}"/>
                </a:ext>
              </a:extLst>
            </p:cNvPr>
            <p:cNvSpPr/>
            <p:nvPr/>
          </p:nvSpPr>
          <p:spPr>
            <a:xfrm rot="20925394">
              <a:off x="5165631" y="1704217"/>
              <a:ext cx="323850" cy="317500"/>
            </a:xfrm>
            <a:prstGeom prst="teardrop">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ardrop 10">
              <a:extLst>
                <a:ext uri="{FF2B5EF4-FFF2-40B4-BE49-F238E27FC236}">
                  <a16:creationId xmlns:a16="http://schemas.microsoft.com/office/drawing/2014/main" id="{F0310D29-92BC-16C0-0B1C-27D687E37A14}"/>
                </a:ext>
              </a:extLst>
            </p:cNvPr>
            <p:cNvSpPr/>
            <p:nvPr/>
          </p:nvSpPr>
          <p:spPr>
            <a:xfrm>
              <a:off x="5711345" y="1163827"/>
              <a:ext cx="323850" cy="254000"/>
            </a:xfrm>
            <a:prstGeom prst="teardrop">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ardrop 11">
              <a:extLst>
                <a:ext uri="{FF2B5EF4-FFF2-40B4-BE49-F238E27FC236}">
                  <a16:creationId xmlns:a16="http://schemas.microsoft.com/office/drawing/2014/main" id="{3FFB6BE6-32DF-4D9C-BDC3-D4BA7AF67617}"/>
                </a:ext>
              </a:extLst>
            </p:cNvPr>
            <p:cNvSpPr/>
            <p:nvPr/>
          </p:nvSpPr>
          <p:spPr>
            <a:xfrm rot="20738672">
              <a:off x="5464175" y="1246736"/>
              <a:ext cx="323850" cy="254000"/>
            </a:xfrm>
            <a:prstGeom prst="teardrop">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ardrop 12">
              <a:extLst>
                <a:ext uri="{FF2B5EF4-FFF2-40B4-BE49-F238E27FC236}">
                  <a16:creationId xmlns:a16="http://schemas.microsoft.com/office/drawing/2014/main" id="{21DC91E0-3E29-DA64-CC0A-AE44174F2F79}"/>
                </a:ext>
              </a:extLst>
            </p:cNvPr>
            <p:cNvSpPr/>
            <p:nvPr/>
          </p:nvSpPr>
          <p:spPr>
            <a:xfrm>
              <a:off x="4809862" y="1803942"/>
              <a:ext cx="323850" cy="317500"/>
            </a:xfrm>
            <a:prstGeom prst="teardrop">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extBox 13">
            <a:extLst>
              <a:ext uri="{FF2B5EF4-FFF2-40B4-BE49-F238E27FC236}">
                <a16:creationId xmlns:a16="http://schemas.microsoft.com/office/drawing/2014/main" id="{B3B0782D-9EB4-854A-F5C6-26FEA3D84A14}"/>
              </a:ext>
            </a:extLst>
          </p:cNvPr>
          <p:cNvSpPr txBox="1"/>
          <p:nvPr/>
        </p:nvSpPr>
        <p:spPr>
          <a:xfrm>
            <a:off x="330200" y="3980568"/>
            <a:ext cx="11766549" cy="2277547"/>
          </a:xfrm>
          <a:prstGeom prst="rect">
            <a:avLst/>
          </a:prstGeom>
          <a:noFill/>
        </p:spPr>
        <p:txBody>
          <a:bodyPr wrap="square" rtlCol="0">
            <a:spAutoFit/>
          </a:bodyPr>
          <a:lstStyle/>
          <a:p>
            <a:r>
              <a:rPr lang="en-US" sz="1400" b="1" i="1" dirty="0"/>
              <a:t>Problems/Thoughts:</a:t>
            </a:r>
            <a:endParaRPr lang="en-US" sz="1400" b="1" dirty="0"/>
          </a:p>
          <a:p>
            <a:pPr marL="342900" indent="-342900">
              <a:buAutoNum type="arabicPeriod"/>
            </a:pPr>
            <a:r>
              <a:rPr lang="en-US" sz="1600" dirty="0"/>
              <a:t>We need a variable to map the </a:t>
            </a:r>
            <a:r>
              <a:rPr lang="en-US" sz="1600" i="1" dirty="0"/>
              <a:t>added agent</a:t>
            </a:r>
            <a:r>
              <a:rPr lang="en-US" sz="1600" dirty="0"/>
              <a:t>: drug, diagnostic agents, other substances (used to induce a </a:t>
            </a:r>
            <a:r>
              <a:rPr lang="en-US" sz="1600" i="1" dirty="0"/>
              <a:t>in vitro </a:t>
            </a:r>
            <a:r>
              <a:rPr lang="en-US" sz="1600" dirty="0"/>
              <a:t>response). Sometimes this is all people need, and the dataset stops here. </a:t>
            </a:r>
          </a:p>
          <a:p>
            <a:pPr marL="800100" lvl="1" indent="-342900">
              <a:buFont typeface="+mj-lt"/>
              <a:buAutoNum type="arabicPeriod"/>
            </a:pPr>
            <a:r>
              <a:rPr lang="en-US" sz="1600" dirty="0"/>
              <a:t>There are two variables now serving the same function: CNDAGT and AGENT.</a:t>
            </a:r>
          </a:p>
          <a:p>
            <a:pPr marL="1257300" lvl="2" indent="-342900">
              <a:buFont typeface="Arial" panose="020B0604020202020204" pitchFamily="34" charset="0"/>
              <a:buChar char="•"/>
            </a:pPr>
            <a:r>
              <a:rPr lang="en-US" sz="1600" dirty="0"/>
              <a:t>Can we merge them? One less variable people have to worry about. </a:t>
            </a:r>
          </a:p>
          <a:p>
            <a:pPr marL="800100" lvl="1" indent="-342900">
              <a:buFont typeface="+mj-lt"/>
              <a:buAutoNum type="arabicPeriod"/>
            </a:pPr>
            <a:r>
              <a:rPr lang="en-US" sz="1600" dirty="0"/>
              <a:t>We need a variable for the </a:t>
            </a:r>
            <a:r>
              <a:rPr lang="en-US" sz="1600" i="1" dirty="0"/>
              <a:t>agent concentration</a:t>
            </a:r>
            <a:r>
              <a:rPr lang="en-US" sz="1600" dirty="0"/>
              <a:t>. MSCONC works but this is limited to MS.</a:t>
            </a:r>
          </a:p>
          <a:p>
            <a:pPr marL="1257300" lvl="2" indent="-342900">
              <a:buFont typeface="Arial" panose="020B0604020202020204" pitchFamily="34" charset="0"/>
              <a:buChar char="•"/>
            </a:pPr>
            <a:r>
              <a:rPr lang="en-US" sz="1600" dirty="0"/>
              <a:t>Expand it to other specimen-domains, no need to create new variable. </a:t>
            </a:r>
          </a:p>
          <a:p>
            <a:pPr marL="800100" lvl="1" indent="-342900">
              <a:buFont typeface="+mj-lt"/>
              <a:buAutoNum type="arabicPeriod"/>
            </a:pPr>
            <a:r>
              <a:rPr lang="en-US" sz="1600" dirty="0"/>
              <a:t>We need a variable for the </a:t>
            </a:r>
            <a:r>
              <a:rPr lang="en-US" sz="1600" i="1" dirty="0"/>
              <a:t>agent dosing unit</a:t>
            </a:r>
            <a:r>
              <a:rPr lang="en-US" sz="1600" dirty="0"/>
              <a:t>. MSCONCU works but this is limited to MS.</a:t>
            </a:r>
          </a:p>
          <a:p>
            <a:pPr marL="1257300" lvl="2" indent="-342900">
              <a:buFont typeface="Arial" panose="020B0604020202020204" pitchFamily="34" charset="0"/>
              <a:buChar char="•"/>
            </a:pPr>
            <a:r>
              <a:rPr lang="en-US" sz="1600" dirty="0"/>
              <a:t>Expand it to other specimen-domains, no need to create new variable. </a:t>
            </a:r>
          </a:p>
        </p:txBody>
      </p:sp>
      <p:graphicFrame>
        <p:nvGraphicFramePr>
          <p:cNvPr id="23" name="Diagram 22">
            <a:extLst>
              <a:ext uri="{FF2B5EF4-FFF2-40B4-BE49-F238E27FC236}">
                <a16:creationId xmlns:a16="http://schemas.microsoft.com/office/drawing/2014/main" id="{EB40DE12-C999-5411-5F33-DC74AEEFBFB6}"/>
              </a:ext>
            </a:extLst>
          </p:cNvPr>
          <p:cNvGraphicFramePr/>
          <p:nvPr>
            <p:extLst>
              <p:ext uri="{D42A27DB-BD31-4B8C-83A1-F6EECF244321}">
                <p14:modId xmlns:p14="http://schemas.microsoft.com/office/powerpoint/2010/main" val="2571143895"/>
              </p:ext>
            </p:extLst>
          </p:nvPr>
        </p:nvGraphicFramePr>
        <p:xfrm>
          <a:off x="7598236" y="1644772"/>
          <a:ext cx="3852645" cy="133888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7" name="TextBox 26">
            <a:extLst>
              <a:ext uri="{FF2B5EF4-FFF2-40B4-BE49-F238E27FC236}">
                <a16:creationId xmlns:a16="http://schemas.microsoft.com/office/drawing/2014/main" id="{A05137BC-8036-1799-6172-34BE650A0B95}"/>
              </a:ext>
            </a:extLst>
          </p:cNvPr>
          <p:cNvSpPr txBox="1"/>
          <p:nvPr/>
        </p:nvSpPr>
        <p:spPr>
          <a:xfrm>
            <a:off x="1355707" y="119254"/>
            <a:ext cx="9829364" cy="830997"/>
          </a:xfrm>
          <a:prstGeom prst="rect">
            <a:avLst/>
          </a:prstGeom>
          <a:noFill/>
        </p:spPr>
        <p:txBody>
          <a:bodyPr wrap="square">
            <a:spAutoFit/>
          </a:bodyPr>
          <a:lstStyle/>
          <a:p>
            <a:r>
              <a:rPr lang="en-US" sz="2400" b="1" i="1" dirty="0"/>
              <a:t>Specimen-based, in vitro </a:t>
            </a:r>
            <a:r>
              <a:rPr lang="en-US" sz="2400" b="1" dirty="0"/>
              <a:t>Testing &amp; Induced Responses – Commonality in the Collected Data</a:t>
            </a:r>
          </a:p>
        </p:txBody>
      </p:sp>
      <p:sp>
        <p:nvSpPr>
          <p:cNvPr id="5" name="TextBox 4">
            <a:extLst>
              <a:ext uri="{FF2B5EF4-FFF2-40B4-BE49-F238E27FC236}">
                <a16:creationId xmlns:a16="http://schemas.microsoft.com/office/drawing/2014/main" id="{C2792C7E-5260-3B90-E934-FF1787B90F81}"/>
              </a:ext>
            </a:extLst>
          </p:cNvPr>
          <p:cNvSpPr txBox="1"/>
          <p:nvPr/>
        </p:nvSpPr>
        <p:spPr>
          <a:xfrm>
            <a:off x="7995214" y="3063867"/>
            <a:ext cx="3776165" cy="646331"/>
          </a:xfrm>
          <a:prstGeom prst="rect">
            <a:avLst/>
          </a:prstGeom>
          <a:noFill/>
        </p:spPr>
        <p:txBody>
          <a:bodyPr wrap="square">
            <a:spAutoFit/>
          </a:bodyPr>
          <a:lstStyle/>
          <a:p>
            <a:r>
              <a:rPr lang="en-US" sz="1800" dirty="0">
                <a:solidFill>
                  <a:srgbClr val="FF0000"/>
                </a:solidFill>
              </a:rPr>
              <a:t>** I think these should be the same 3 variables regardless of domains. </a:t>
            </a:r>
            <a:endParaRPr lang="en-US" dirty="0">
              <a:solidFill>
                <a:srgbClr val="FF0000"/>
              </a:solidFill>
            </a:endParaRPr>
          </a:p>
        </p:txBody>
      </p:sp>
      <p:grpSp>
        <p:nvGrpSpPr>
          <p:cNvPr id="4" name="Group 3">
            <a:extLst>
              <a:ext uri="{FF2B5EF4-FFF2-40B4-BE49-F238E27FC236}">
                <a16:creationId xmlns:a16="http://schemas.microsoft.com/office/drawing/2014/main" id="{1F661188-7F05-3986-595C-CB4A9DA52738}"/>
              </a:ext>
            </a:extLst>
          </p:cNvPr>
          <p:cNvGrpSpPr/>
          <p:nvPr/>
        </p:nvGrpSpPr>
        <p:grpSpPr>
          <a:xfrm>
            <a:off x="208401" y="2492242"/>
            <a:ext cx="2895651" cy="1200329"/>
            <a:chOff x="153415" y="2724036"/>
            <a:chExt cx="2895651" cy="1200329"/>
          </a:xfrm>
        </p:grpSpPr>
        <p:sp>
          <p:nvSpPr>
            <p:cNvPr id="16" name="&quot;Not Allowed&quot; Symbol 15">
              <a:extLst>
                <a:ext uri="{FF2B5EF4-FFF2-40B4-BE49-F238E27FC236}">
                  <a16:creationId xmlns:a16="http://schemas.microsoft.com/office/drawing/2014/main" id="{CA744D66-09E6-1D07-E243-09A9339AAE2D}"/>
                </a:ext>
              </a:extLst>
            </p:cNvPr>
            <p:cNvSpPr/>
            <p:nvPr/>
          </p:nvSpPr>
          <p:spPr>
            <a:xfrm>
              <a:off x="2134666" y="2760438"/>
              <a:ext cx="914400" cy="914400"/>
            </a:xfrm>
            <a:prstGeom prst="noSmoking">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TextBox 17">
              <a:extLst>
                <a:ext uri="{FF2B5EF4-FFF2-40B4-BE49-F238E27FC236}">
                  <a16:creationId xmlns:a16="http://schemas.microsoft.com/office/drawing/2014/main" id="{4830CDD5-5173-C2F3-83E2-7C675E3E953E}"/>
                </a:ext>
              </a:extLst>
            </p:cNvPr>
            <p:cNvSpPr txBox="1"/>
            <p:nvPr/>
          </p:nvSpPr>
          <p:spPr>
            <a:xfrm>
              <a:off x="153415" y="2724036"/>
              <a:ext cx="2567308" cy="1200329"/>
            </a:xfrm>
            <a:prstGeom prst="rect">
              <a:avLst/>
            </a:prstGeom>
            <a:noFill/>
          </p:spPr>
          <p:txBody>
            <a:bodyPr wrap="square">
              <a:spAutoFit/>
            </a:bodyPr>
            <a:lstStyle/>
            <a:p>
              <a:pPr lvl="1"/>
              <a:r>
                <a:rPr lang="en-US" sz="1800" dirty="0">
                  <a:ln w="0"/>
                  <a:solidFill>
                    <a:srgbClr val="FF0000"/>
                  </a:solidFill>
                  <a:effectLst>
                    <a:outerShdw blurRad="38100" dist="25400" dir="5400000" algn="ctr" rotWithShape="0">
                      <a:srgbClr val="6E747A">
                        <a:alpha val="43000"/>
                      </a:srgbClr>
                    </a:outerShdw>
                  </a:effectLst>
                </a:rPr>
                <a:t>Inhibitory,</a:t>
              </a:r>
            </a:p>
            <a:p>
              <a:pPr lvl="1"/>
              <a:r>
                <a:rPr lang="en-US" dirty="0">
                  <a:ln w="0"/>
                  <a:solidFill>
                    <a:srgbClr val="FF0000"/>
                  </a:solidFill>
                  <a:effectLst>
                    <a:outerShdw blurRad="38100" dist="25400" dir="5400000" algn="ctr" rotWithShape="0">
                      <a:srgbClr val="6E747A">
                        <a:alpha val="43000"/>
                      </a:srgbClr>
                    </a:outerShdw>
                  </a:effectLst>
                </a:rPr>
                <a:t>Deactivating</a:t>
              </a:r>
              <a:endParaRPr lang="en-US" sz="1800" dirty="0">
                <a:ln w="0"/>
                <a:solidFill>
                  <a:srgbClr val="FF0000"/>
                </a:solidFill>
                <a:effectLst>
                  <a:outerShdw blurRad="38100" dist="25400" dir="5400000" algn="ctr" rotWithShape="0">
                    <a:srgbClr val="6E747A">
                      <a:alpha val="43000"/>
                    </a:srgbClr>
                  </a:outerShdw>
                </a:effectLst>
              </a:endParaRPr>
            </a:p>
            <a:p>
              <a:pPr lvl="1"/>
              <a:r>
                <a:rPr lang="en-US" dirty="0">
                  <a:ln w="0"/>
                  <a:solidFill>
                    <a:srgbClr val="FF0000"/>
                  </a:solidFill>
                  <a:effectLst>
                    <a:outerShdw blurRad="38100" dist="25400" dir="5400000" algn="ctr" rotWithShape="0">
                      <a:srgbClr val="6E747A">
                        <a:alpha val="43000"/>
                      </a:srgbClr>
                    </a:outerShdw>
                  </a:effectLst>
                </a:rPr>
                <a:t>Response; </a:t>
              </a:r>
            </a:p>
            <a:p>
              <a:pPr lvl="1"/>
              <a:r>
                <a:rPr lang="en-US" dirty="0">
                  <a:ln w="0"/>
                  <a:solidFill>
                    <a:srgbClr val="FF0000"/>
                  </a:solidFill>
                  <a:effectLst>
                    <a:outerShdw blurRad="38100" dist="25400" dir="5400000" algn="ctr" rotWithShape="0">
                      <a:srgbClr val="6E747A">
                        <a:alpha val="43000"/>
                      </a:srgbClr>
                    </a:outerShdw>
                  </a:effectLst>
                </a:rPr>
                <a:t>Down-regulation</a:t>
              </a:r>
              <a:endParaRPr lang="en-US" sz="1800" dirty="0">
                <a:ln w="0"/>
                <a:solidFill>
                  <a:srgbClr val="FF0000"/>
                </a:solidFill>
                <a:effectLst>
                  <a:outerShdw blurRad="38100" dist="25400" dir="5400000" algn="ctr" rotWithShape="0">
                    <a:srgbClr val="6E747A">
                      <a:alpha val="43000"/>
                    </a:srgbClr>
                  </a:outerShdw>
                </a:effectLst>
              </a:endParaRPr>
            </a:p>
          </p:txBody>
        </p:sp>
      </p:grpSp>
      <p:grpSp>
        <p:nvGrpSpPr>
          <p:cNvPr id="19" name="Group 18">
            <a:extLst>
              <a:ext uri="{FF2B5EF4-FFF2-40B4-BE49-F238E27FC236}">
                <a16:creationId xmlns:a16="http://schemas.microsoft.com/office/drawing/2014/main" id="{09C76581-F0AB-28E4-8996-69299542D4FA}"/>
              </a:ext>
            </a:extLst>
          </p:cNvPr>
          <p:cNvGrpSpPr/>
          <p:nvPr/>
        </p:nvGrpSpPr>
        <p:grpSpPr>
          <a:xfrm>
            <a:off x="222640" y="1073368"/>
            <a:ext cx="2925421" cy="1200329"/>
            <a:chOff x="108745" y="1359266"/>
            <a:chExt cx="2925421" cy="1200329"/>
          </a:xfrm>
        </p:grpSpPr>
        <p:sp>
          <p:nvSpPr>
            <p:cNvPr id="20" name="Cross 19">
              <a:extLst>
                <a:ext uri="{FF2B5EF4-FFF2-40B4-BE49-F238E27FC236}">
                  <a16:creationId xmlns:a16="http://schemas.microsoft.com/office/drawing/2014/main" id="{BD45052C-BB87-FC8C-00F4-FB849CE3EA4E}"/>
                </a:ext>
              </a:extLst>
            </p:cNvPr>
            <p:cNvSpPr/>
            <p:nvPr/>
          </p:nvSpPr>
          <p:spPr>
            <a:xfrm>
              <a:off x="2119766" y="1590688"/>
              <a:ext cx="914400" cy="914400"/>
            </a:xfrm>
            <a:prstGeom prst="plus">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6">
                    <a:lumMod val="60000"/>
                    <a:lumOff val="40000"/>
                  </a:schemeClr>
                </a:solidFill>
              </a:endParaRPr>
            </a:p>
          </p:txBody>
        </p:sp>
        <p:sp>
          <p:nvSpPr>
            <p:cNvPr id="21" name="TextBox 20">
              <a:extLst>
                <a:ext uri="{FF2B5EF4-FFF2-40B4-BE49-F238E27FC236}">
                  <a16:creationId xmlns:a16="http://schemas.microsoft.com/office/drawing/2014/main" id="{5C2B3030-DD73-DA39-1868-775EE27527E6}"/>
                </a:ext>
              </a:extLst>
            </p:cNvPr>
            <p:cNvSpPr txBox="1"/>
            <p:nvPr/>
          </p:nvSpPr>
          <p:spPr>
            <a:xfrm>
              <a:off x="108745" y="1359266"/>
              <a:ext cx="2807226" cy="1200329"/>
            </a:xfrm>
            <a:prstGeom prst="rect">
              <a:avLst/>
            </a:prstGeom>
            <a:noFill/>
          </p:spPr>
          <p:txBody>
            <a:bodyPr wrap="square">
              <a:spAutoFit/>
            </a:bodyPr>
            <a:lstStyle/>
            <a:p>
              <a:pPr lvl="1"/>
              <a:r>
                <a:rPr lang="en-US" dirty="0">
                  <a:ln w="0"/>
                  <a:solidFill>
                    <a:schemeClr val="accent6"/>
                  </a:solidFill>
                  <a:effectLst>
                    <a:outerShdw blurRad="38100" dist="25400" dir="5400000" algn="ctr" rotWithShape="0">
                      <a:srgbClr val="6E747A">
                        <a:alpha val="43000"/>
                      </a:srgbClr>
                    </a:outerShdw>
                  </a:effectLst>
                </a:rPr>
                <a:t>Stimulating, </a:t>
              </a:r>
            </a:p>
            <a:p>
              <a:pPr lvl="1"/>
              <a:r>
                <a:rPr lang="en-US" dirty="0">
                  <a:ln w="0"/>
                  <a:solidFill>
                    <a:schemeClr val="accent6"/>
                  </a:solidFill>
                  <a:effectLst>
                    <a:outerShdw blurRad="38100" dist="25400" dir="5400000" algn="ctr" rotWithShape="0">
                      <a:srgbClr val="6E747A">
                        <a:alpha val="43000"/>
                      </a:srgbClr>
                    </a:outerShdw>
                  </a:effectLst>
                </a:rPr>
                <a:t>Activating </a:t>
              </a:r>
            </a:p>
            <a:p>
              <a:pPr lvl="1"/>
              <a:r>
                <a:rPr lang="en-US" sz="1800" dirty="0">
                  <a:ln w="0"/>
                  <a:solidFill>
                    <a:schemeClr val="accent6"/>
                  </a:solidFill>
                  <a:effectLst>
                    <a:outerShdw blurRad="38100" dist="25400" dir="5400000" algn="ctr" rotWithShape="0">
                      <a:srgbClr val="6E747A">
                        <a:alpha val="43000"/>
                      </a:srgbClr>
                    </a:outerShdw>
                  </a:effectLst>
                </a:rPr>
                <a:t>Response; </a:t>
              </a:r>
            </a:p>
            <a:p>
              <a:pPr lvl="1"/>
              <a:r>
                <a:rPr lang="en-US" sz="1800" dirty="0">
                  <a:ln w="0"/>
                  <a:solidFill>
                    <a:schemeClr val="accent6"/>
                  </a:solidFill>
                  <a:effectLst>
                    <a:outerShdw blurRad="38100" dist="25400" dir="5400000" algn="ctr" rotWithShape="0">
                      <a:srgbClr val="6E747A">
                        <a:alpha val="43000"/>
                      </a:srgbClr>
                    </a:outerShdw>
                  </a:effectLst>
                </a:rPr>
                <a:t>Up-regulation</a:t>
              </a:r>
            </a:p>
          </p:txBody>
        </p:sp>
      </p:grpSp>
      <p:sp>
        <p:nvSpPr>
          <p:cNvPr id="2" name="Callout: Down Arrow 1">
            <a:extLst>
              <a:ext uri="{FF2B5EF4-FFF2-40B4-BE49-F238E27FC236}">
                <a16:creationId xmlns:a16="http://schemas.microsoft.com/office/drawing/2014/main" id="{BE226DD7-F67D-2951-F06D-7C95243EAB27}"/>
              </a:ext>
            </a:extLst>
          </p:cNvPr>
          <p:cNvSpPr/>
          <p:nvPr/>
        </p:nvSpPr>
        <p:spPr>
          <a:xfrm>
            <a:off x="4134010" y="737668"/>
            <a:ext cx="2647333" cy="1295440"/>
          </a:xfrm>
          <a:prstGeom prst="downArrowCallout">
            <a:avLst/>
          </a:prstGeom>
          <a:solidFill>
            <a:srgbClr val="DD9BD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t>Cells, Microbes</a:t>
            </a:r>
          </a:p>
          <a:p>
            <a:pPr algn="ctr"/>
            <a:r>
              <a:rPr lang="en-US" sz="1400" dirty="0"/>
              <a:t>(from a subject, grow in culture)</a:t>
            </a:r>
          </a:p>
        </p:txBody>
      </p:sp>
    </p:spTree>
    <p:extLst>
      <p:ext uri="{BB962C8B-B14F-4D97-AF65-F5344CB8AC3E}">
        <p14:creationId xmlns:p14="http://schemas.microsoft.com/office/powerpoint/2010/main" val="27148223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B3B0782D-9EB4-854A-F5C6-26FEA3D84A14}"/>
              </a:ext>
            </a:extLst>
          </p:cNvPr>
          <p:cNvSpPr txBox="1"/>
          <p:nvPr/>
        </p:nvSpPr>
        <p:spPr>
          <a:xfrm>
            <a:off x="317968" y="780905"/>
            <a:ext cx="11556063" cy="5509200"/>
          </a:xfrm>
          <a:prstGeom prst="rect">
            <a:avLst/>
          </a:prstGeom>
          <a:noFill/>
        </p:spPr>
        <p:txBody>
          <a:bodyPr wrap="square" rtlCol="0">
            <a:spAutoFit/>
          </a:bodyPr>
          <a:lstStyle/>
          <a:p>
            <a:r>
              <a:rPr lang="en-US" sz="1600" b="1" i="1" dirty="0"/>
              <a:t>MB-IS Team/ISMT Decisions:</a:t>
            </a:r>
            <a:endParaRPr lang="en-US" sz="1600" b="1" dirty="0"/>
          </a:p>
          <a:p>
            <a:pPr marL="342900" indent="-342900">
              <a:buAutoNum type="arabicPeriod"/>
            </a:pPr>
            <a:r>
              <a:rPr lang="en-US" sz="1600" dirty="0"/>
              <a:t>We need a variable to map the </a:t>
            </a:r>
            <a:r>
              <a:rPr lang="en-US" sz="1600" i="1" dirty="0"/>
              <a:t>added agent</a:t>
            </a:r>
            <a:r>
              <a:rPr lang="en-US" sz="1600" dirty="0"/>
              <a:t>: drug, diagnostic agents, other substances (used to induce a </a:t>
            </a:r>
            <a:r>
              <a:rPr lang="en-US" sz="1600" i="1" dirty="0"/>
              <a:t>in vitro </a:t>
            </a:r>
            <a:r>
              <a:rPr lang="en-US" sz="1600" dirty="0"/>
              <a:t>response). Sometimes this is all we need, and the dataset stops here. </a:t>
            </a:r>
          </a:p>
          <a:p>
            <a:pPr marL="800100" lvl="1" indent="-342900">
              <a:buFont typeface="Arial" panose="020B0604020202020204" pitchFamily="34" charset="0"/>
              <a:buChar char="•"/>
            </a:pPr>
            <a:r>
              <a:rPr lang="en-US" sz="1600" dirty="0"/>
              <a:t>There are two variables now serving the same function: CNDAGT and AGENT. </a:t>
            </a:r>
            <a:r>
              <a:rPr lang="en-US" sz="1600" dirty="0">
                <a:solidFill>
                  <a:srgbClr val="C00000"/>
                </a:solidFill>
              </a:rPr>
              <a:t>– Yes true, but that ship had sailed, </a:t>
            </a:r>
            <a:r>
              <a:rPr lang="en-US" sz="1600" dirty="0">
                <a:solidFill>
                  <a:srgbClr val="C00000"/>
                </a:solidFill>
                <a:effectLst/>
              </a:rPr>
              <a:t>we can't do much at this point without causing significant changes.</a:t>
            </a:r>
            <a:endParaRPr lang="en-US" sz="1600" dirty="0">
              <a:solidFill>
                <a:srgbClr val="C00000"/>
              </a:solidFill>
            </a:endParaRPr>
          </a:p>
          <a:p>
            <a:pPr marL="800100" lvl="1" indent="-342900">
              <a:buFont typeface="Arial" panose="020B0604020202020204" pitchFamily="34" charset="0"/>
              <a:buChar char="•"/>
            </a:pPr>
            <a:r>
              <a:rPr lang="en-US" sz="1600" dirty="0"/>
              <a:t>Can we merge them? One less variable people have to worry about. </a:t>
            </a:r>
            <a:r>
              <a:rPr lang="en-US" sz="1600" dirty="0">
                <a:solidFill>
                  <a:srgbClr val="C00000"/>
                </a:solidFill>
              </a:rPr>
              <a:t>– No to this one because the kind of changes required to replace AGENT (MS) is too large and not worth people going back to fix their data. The –TSTCND (test condition) and –CNDAGT (test condition agent) variables can be available for all the other specimen-based domains when needed, EXCEPT, --CNDAGT (test condition agent) should NOT be used in MS (until use-cases arise that require both AGENT and CNDAGT to be needed for MS). We need to update their scopes in the newest SDTM Model.</a:t>
            </a:r>
          </a:p>
          <a:p>
            <a:pPr marL="342900" indent="-342900">
              <a:buAutoNum type="arabicPeriod"/>
            </a:pPr>
            <a:r>
              <a:rPr lang="en-US" sz="1600" dirty="0"/>
              <a:t>We need a variable for the </a:t>
            </a:r>
            <a:r>
              <a:rPr lang="en-US" sz="1600" i="1" dirty="0"/>
              <a:t>agent concentration</a:t>
            </a:r>
            <a:r>
              <a:rPr lang="en-US" sz="1600" dirty="0"/>
              <a:t>.</a:t>
            </a:r>
          </a:p>
          <a:p>
            <a:pPr marL="800100" lvl="1" indent="-342900">
              <a:buFont typeface="Arial" panose="020B0604020202020204" pitchFamily="34" charset="0"/>
              <a:buChar char="•"/>
            </a:pPr>
            <a:r>
              <a:rPr lang="en-US" sz="1600" dirty="0"/>
              <a:t>MSCONC works but this is limited to MS.</a:t>
            </a:r>
          </a:p>
          <a:p>
            <a:pPr marL="800100" lvl="1" indent="-342900">
              <a:buFont typeface="Arial" panose="020B0604020202020204" pitchFamily="34" charset="0"/>
              <a:buChar char="•"/>
            </a:pPr>
            <a:r>
              <a:rPr lang="en-US" sz="1600" dirty="0"/>
              <a:t>Pro: already a standard variable, expand it to other specimen-domains, no need to create new variable. </a:t>
            </a:r>
            <a:r>
              <a:rPr lang="en-US" sz="1600" dirty="0">
                <a:solidFill>
                  <a:srgbClr val="00B050"/>
                </a:solidFill>
              </a:rPr>
              <a:t>– Yes, we agree to extend --CONC to other domains. Meanwhile people can use it as a NSV for their respective domains. We may aim for IG4.0 for this change. If ISMT/GGG agrees, we need to update the variable Role, Notes and Definition so that it qualifies --CNDAGT as well.</a:t>
            </a:r>
          </a:p>
          <a:p>
            <a:pPr marL="342900" indent="-342900">
              <a:buAutoNum type="arabicPeriod"/>
            </a:pPr>
            <a:r>
              <a:rPr lang="en-US" sz="1600" dirty="0"/>
              <a:t>We need a variable for the </a:t>
            </a:r>
            <a:r>
              <a:rPr lang="en-US" sz="1600" i="1" dirty="0"/>
              <a:t>agent dosing unit</a:t>
            </a:r>
            <a:r>
              <a:rPr lang="en-US" sz="1600" dirty="0"/>
              <a:t>.</a:t>
            </a:r>
          </a:p>
          <a:p>
            <a:pPr marL="800100" lvl="1" indent="-342900">
              <a:buFont typeface="Arial" panose="020B0604020202020204" pitchFamily="34" charset="0"/>
              <a:buChar char="•"/>
            </a:pPr>
            <a:r>
              <a:rPr lang="en-US" sz="1600" dirty="0"/>
              <a:t>MSCONCU works but this is limited to MS.</a:t>
            </a:r>
          </a:p>
          <a:p>
            <a:pPr marL="800100" lvl="1" indent="-342900">
              <a:buFont typeface="Arial" panose="020B0604020202020204" pitchFamily="34" charset="0"/>
              <a:buChar char="•"/>
            </a:pPr>
            <a:r>
              <a:rPr lang="en-US" sz="1600" dirty="0"/>
              <a:t>Pro: already a standard variable, expand it to other specimen-domains, no need to create new variable. </a:t>
            </a:r>
            <a:r>
              <a:rPr lang="en-US" sz="1600" dirty="0">
                <a:solidFill>
                  <a:srgbClr val="00B050"/>
                </a:solidFill>
              </a:rPr>
              <a:t>– Yes, we agree to extend --CONCU to other domains. Meanwhile people can use it as a NSV for their respective domains. We may aim for IG4.0 for this change. If ISMT/GGG agrees, we need to update the variable Role, Notes and Definition so that it qualifies --CNDAGT as well.</a:t>
            </a:r>
          </a:p>
        </p:txBody>
      </p:sp>
      <p:sp>
        <p:nvSpPr>
          <p:cNvPr id="27" name="TextBox 26">
            <a:extLst>
              <a:ext uri="{FF2B5EF4-FFF2-40B4-BE49-F238E27FC236}">
                <a16:creationId xmlns:a16="http://schemas.microsoft.com/office/drawing/2014/main" id="{A05137BC-8036-1799-6172-34BE650A0B95}"/>
              </a:ext>
            </a:extLst>
          </p:cNvPr>
          <p:cNvSpPr txBox="1"/>
          <p:nvPr/>
        </p:nvSpPr>
        <p:spPr>
          <a:xfrm>
            <a:off x="3727886" y="259391"/>
            <a:ext cx="3751774" cy="461665"/>
          </a:xfrm>
          <a:prstGeom prst="rect">
            <a:avLst/>
          </a:prstGeom>
          <a:noFill/>
        </p:spPr>
        <p:txBody>
          <a:bodyPr wrap="square">
            <a:spAutoFit/>
          </a:bodyPr>
          <a:lstStyle/>
          <a:p>
            <a:r>
              <a:rPr lang="en-US" sz="2400" b="1" i="1" dirty="0"/>
              <a:t>Final Recommendations</a:t>
            </a:r>
            <a:endParaRPr lang="en-US" sz="2400" b="1" dirty="0"/>
          </a:p>
        </p:txBody>
      </p:sp>
    </p:spTree>
    <p:extLst>
      <p:ext uri="{BB962C8B-B14F-4D97-AF65-F5344CB8AC3E}">
        <p14:creationId xmlns:p14="http://schemas.microsoft.com/office/powerpoint/2010/main" val="187947333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359</TotalTime>
  <Words>1004</Words>
  <Application>Microsoft Office PowerPoint</Application>
  <PresentationFormat>Widescreen</PresentationFormat>
  <Paragraphs>88</Paragraphs>
  <Slides>4</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-apple-system</vt:lpstr>
      <vt:lpstr>Arial</vt:lpstr>
      <vt:lpstr>Calibri</vt:lpstr>
      <vt:lpstr>Calibri Light</vt:lpstr>
      <vt:lpstr>Office Theme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Jordan</dc:creator>
  <cp:lastModifiedBy>Jordan</cp:lastModifiedBy>
  <cp:revision>17</cp:revision>
  <dcterms:created xsi:type="dcterms:W3CDTF">2023-11-08T17:00:46Z</dcterms:created>
  <dcterms:modified xsi:type="dcterms:W3CDTF">2023-11-27T20:51:42Z</dcterms:modified>
</cp:coreProperties>
</file>