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9BD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6" autoAdjust="0"/>
    <p:restoredTop sz="94660"/>
  </p:normalViewPr>
  <p:slideViewPr>
    <p:cSldViewPr snapToGrid="0">
      <p:cViewPr varScale="1">
        <p:scale>
          <a:sx n="100" d="100"/>
          <a:sy n="100" d="100"/>
        </p:scale>
        <p:origin x="452"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8735E17-53D9-4EB8-B6CB-08637485576B}" type="doc">
      <dgm:prSet loTypeId="urn:microsoft.com/office/officeart/2005/8/layout/hierarchy3" loCatId="list" qsTypeId="urn:microsoft.com/office/officeart/2005/8/quickstyle/simple4" qsCatId="simple" csTypeId="urn:microsoft.com/office/officeart/2005/8/colors/accent1_2" csCatId="accent1" phldr="1"/>
      <dgm:spPr/>
      <dgm:t>
        <a:bodyPr/>
        <a:lstStyle/>
        <a:p>
          <a:endParaRPr lang="en-US"/>
        </a:p>
      </dgm:t>
    </dgm:pt>
    <dgm:pt modelId="{2A53056A-CEA1-4D2B-AE1E-9E9983A48F5E}">
      <dgm:prSet phldrT="[Text]" custT="1"/>
      <dgm:spPr/>
      <dgm:t>
        <a:bodyPr/>
        <a:lstStyle/>
        <a:p>
          <a:r>
            <a:rPr lang="en-US" sz="1400" dirty="0"/>
            <a:t>Added Agent</a:t>
          </a:r>
        </a:p>
      </dgm:t>
    </dgm:pt>
    <dgm:pt modelId="{78877BA6-CFA6-4F79-88B9-59922B089135}" type="parTrans" cxnId="{207B3228-2C54-4107-A916-E62533043E09}">
      <dgm:prSet/>
      <dgm:spPr/>
      <dgm:t>
        <a:bodyPr/>
        <a:lstStyle/>
        <a:p>
          <a:endParaRPr lang="en-US" sz="1200"/>
        </a:p>
      </dgm:t>
    </dgm:pt>
    <dgm:pt modelId="{0634C14E-729F-4229-9A58-DBA87FB6A8DD}" type="sibTrans" cxnId="{207B3228-2C54-4107-A916-E62533043E09}">
      <dgm:prSet/>
      <dgm:spPr/>
      <dgm:t>
        <a:bodyPr/>
        <a:lstStyle/>
        <a:p>
          <a:endParaRPr lang="en-US" sz="1200"/>
        </a:p>
      </dgm:t>
    </dgm:pt>
    <dgm:pt modelId="{DC6F42FC-C263-4F53-A199-7B229C409A66}">
      <dgm:prSet phldrT="[Text]" custT="1"/>
      <dgm:spPr>
        <a:solidFill>
          <a:schemeClr val="accent1">
            <a:lumMod val="60000"/>
            <a:lumOff val="40000"/>
            <a:alpha val="90000"/>
          </a:schemeClr>
        </a:solidFill>
        <a:ln w="12700"/>
      </dgm:spPr>
      <dgm:t>
        <a:bodyPr/>
        <a:lstStyle/>
        <a:p>
          <a:pPr algn="l"/>
          <a:r>
            <a:rPr lang="en-US" sz="1400" dirty="0">
              <a:solidFill>
                <a:schemeClr val="bg1"/>
              </a:solidFill>
            </a:rPr>
            <a:t>Concentration</a:t>
          </a:r>
        </a:p>
      </dgm:t>
    </dgm:pt>
    <dgm:pt modelId="{635AD509-5F99-4D5B-B590-75294C9B2A8F}" type="parTrans" cxnId="{311A67FA-809E-4134-82C8-24ACBC198C71}">
      <dgm:prSet/>
      <dgm:spPr/>
      <dgm:t>
        <a:bodyPr/>
        <a:lstStyle/>
        <a:p>
          <a:endParaRPr lang="en-US" sz="1200"/>
        </a:p>
      </dgm:t>
    </dgm:pt>
    <dgm:pt modelId="{FAC641E6-5BD2-4D75-AA95-31AACDCEF4FF}" type="sibTrans" cxnId="{311A67FA-809E-4134-82C8-24ACBC198C71}">
      <dgm:prSet/>
      <dgm:spPr/>
      <dgm:t>
        <a:bodyPr/>
        <a:lstStyle/>
        <a:p>
          <a:endParaRPr lang="en-US" sz="1200"/>
        </a:p>
      </dgm:t>
    </dgm:pt>
    <dgm:pt modelId="{3E5DFE59-A95F-4FC0-99E6-D2D539C45FB8}">
      <dgm:prSet phldrT="[Text]" custT="1"/>
      <dgm:spPr>
        <a:solidFill>
          <a:schemeClr val="accent1">
            <a:lumMod val="60000"/>
            <a:lumOff val="40000"/>
            <a:alpha val="90000"/>
          </a:schemeClr>
        </a:solidFill>
        <a:ln w="12700"/>
      </dgm:spPr>
      <dgm:t>
        <a:bodyPr/>
        <a:lstStyle/>
        <a:p>
          <a:pPr algn="l"/>
          <a:r>
            <a:rPr lang="en-US" sz="1400" dirty="0">
              <a:solidFill>
                <a:schemeClr val="bg1"/>
              </a:solidFill>
            </a:rPr>
            <a:t>Dosing Unit</a:t>
          </a:r>
        </a:p>
      </dgm:t>
    </dgm:pt>
    <dgm:pt modelId="{7325F90D-822B-46C1-BD79-F46492107F9F}" type="parTrans" cxnId="{15E520EB-3C95-4654-B14A-0B8B9107E048}">
      <dgm:prSet/>
      <dgm:spPr/>
      <dgm:t>
        <a:bodyPr/>
        <a:lstStyle/>
        <a:p>
          <a:endParaRPr lang="en-US" sz="1200"/>
        </a:p>
      </dgm:t>
    </dgm:pt>
    <dgm:pt modelId="{52E44B27-2A13-49C8-859B-C9A81FDC7601}" type="sibTrans" cxnId="{15E520EB-3C95-4654-B14A-0B8B9107E048}">
      <dgm:prSet/>
      <dgm:spPr/>
      <dgm:t>
        <a:bodyPr/>
        <a:lstStyle/>
        <a:p>
          <a:endParaRPr lang="en-US" sz="1200"/>
        </a:p>
      </dgm:t>
    </dgm:pt>
    <dgm:pt modelId="{ABA18804-EBB4-4B83-85E1-6548120C21FB}" type="pres">
      <dgm:prSet presAssocID="{18735E17-53D9-4EB8-B6CB-08637485576B}" presName="diagram" presStyleCnt="0">
        <dgm:presLayoutVars>
          <dgm:chPref val="1"/>
          <dgm:dir/>
          <dgm:animOne val="branch"/>
          <dgm:animLvl val="lvl"/>
          <dgm:resizeHandles/>
        </dgm:presLayoutVars>
      </dgm:prSet>
      <dgm:spPr/>
    </dgm:pt>
    <dgm:pt modelId="{7BFBB075-389D-486C-9F92-B44C364A8712}" type="pres">
      <dgm:prSet presAssocID="{2A53056A-CEA1-4D2B-AE1E-9E9983A48F5E}" presName="root" presStyleCnt="0"/>
      <dgm:spPr/>
    </dgm:pt>
    <dgm:pt modelId="{629DE6F5-3049-40DF-AF03-15CBCE1DDE5A}" type="pres">
      <dgm:prSet presAssocID="{2A53056A-CEA1-4D2B-AE1E-9E9983A48F5E}" presName="rootComposite" presStyleCnt="0"/>
      <dgm:spPr/>
    </dgm:pt>
    <dgm:pt modelId="{49189BAD-56FE-49F9-98F8-03CFED207B5B}" type="pres">
      <dgm:prSet presAssocID="{2A53056A-CEA1-4D2B-AE1E-9E9983A48F5E}" presName="rootText" presStyleLbl="node1" presStyleIdx="0" presStyleCnt="1" custScaleX="124162" custLinFactNeighborX="2037" custLinFactNeighborY="-1059"/>
      <dgm:spPr/>
    </dgm:pt>
    <dgm:pt modelId="{25A1806F-5D8D-4B69-8ED5-D5A2911B9C66}" type="pres">
      <dgm:prSet presAssocID="{2A53056A-CEA1-4D2B-AE1E-9E9983A48F5E}" presName="rootConnector" presStyleLbl="node1" presStyleIdx="0" presStyleCnt="1"/>
      <dgm:spPr/>
    </dgm:pt>
    <dgm:pt modelId="{9F819CF5-24F7-4931-8837-66006EC19F3B}" type="pres">
      <dgm:prSet presAssocID="{2A53056A-CEA1-4D2B-AE1E-9E9983A48F5E}" presName="childShape" presStyleCnt="0"/>
      <dgm:spPr/>
    </dgm:pt>
    <dgm:pt modelId="{70A04716-A61F-4753-A6E3-BBC43997FDDD}" type="pres">
      <dgm:prSet presAssocID="{635AD509-5F99-4D5B-B590-75294C9B2A8F}" presName="Name13" presStyleLbl="parChTrans1D2" presStyleIdx="0" presStyleCnt="2"/>
      <dgm:spPr/>
    </dgm:pt>
    <dgm:pt modelId="{8ABFBDD1-F6C0-4C04-AEC3-2CD0A6A95D2B}" type="pres">
      <dgm:prSet presAssocID="{DC6F42FC-C263-4F53-A199-7B229C409A66}" presName="childText" presStyleLbl="bgAcc1" presStyleIdx="0" presStyleCnt="2" custScaleX="134055" custScaleY="47737">
        <dgm:presLayoutVars>
          <dgm:bulletEnabled val="1"/>
        </dgm:presLayoutVars>
      </dgm:prSet>
      <dgm:spPr/>
    </dgm:pt>
    <dgm:pt modelId="{AA0EF8E4-58F2-4AE3-A7CA-B00B76E75CD7}" type="pres">
      <dgm:prSet presAssocID="{7325F90D-822B-46C1-BD79-F46492107F9F}" presName="Name13" presStyleLbl="parChTrans1D2" presStyleIdx="1" presStyleCnt="2"/>
      <dgm:spPr/>
    </dgm:pt>
    <dgm:pt modelId="{AD4F847C-42EB-4ED9-A9E1-3043EE906F93}" type="pres">
      <dgm:prSet presAssocID="{3E5DFE59-A95F-4FC0-99E6-D2D539C45FB8}" presName="childText" presStyleLbl="bgAcc1" presStyleIdx="1" presStyleCnt="2" custScaleX="125375" custScaleY="42108" custLinFactNeighborY="-11232">
        <dgm:presLayoutVars>
          <dgm:bulletEnabled val="1"/>
        </dgm:presLayoutVars>
      </dgm:prSet>
      <dgm:spPr/>
    </dgm:pt>
  </dgm:ptLst>
  <dgm:cxnLst>
    <dgm:cxn modelId="{207B3228-2C54-4107-A916-E62533043E09}" srcId="{18735E17-53D9-4EB8-B6CB-08637485576B}" destId="{2A53056A-CEA1-4D2B-AE1E-9E9983A48F5E}" srcOrd="0" destOrd="0" parTransId="{78877BA6-CFA6-4F79-88B9-59922B089135}" sibTransId="{0634C14E-729F-4229-9A58-DBA87FB6A8DD}"/>
    <dgm:cxn modelId="{F145D163-940B-4FF8-B03A-C665E78F0F44}" type="presOf" srcId="{18735E17-53D9-4EB8-B6CB-08637485576B}" destId="{ABA18804-EBB4-4B83-85E1-6548120C21FB}" srcOrd="0" destOrd="0" presId="urn:microsoft.com/office/officeart/2005/8/layout/hierarchy3"/>
    <dgm:cxn modelId="{2CFAB059-4C3B-4787-A4CD-16D66B4EE672}" type="presOf" srcId="{2A53056A-CEA1-4D2B-AE1E-9E9983A48F5E}" destId="{49189BAD-56FE-49F9-98F8-03CFED207B5B}" srcOrd="0" destOrd="0" presId="urn:microsoft.com/office/officeart/2005/8/layout/hierarchy3"/>
    <dgm:cxn modelId="{FB19207B-8A06-4B6A-B08E-A05242C51F84}" type="presOf" srcId="{635AD509-5F99-4D5B-B590-75294C9B2A8F}" destId="{70A04716-A61F-4753-A6E3-BBC43997FDDD}" srcOrd="0" destOrd="0" presId="urn:microsoft.com/office/officeart/2005/8/layout/hierarchy3"/>
    <dgm:cxn modelId="{2CC54C87-F6F5-4BBC-8995-86A56ABD8CE4}" type="presOf" srcId="{7325F90D-822B-46C1-BD79-F46492107F9F}" destId="{AA0EF8E4-58F2-4AE3-A7CA-B00B76E75CD7}" srcOrd="0" destOrd="0" presId="urn:microsoft.com/office/officeart/2005/8/layout/hierarchy3"/>
    <dgm:cxn modelId="{807C5F9A-E931-41F0-8A63-3B425DEF2FDB}" type="presOf" srcId="{DC6F42FC-C263-4F53-A199-7B229C409A66}" destId="{8ABFBDD1-F6C0-4C04-AEC3-2CD0A6A95D2B}" srcOrd="0" destOrd="0" presId="urn:microsoft.com/office/officeart/2005/8/layout/hierarchy3"/>
    <dgm:cxn modelId="{14851DA2-E878-4C72-A0AF-E886FDA6196F}" type="presOf" srcId="{2A53056A-CEA1-4D2B-AE1E-9E9983A48F5E}" destId="{25A1806F-5D8D-4B69-8ED5-D5A2911B9C66}" srcOrd="1" destOrd="0" presId="urn:microsoft.com/office/officeart/2005/8/layout/hierarchy3"/>
    <dgm:cxn modelId="{C1DEEBCD-B15F-4014-81B4-DF24C5D5C292}" type="presOf" srcId="{3E5DFE59-A95F-4FC0-99E6-D2D539C45FB8}" destId="{AD4F847C-42EB-4ED9-A9E1-3043EE906F93}" srcOrd="0" destOrd="0" presId="urn:microsoft.com/office/officeart/2005/8/layout/hierarchy3"/>
    <dgm:cxn modelId="{15E520EB-3C95-4654-B14A-0B8B9107E048}" srcId="{2A53056A-CEA1-4D2B-AE1E-9E9983A48F5E}" destId="{3E5DFE59-A95F-4FC0-99E6-D2D539C45FB8}" srcOrd="1" destOrd="0" parTransId="{7325F90D-822B-46C1-BD79-F46492107F9F}" sibTransId="{52E44B27-2A13-49C8-859B-C9A81FDC7601}"/>
    <dgm:cxn modelId="{311A67FA-809E-4134-82C8-24ACBC198C71}" srcId="{2A53056A-CEA1-4D2B-AE1E-9E9983A48F5E}" destId="{DC6F42FC-C263-4F53-A199-7B229C409A66}" srcOrd="0" destOrd="0" parTransId="{635AD509-5F99-4D5B-B590-75294C9B2A8F}" sibTransId="{FAC641E6-5BD2-4D75-AA95-31AACDCEF4FF}"/>
    <dgm:cxn modelId="{4E800BBB-1568-4808-8DAE-FD27A5B668CF}" type="presParOf" srcId="{ABA18804-EBB4-4B83-85E1-6548120C21FB}" destId="{7BFBB075-389D-486C-9F92-B44C364A8712}" srcOrd="0" destOrd="0" presId="urn:microsoft.com/office/officeart/2005/8/layout/hierarchy3"/>
    <dgm:cxn modelId="{04DB0917-FE87-46E4-B29C-CB59CB23F067}" type="presParOf" srcId="{7BFBB075-389D-486C-9F92-B44C364A8712}" destId="{629DE6F5-3049-40DF-AF03-15CBCE1DDE5A}" srcOrd="0" destOrd="0" presId="urn:microsoft.com/office/officeart/2005/8/layout/hierarchy3"/>
    <dgm:cxn modelId="{4BFA4D3E-8EB6-449D-AF8E-4B46820E4301}" type="presParOf" srcId="{629DE6F5-3049-40DF-AF03-15CBCE1DDE5A}" destId="{49189BAD-56FE-49F9-98F8-03CFED207B5B}" srcOrd="0" destOrd="0" presId="urn:microsoft.com/office/officeart/2005/8/layout/hierarchy3"/>
    <dgm:cxn modelId="{8E697E6E-40A2-49D7-B0A1-9BCB68CE63FD}" type="presParOf" srcId="{629DE6F5-3049-40DF-AF03-15CBCE1DDE5A}" destId="{25A1806F-5D8D-4B69-8ED5-D5A2911B9C66}" srcOrd="1" destOrd="0" presId="urn:microsoft.com/office/officeart/2005/8/layout/hierarchy3"/>
    <dgm:cxn modelId="{A0689B59-10A7-459E-AD3F-0E38970D03D8}" type="presParOf" srcId="{7BFBB075-389D-486C-9F92-B44C364A8712}" destId="{9F819CF5-24F7-4931-8837-66006EC19F3B}" srcOrd="1" destOrd="0" presId="urn:microsoft.com/office/officeart/2005/8/layout/hierarchy3"/>
    <dgm:cxn modelId="{11613FA9-D2E8-4657-B3D1-E5B22CC221A7}" type="presParOf" srcId="{9F819CF5-24F7-4931-8837-66006EC19F3B}" destId="{70A04716-A61F-4753-A6E3-BBC43997FDDD}" srcOrd="0" destOrd="0" presId="urn:microsoft.com/office/officeart/2005/8/layout/hierarchy3"/>
    <dgm:cxn modelId="{073F00EE-3C9F-439F-8D7A-673C1A853415}" type="presParOf" srcId="{9F819CF5-24F7-4931-8837-66006EC19F3B}" destId="{8ABFBDD1-F6C0-4C04-AEC3-2CD0A6A95D2B}" srcOrd="1" destOrd="0" presId="urn:microsoft.com/office/officeart/2005/8/layout/hierarchy3"/>
    <dgm:cxn modelId="{24C9ADD8-7B6B-45AF-B498-850D663B763A}" type="presParOf" srcId="{9F819CF5-24F7-4931-8837-66006EC19F3B}" destId="{AA0EF8E4-58F2-4AE3-A7CA-B00B76E75CD7}" srcOrd="2" destOrd="0" presId="urn:microsoft.com/office/officeart/2005/8/layout/hierarchy3"/>
    <dgm:cxn modelId="{D41FAAA8-26C8-4807-AF90-DDA85353614E}" type="presParOf" srcId="{9F819CF5-24F7-4931-8837-66006EC19F3B}" destId="{AD4F847C-42EB-4ED9-A9E1-3043EE906F93}" srcOrd="3" destOrd="0" presId="urn:microsoft.com/office/officeart/2005/8/layout/hierarchy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8735E17-53D9-4EB8-B6CB-08637485576B}" type="doc">
      <dgm:prSet loTypeId="urn:microsoft.com/office/officeart/2005/8/layout/hierarchy3" loCatId="list" qsTypeId="urn:microsoft.com/office/officeart/2005/8/quickstyle/simple4" qsCatId="simple" csTypeId="urn:microsoft.com/office/officeart/2005/8/colors/accent1_2" csCatId="accent1" phldr="1"/>
      <dgm:spPr/>
      <dgm:t>
        <a:bodyPr/>
        <a:lstStyle/>
        <a:p>
          <a:endParaRPr lang="en-US"/>
        </a:p>
      </dgm:t>
    </dgm:pt>
    <dgm:pt modelId="{2A53056A-CEA1-4D2B-AE1E-9E9983A48F5E}">
      <dgm:prSet phldrT="[Text]" custT="1"/>
      <dgm:spPr/>
      <dgm:t>
        <a:bodyPr/>
        <a:lstStyle/>
        <a:p>
          <a:r>
            <a:rPr lang="en-US" sz="1400" dirty="0"/>
            <a:t>Agent (Name) : </a:t>
          </a:r>
          <a:r>
            <a:rPr lang="en-US" sz="1400" b="0" i="0" dirty="0"/>
            <a:t>CNDAGT (CP, LB, IS), AGENT (MS only)</a:t>
          </a:r>
          <a:endParaRPr lang="en-US" sz="1400" dirty="0"/>
        </a:p>
      </dgm:t>
    </dgm:pt>
    <dgm:pt modelId="{78877BA6-CFA6-4F79-88B9-59922B089135}" type="parTrans" cxnId="{207B3228-2C54-4107-A916-E62533043E09}">
      <dgm:prSet/>
      <dgm:spPr/>
      <dgm:t>
        <a:bodyPr/>
        <a:lstStyle/>
        <a:p>
          <a:endParaRPr lang="en-US" sz="1200"/>
        </a:p>
      </dgm:t>
    </dgm:pt>
    <dgm:pt modelId="{0634C14E-729F-4229-9A58-DBA87FB6A8DD}" type="sibTrans" cxnId="{207B3228-2C54-4107-A916-E62533043E09}">
      <dgm:prSet/>
      <dgm:spPr/>
      <dgm:t>
        <a:bodyPr/>
        <a:lstStyle/>
        <a:p>
          <a:endParaRPr lang="en-US" sz="1200"/>
        </a:p>
      </dgm:t>
    </dgm:pt>
    <dgm:pt modelId="{DC6F42FC-C263-4F53-A199-7B229C409A66}">
      <dgm:prSet phldrT="[Text]" custT="1"/>
      <dgm:spPr>
        <a:solidFill>
          <a:schemeClr val="accent1">
            <a:lumMod val="60000"/>
            <a:lumOff val="40000"/>
            <a:alpha val="90000"/>
          </a:schemeClr>
        </a:solidFill>
        <a:ln w="12700">
          <a:solidFill>
            <a:schemeClr val="accent1"/>
          </a:solidFill>
        </a:ln>
      </dgm:spPr>
      <dgm:t>
        <a:bodyPr/>
        <a:lstStyle/>
        <a:p>
          <a:pPr algn="l"/>
          <a:r>
            <a:rPr lang="en-US" sz="1400" dirty="0">
              <a:solidFill>
                <a:schemeClr val="bg1"/>
              </a:solidFill>
            </a:rPr>
            <a:t>Concentration: CONC (MS only)</a:t>
          </a:r>
        </a:p>
      </dgm:t>
    </dgm:pt>
    <dgm:pt modelId="{635AD509-5F99-4D5B-B590-75294C9B2A8F}" type="parTrans" cxnId="{311A67FA-809E-4134-82C8-24ACBC198C71}">
      <dgm:prSet/>
      <dgm:spPr/>
      <dgm:t>
        <a:bodyPr/>
        <a:lstStyle/>
        <a:p>
          <a:endParaRPr lang="en-US" sz="1200"/>
        </a:p>
      </dgm:t>
    </dgm:pt>
    <dgm:pt modelId="{FAC641E6-5BD2-4D75-AA95-31AACDCEF4FF}" type="sibTrans" cxnId="{311A67FA-809E-4134-82C8-24ACBC198C71}">
      <dgm:prSet/>
      <dgm:spPr/>
      <dgm:t>
        <a:bodyPr/>
        <a:lstStyle/>
        <a:p>
          <a:endParaRPr lang="en-US" sz="1200"/>
        </a:p>
      </dgm:t>
    </dgm:pt>
    <dgm:pt modelId="{3E5DFE59-A95F-4FC0-99E6-D2D539C45FB8}">
      <dgm:prSet phldrT="[Text]" custT="1"/>
      <dgm:spPr>
        <a:solidFill>
          <a:schemeClr val="accent1">
            <a:lumMod val="60000"/>
            <a:lumOff val="40000"/>
            <a:alpha val="90000"/>
          </a:schemeClr>
        </a:solidFill>
        <a:ln w="12700">
          <a:solidFill>
            <a:schemeClr val="accent1"/>
          </a:solidFill>
        </a:ln>
      </dgm:spPr>
      <dgm:t>
        <a:bodyPr/>
        <a:lstStyle/>
        <a:p>
          <a:pPr algn="l"/>
          <a:r>
            <a:rPr lang="en-US" sz="1400" dirty="0">
              <a:solidFill>
                <a:schemeClr val="bg1"/>
              </a:solidFill>
            </a:rPr>
            <a:t>Dosing Unit: CONCU (MS only)</a:t>
          </a:r>
        </a:p>
      </dgm:t>
    </dgm:pt>
    <dgm:pt modelId="{7325F90D-822B-46C1-BD79-F46492107F9F}" type="parTrans" cxnId="{15E520EB-3C95-4654-B14A-0B8B9107E048}">
      <dgm:prSet/>
      <dgm:spPr/>
      <dgm:t>
        <a:bodyPr/>
        <a:lstStyle/>
        <a:p>
          <a:endParaRPr lang="en-US" sz="1200"/>
        </a:p>
      </dgm:t>
    </dgm:pt>
    <dgm:pt modelId="{52E44B27-2A13-49C8-859B-C9A81FDC7601}" type="sibTrans" cxnId="{15E520EB-3C95-4654-B14A-0B8B9107E048}">
      <dgm:prSet/>
      <dgm:spPr/>
      <dgm:t>
        <a:bodyPr/>
        <a:lstStyle/>
        <a:p>
          <a:endParaRPr lang="en-US" sz="1200"/>
        </a:p>
      </dgm:t>
    </dgm:pt>
    <dgm:pt modelId="{ABA18804-EBB4-4B83-85E1-6548120C21FB}" type="pres">
      <dgm:prSet presAssocID="{18735E17-53D9-4EB8-B6CB-08637485576B}" presName="diagram" presStyleCnt="0">
        <dgm:presLayoutVars>
          <dgm:chPref val="1"/>
          <dgm:dir/>
          <dgm:animOne val="branch"/>
          <dgm:animLvl val="lvl"/>
          <dgm:resizeHandles/>
        </dgm:presLayoutVars>
      </dgm:prSet>
      <dgm:spPr/>
    </dgm:pt>
    <dgm:pt modelId="{7BFBB075-389D-486C-9F92-B44C364A8712}" type="pres">
      <dgm:prSet presAssocID="{2A53056A-CEA1-4D2B-AE1E-9E9983A48F5E}" presName="root" presStyleCnt="0"/>
      <dgm:spPr/>
    </dgm:pt>
    <dgm:pt modelId="{629DE6F5-3049-40DF-AF03-15CBCE1DDE5A}" type="pres">
      <dgm:prSet presAssocID="{2A53056A-CEA1-4D2B-AE1E-9E9983A48F5E}" presName="rootComposite" presStyleCnt="0"/>
      <dgm:spPr/>
    </dgm:pt>
    <dgm:pt modelId="{49189BAD-56FE-49F9-98F8-03CFED207B5B}" type="pres">
      <dgm:prSet presAssocID="{2A53056A-CEA1-4D2B-AE1E-9E9983A48F5E}" presName="rootText" presStyleLbl="node1" presStyleIdx="0" presStyleCnt="1" custScaleX="301960" custLinFactNeighborX="2037" custLinFactNeighborY="-1059"/>
      <dgm:spPr/>
    </dgm:pt>
    <dgm:pt modelId="{25A1806F-5D8D-4B69-8ED5-D5A2911B9C66}" type="pres">
      <dgm:prSet presAssocID="{2A53056A-CEA1-4D2B-AE1E-9E9983A48F5E}" presName="rootConnector" presStyleLbl="node1" presStyleIdx="0" presStyleCnt="1"/>
      <dgm:spPr/>
    </dgm:pt>
    <dgm:pt modelId="{9F819CF5-24F7-4931-8837-66006EC19F3B}" type="pres">
      <dgm:prSet presAssocID="{2A53056A-CEA1-4D2B-AE1E-9E9983A48F5E}" presName="childShape" presStyleCnt="0"/>
      <dgm:spPr/>
    </dgm:pt>
    <dgm:pt modelId="{70A04716-A61F-4753-A6E3-BBC43997FDDD}" type="pres">
      <dgm:prSet presAssocID="{635AD509-5F99-4D5B-B590-75294C9B2A8F}" presName="Name13" presStyleLbl="parChTrans1D2" presStyleIdx="0" presStyleCnt="2"/>
      <dgm:spPr/>
    </dgm:pt>
    <dgm:pt modelId="{8ABFBDD1-F6C0-4C04-AEC3-2CD0A6A95D2B}" type="pres">
      <dgm:prSet presAssocID="{DC6F42FC-C263-4F53-A199-7B229C409A66}" presName="childText" presStyleLbl="bgAcc1" presStyleIdx="0" presStyleCnt="2" custScaleX="317671" custScaleY="47737">
        <dgm:presLayoutVars>
          <dgm:bulletEnabled val="1"/>
        </dgm:presLayoutVars>
      </dgm:prSet>
      <dgm:spPr/>
    </dgm:pt>
    <dgm:pt modelId="{AA0EF8E4-58F2-4AE3-A7CA-B00B76E75CD7}" type="pres">
      <dgm:prSet presAssocID="{7325F90D-822B-46C1-BD79-F46492107F9F}" presName="Name13" presStyleLbl="parChTrans1D2" presStyleIdx="1" presStyleCnt="2"/>
      <dgm:spPr/>
    </dgm:pt>
    <dgm:pt modelId="{AD4F847C-42EB-4ED9-A9E1-3043EE906F93}" type="pres">
      <dgm:prSet presAssocID="{3E5DFE59-A95F-4FC0-99E6-D2D539C45FB8}" presName="childText" presStyleLbl="bgAcc1" presStyleIdx="1" presStyleCnt="2" custScaleX="328388" custScaleY="51412" custLinFactNeighborY="-11232">
        <dgm:presLayoutVars>
          <dgm:bulletEnabled val="1"/>
        </dgm:presLayoutVars>
      </dgm:prSet>
      <dgm:spPr/>
    </dgm:pt>
  </dgm:ptLst>
  <dgm:cxnLst>
    <dgm:cxn modelId="{207B3228-2C54-4107-A916-E62533043E09}" srcId="{18735E17-53D9-4EB8-B6CB-08637485576B}" destId="{2A53056A-CEA1-4D2B-AE1E-9E9983A48F5E}" srcOrd="0" destOrd="0" parTransId="{78877BA6-CFA6-4F79-88B9-59922B089135}" sibTransId="{0634C14E-729F-4229-9A58-DBA87FB6A8DD}"/>
    <dgm:cxn modelId="{F145D163-940B-4FF8-B03A-C665E78F0F44}" type="presOf" srcId="{18735E17-53D9-4EB8-B6CB-08637485576B}" destId="{ABA18804-EBB4-4B83-85E1-6548120C21FB}" srcOrd="0" destOrd="0" presId="urn:microsoft.com/office/officeart/2005/8/layout/hierarchy3"/>
    <dgm:cxn modelId="{2CFAB059-4C3B-4787-A4CD-16D66B4EE672}" type="presOf" srcId="{2A53056A-CEA1-4D2B-AE1E-9E9983A48F5E}" destId="{49189BAD-56FE-49F9-98F8-03CFED207B5B}" srcOrd="0" destOrd="0" presId="urn:microsoft.com/office/officeart/2005/8/layout/hierarchy3"/>
    <dgm:cxn modelId="{FB19207B-8A06-4B6A-B08E-A05242C51F84}" type="presOf" srcId="{635AD509-5F99-4D5B-B590-75294C9B2A8F}" destId="{70A04716-A61F-4753-A6E3-BBC43997FDDD}" srcOrd="0" destOrd="0" presId="urn:microsoft.com/office/officeart/2005/8/layout/hierarchy3"/>
    <dgm:cxn modelId="{2CC54C87-F6F5-4BBC-8995-86A56ABD8CE4}" type="presOf" srcId="{7325F90D-822B-46C1-BD79-F46492107F9F}" destId="{AA0EF8E4-58F2-4AE3-A7CA-B00B76E75CD7}" srcOrd="0" destOrd="0" presId="urn:microsoft.com/office/officeart/2005/8/layout/hierarchy3"/>
    <dgm:cxn modelId="{807C5F9A-E931-41F0-8A63-3B425DEF2FDB}" type="presOf" srcId="{DC6F42FC-C263-4F53-A199-7B229C409A66}" destId="{8ABFBDD1-F6C0-4C04-AEC3-2CD0A6A95D2B}" srcOrd="0" destOrd="0" presId="urn:microsoft.com/office/officeart/2005/8/layout/hierarchy3"/>
    <dgm:cxn modelId="{14851DA2-E878-4C72-A0AF-E886FDA6196F}" type="presOf" srcId="{2A53056A-CEA1-4D2B-AE1E-9E9983A48F5E}" destId="{25A1806F-5D8D-4B69-8ED5-D5A2911B9C66}" srcOrd="1" destOrd="0" presId="urn:microsoft.com/office/officeart/2005/8/layout/hierarchy3"/>
    <dgm:cxn modelId="{C1DEEBCD-B15F-4014-81B4-DF24C5D5C292}" type="presOf" srcId="{3E5DFE59-A95F-4FC0-99E6-D2D539C45FB8}" destId="{AD4F847C-42EB-4ED9-A9E1-3043EE906F93}" srcOrd="0" destOrd="0" presId="urn:microsoft.com/office/officeart/2005/8/layout/hierarchy3"/>
    <dgm:cxn modelId="{15E520EB-3C95-4654-B14A-0B8B9107E048}" srcId="{2A53056A-CEA1-4D2B-AE1E-9E9983A48F5E}" destId="{3E5DFE59-A95F-4FC0-99E6-D2D539C45FB8}" srcOrd="1" destOrd="0" parTransId="{7325F90D-822B-46C1-BD79-F46492107F9F}" sibTransId="{52E44B27-2A13-49C8-859B-C9A81FDC7601}"/>
    <dgm:cxn modelId="{311A67FA-809E-4134-82C8-24ACBC198C71}" srcId="{2A53056A-CEA1-4D2B-AE1E-9E9983A48F5E}" destId="{DC6F42FC-C263-4F53-A199-7B229C409A66}" srcOrd="0" destOrd="0" parTransId="{635AD509-5F99-4D5B-B590-75294C9B2A8F}" sibTransId="{FAC641E6-5BD2-4D75-AA95-31AACDCEF4FF}"/>
    <dgm:cxn modelId="{4E800BBB-1568-4808-8DAE-FD27A5B668CF}" type="presParOf" srcId="{ABA18804-EBB4-4B83-85E1-6548120C21FB}" destId="{7BFBB075-389D-486C-9F92-B44C364A8712}" srcOrd="0" destOrd="0" presId="urn:microsoft.com/office/officeart/2005/8/layout/hierarchy3"/>
    <dgm:cxn modelId="{04DB0917-FE87-46E4-B29C-CB59CB23F067}" type="presParOf" srcId="{7BFBB075-389D-486C-9F92-B44C364A8712}" destId="{629DE6F5-3049-40DF-AF03-15CBCE1DDE5A}" srcOrd="0" destOrd="0" presId="urn:microsoft.com/office/officeart/2005/8/layout/hierarchy3"/>
    <dgm:cxn modelId="{4BFA4D3E-8EB6-449D-AF8E-4B46820E4301}" type="presParOf" srcId="{629DE6F5-3049-40DF-AF03-15CBCE1DDE5A}" destId="{49189BAD-56FE-49F9-98F8-03CFED207B5B}" srcOrd="0" destOrd="0" presId="urn:microsoft.com/office/officeart/2005/8/layout/hierarchy3"/>
    <dgm:cxn modelId="{8E697E6E-40A2-49D7-B0A1-9BCB68CE63FD}" type="presParOf" srcId="{629DE6F5-3049-40DF-AF03-15CBCE1DDE5A}" destId="{25A1806F-5D8D-4B69-8ED5-D5A2911B9C66}" srcOrd="1" destOrd="0" presId="urn:microsoft.com/office/officeart/2005/8/layout/hierarchy3"/>
    <dgm:cxn modelId="{A0689B59-10A7-459E-AD3F-0E38970D03D8}" type="presParOf" srcId="{7BFBB075-389D-486C-9F92-B44C364A8712}" destId="{9F819CF5-24F7-4931-8837-66006EC19F3B}" srcOrd="1" destOrd="0" presId="urn:microsoft.com/office/officeart/2005/8/layout/hierarchy3"/>
    <dgm:cxn modelId="{11613FA9-D2E8-4657-B3D1-E5B22CC221A7}" type="presParOf" srcId="{9F819CF5-24F7-4931-8837-66006EC19F3B}" destId="{70A04716-A61F-4753-A6E3-BBC43997FDDD}" srcOrd="0" destOrd="0" presId="urn:microsoft.com/office/officeart/2005/8/layout/hierarchy3"/>
    <dgm:cxn modelId="{073F00EE-3C9F-439F-8D7A-673C1A853415}" type="presParOf" srcId="{9F819CF5-24F7-4931-8837-66006EC19F3B}" destId="{8ABFBDD1-F6C0-4C04-AEC3-2CD0A6A95D2B}" srcOrd="1" destOrd="0" presId="urn:microsoft.com/office/officeart/2005/8/layout/hierarchy3"/>
    <dgm:cxn modelId="{24C9ADD8-7B6B-45AF-B498-850D663B763A}" type="presParOf" srcId="{9F819CF5-24F7-4931-8837-66006EC19F3B}" destId="{AA0EF8E4-58F2-4AE3-A7CA-B00B76E75CD7}" srcOrd="2" destOrd="0" presId="urn:microsoft.com/office/officeart/2005/8/layout/hierarchy3"/>
    <dgm:cxn modelId="{D41FAAA8-26C8-4807-AF90-DDA85353614E}" type="presParOf" srcId="{9F819CF5-24F7-4931-8837-66006EC19F3B}" destId="{AD4F847C-42EB-4ED9-A9E1-3043EE906F93}" srcOrd="3" destOrd="0" presId="urn:microsoft.com/office/officeart/2005/8/layout/hierarchy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8735E17-53D9-4EB8-B6CB-08637485576B}" type="doc">
      <dgm:prSet loTypeId="urn:microsoft.com/office/officeart/2005/8/layout/hierarchy3" loCatId="list" qsTypeId="urn:microsoft.com/office/officeart/2005/8/quickstyle/simple4" qsCatId="simple" csTypeId="urn:microsoft.com/office/officeart/2005/8/colors/accent1_2" csCatId="accent1" phldr="1"/>
      <dgm:spPr/>
      <dgm:t>
        <a:bodyPr/>
        <a:lstStyle/>
        <a:p>
          <a:endParaRPr lang="en-US"/>
        </a:p>
      </dgm:t>
    </dgm:pt>
    <dgm:pt modelId="{2A53056A-CEA1-4D2B-AE1E-9E9983A48F5E}">
      <dgm:prSet phldrT="[Text]" custT="1"/>
      <dgm:spPr/>
      <dgm:t>
        <a:bodyPr/>
        <a:lstStyle/>
        <a:p>
          <a:r>
            <a:rPr lang="en-US" sz="1400" dirty="0"/>
            <a:t>Agent (Name) : </a:t>
          </a:r>
          <a:r>
            <a:rPr lang="en-US" sz="1400" b="0" i="0" dirty="0"/>
            <a:t>CNDAGT (CP, LB, IS), AGENT (MS only)</a:t>
          </a:r>
          <a:endParaRPr lang="en-US" sz="1400" dirty="0"/>
        </a:p>
      </dgm:t>
    </dgm:pt>
    <dgm:pt modelId="{78877BA6-CFA6-4F79-88B9-59922B089135}" type="parTrans" cxnId="{207B3228-2C54-4107-A916-E62533043E09}">
      <dgm:prSet/>
      <dgm:spPr/>
      <dgm:t>
        <a:bodyPr/>
        <a:lstStyle/>
        <a:p>
          <a:endParaRPr lang="en-US" sz="1200"/>
        </a:p>
      </dgm:t>
    </dgm:pt>
    <dgm:pt modelId="{0634C14E-729F-4229-9A58-DBA87FB6A8DD}" type="sibTrans" cxnId="{207B3228-2C54-4107-A916-E62533043E09}">
      <dgm:prSet/>
      <dgm:spPr/>
      <dgm:t>
        <a:bodyPr/>
        <a:lstStyle/>
        <a:p>
          <a:endParaRPr lang="en-US" sz="1200"/>
        </a:p>
      </dgm:t>
    </dgm:pt>
    <dgm:pt modelId="{DC6F42FC-C263-4F53-A199-7B229C409A66}">
      <dgm:prSet phldrT="[Text]" custT="1"/>
      <dgm:spPr>
        <a:solidFill>
          <a:schemeClr val="accent1">
            <a:lumMod val="60000"/>
            <a:lumOff val="40000"/>
            <a:alpha val="90000"/>
          </a:schemeClr>
        </a:solidFill>
        <a:ln w="12700">
          <a:solidFill>
            <a:schemeClr val="accent1"/>
          </a:solidFill>
        </a:ln>
      </dgm:spPr>
      <dgm:t>
        <a:bodyPr/>
        <a:lstStyle/>
        <a:p>
          <a:pPr algn="l"/>
          <a:r>
            <a:rPr lang="en-US" sz="1400" dirty="0">
              <a:solidFill>
                <a:schemeClr val="bg1"/>
              </a:solidFill>
            </a:rPr>
            <a:t>Concentration: CONC (MS only)</a:t>
          </a:r>
        </a:p>
      </dgm:t>
    </dgm:pt>
    <dgm:pt modelId="{635AD509-5F99-4D5B-B590-75294C9B2A8F}" type="parTrans" cxnId="{311A67FA-809E-4134-82C8-24ACBC198C71}">
      <dgm:prSet/>
      <dgm:spPr/>
      <dgm:t>
        <a:bodyPr/>
        <a:lstStyle/>
        <a:p>
          <a:endParaRPr lang="en-US" sz="1200"/>
        </a:p>
      </dgm:t>
    </dgm:pt>
    <dgm:pt modelId="{FAC641E6-5BD2-4D75-AA95-31AACDCEF4FF}" type="sibTrans" cxnId="{311A67FA-809E-4134-82C8-24ACBC198C71}">
      <dgm:prSet/>
      <dgm:spPr/>
      <dgm:t>
        <a:bodyPr/>
        <a:lstStyle/>
        <a:p>
          <a:endParaRPr lang="en-US" sz="1200"/>
        </a:p>
      </dgm:t>
    </dgm:pt>
    <dgm:pt modelId="{3E5DFE59-A95F-4FC0-99E6-D2D539C45FB8}">
      <dgm:prSet phldrT="[Text]" custT="1"/>
      <dgm:spPr>
        <a:solidFill>
          <a:schemeClr val="accent1">
            <a:lumMod val="60000"/>
            <a:lumOff val="40000"/>
            <a:alpha val="90000"/>
          </a:schemeClr>
        </a:solidFill>
        <a:ln w="12700">
          <a:solidFill>
            <a:schemeClr val="accent1"/>
          </a:solidFill>
        </a:ln>
      </dgm:spPr>
      <dgm:t>
        <a:bodyPr/>
        <a:lstStyle/>
        <a:p>
          <a:pPr algn="l"/>
          <a:r>
            <a:rPr lang="en-US" sz="1400" dirty="0">
              <a:solidFill>
                <a:schemeClr val="bg1"/>
              </a:solidFill>
            </a:rPr>
            <a:t>Dosing Unit: CONCU (MS only)</a:t>
          </a:r>
        </a:p>
      </dgm:t>
    </dgm:pt>
    <dgm:pt modelId="{7325F90D-822B-46C1-BD79-F46492107F9F}" type="parTrans" cxnId="{15E520EB-3C95-4654-B14A-0B8B9107E048}">
      <dgm:prSet/>
      <dgm:spPr/>
      <dgm:t>
        <a:bodyPr/>
        <a:lstStyle/>
        <a:p>
          <a:endParaRPr lang="en-US" sz="1200"/>
        </a:p>
      </dgm:t>
    </dgm:pt>
    <dgm:pt modelId="{52E44B27-2A13-49C8-859B-C9A81FDC7601}" type="sibTrans" cxnId="{15E520EB-3C95-4654-B14A-0B8B9107E048}">
      <dgm:prSet/>
      <dgm:spPr/>
      <dgm:t>
        <a:bodyPr/>
        <a:lstStyle/>
        <a:p>
          <a:endParaRPr lang="en-US" sz="1200"/>
        </a:p>
      </dgm:t>
    </dgm:pt>
    <dgm:pt modelId="{ABA18804-EBB4-4B83-85E1-6548120C21FB}" type="pres">
      <dgm:prSet presAssocID="{18735E17-53D9-4EB8-B6CB-08637485576B}" presName="diagram" presStyleCnt="0">
        <dgm:presLayoutVars>
          <dgm:chPref val="1"/>
          <dgm:dir/>
          <dgm:animOne val="branch"/>
          <dgm:animLvl val="lvl"/>
          <dgm:resizeHandles/>
        </dgm:presLayoutVars>
      </dgm:prSet>
      <dgm:spPr/>
    </dgm:pt>
    <dgm:pt modelId="{7BFBB075-389D-486C-9F92-B44C364A8712}" type="pres">
      <dgm:prSet presAssocID="{2A53056A-CEA1-4D2B-AE1E-9E9983A48F5E}" presName="root" presStyleCnt="0"/>
      <dgm:spPr/>
    </dgm:pt>
    <dgm:pt modelId="{629DE6F5-3049-40DF-AF03-15CBCE1DDE5A}" type="pres">
      <dgm:prSet presAssocID="{2A53056A-CEA1-4D2B-AE1E-9E9983A48F5E}" presName="rootComposite" presStyleCnt="0"/>
      <dgm:spPr/>
    </dgm:pt>
    <dgm:pt modelId="{49189BAD-56FE-49F9-98F8-03CFED207B5B}" type="pres">
      <dgm:prSet presAssocID="{2A53056A-CEA1-4D2B-AE1E-9E9983A48F5E}" presName="rootText" presStyleLbl="node1" presStyleIdx="0" presStyleCnt="1" custScaleX="301960" custLinFactNeighborX="19241" custLinFactNeighborY="5457"/>
      <dgm:spPr/>
    </dgm:pt>
    <dgm:pt modelId="{25A1806F-5D8D-4B69-8ED5-D5A2911B9C66}" type="pres">
      <dgm:prSet presAssocID="{2A53056A-CEA1-4D2B-AE1E-9E9983A48F5E}" presName="rootConnector" presStyleLbl="node1" presStyleIdx="0" presStyleCnt="1"/>
      <dgm:spPr/>
    </dgm:pt>
    <dgm:pt modelId="{9F819CF5-24F7-4931-8837-66006EC19F3B}" type="pres">
      <dgm:prSet presAssocID="{2A53056A-CEA1-4D2B-AE1E-9E9983A48F5E}" presName="childShape" presStyleCnt="0"/>
      <dgm:spPr/>
    </dgm:pt>
    <dgm:pt modelId="{70A04716-A61F-4753-A6E3-BBC43997FDDD}" type="pres">
      <dgm:prSet presAssocID="{635AD509-5F99-4D5B-B590-75294C9B2A8F}" presName="Name13" presStyleLbl="parChTrans1D2" presStyleIdx="0" presStyleCnt="2"/>
      <dgm:spPr/>
    </dgm:pt>
    <dgm:pt modelId="{8ABFBDD1-F6C0-4C04-AEC3-2CD0A6A95D2B}" type="pres">
      <dgm:prSet presAssocID="{DC6F42FC-C263-4F53-A199-7B229C409A66}" presName="childText" presStyleLbl="bgAcc1" presStyleIdx="0" presStyleCnt="2" custScaleX="284730" custScaleY="49919">
        <dgm:presLayoutVars>
          <dgm:bulletEnabled val="1"/>
        </dgm:presLayoutVars>
      </dgm:prSet>
      <dgm:spPr/>
    </dgm:pt>
    <dgm:pt modelId="{AA0EF8E4-58F2-4AE3-A7CA-B00B76E75CD7}" type="pres">
      <dgm:prSet presAssocID="{7325F90D-822B-46C1-BD79-F46492107F9F}" presName="Name13" presStyleLbl="parChTrans1D2" presStyleIdx="1" presStyleCnt="2"/>
      <dgm:spPr/>
    </dgm:pt>
    <dgm:pt modelId="{AD4F847C-42EB-4ED9-A9E1-3043EE906F93}" type="pres">
      <dgm:prSet presAssocID="{3E5DFE59-A95F-4FC0-99E6-D2D539C45FB8}" presName="childText" presStyleLbl="bgAcc1" presStyleIdx="1" presStyleCnt="2" custScaleX="287477" custScaleY="51412" custLinFactNeighborY="-11232">
        <dgm:presLayoutVars>
          <dgm:bulletEnabled val="1"/>
        </dgm:presLayoutVars>
      </dgm:prSet>
      <dgm:spPr/>
    </dgm:pt>
  </dgm:ptLst>
  <dgm:cxnLst>
    <dgm:cxn modelId="{207B3228-2C54-4107-A916-E62533043E09}" srcId="{18735E17-53D9-4EB8-B6CB-08637485576B}" destId="{2A53056A-CEA1-4D2B-AE1E-9E9983A48F5E}" srcOrd="0" destOrd="0" parTransId="{78877BA6-CFA6-4F79-88B9-59922B089135}" sibTransId="{0634C14E-729F-4229-9A58-DBA87FB6A8DD}"/>
    <dgm:cxn modelId="{F145D163-940B-4FF8-B03A-C665E78F0F44}" type="presOf" srcId="{18735E17-53D9-4EB8-B6CB-08637485576B}" destId="{ABA18804-EBB4-4B83-85E1-6548120C21FB}" srcOrd="0" destOrd="0" presId="urn:microsoft.com/office/officeart/2005/8/layout/hierarchy3"/>
    <dgm:cxn modelId="{2CFAB059-4C3B-4787-A4CD-16D66B4EE672}" type="presOf" srcId="{2A53056A-CEA1-4D2B-AE1E-9E9983A48F5E}" destId="{49189BAD-56FE-49F9-98F8-03CFED207B5B}" srcOrd="0" destOrd="0" presId="urn:microsoft.com/office/officeart/2005/8/layout/hierarchy3"/>
    <dgm:cxn modelId="{FB19207B-8A06-4B6A-B08E-A05242C51F84}" type="presOf" srcId="{635AD509-5F99-4D5B-B590-75294C9B2A8F}" destId="{70A04716-A61F-4753-A6E3-BBC43997FDDD}" srcOrd="0" destOrd="0" presId="urn:microsoft.com/office/officeart/2005/8/layout/hierarchy3"/>
    <dgm:cxn modelId="{2CC54C87-F6F5-4BBC-8995-86A56ABD8CE4}" type="presOf" srcId="{7325F90D-822B-46C1-BD79-F46492107F9F}" destId="{AA0EF8E4-58F2-4AE3-A7CA-B00B76E75CD7}" srcOrd="0" destOrd="0" presId="urn:microsoft.com/office/officeart/2005/8/layout/hierarchy3"/>
    <dgm:cxn modelId="{807C5F9A-E931-41F0-8A63-3B425DEF2FDB}" type="presOf" srcId="{DC6F42FC-C263-4F53-A199-7B229C409A66}" destId="{8ABFBDD1-F6C0-4C04-AEC3-2CD0A6A95D2B}" srcOrd="0" destOrd="0" presId="urn:microsoft.com/office/officeart/2005/8/layout/hierarchy3"/>
    <dgm:cxn modelId="{14851DA2-E878-4C72-A0AF-E886FDA6196F}" type="presOf" srcId="{2A53056A-CEA1-4D2B-AE1E-9E9983A48F5E}" destId="{25A1806F-5D8D-4B69-8ED5-D5A2911B9C66}" srcOrd="1" destOrd="0" presId="urn:microsoft.com/office/officeart/2005/8/layout/hierarchy3"/>
    <dgm:cxn modelId="{C1DEEBCD-B15F-4014-81B4-DF24C5D5C292}" type="presOf" srcId="{3E5DFE59-A95F-4FC0-99E6-D2D539C45FB8}" destId="{AD4F847C-42EB-4ED9-A9E1-3043EE906F93}" srcOrd="0" destOrd="0" presId="urn:microsoft.com/office/officeart/2005/8/layout/hierarchy3"/>
    <dgm:cxn modelId="{15E520EB-3C95-4654-B14A-0B8B9107E048}" srcId="{2A53056A-CEA1-4D2B-AE1E-9E9983A48F5E}" destId="{3E5DFE59-A95F-4FC0-99E6-D2D539C45FB8}" srcOrd="1" destOrd="0" parTransId="{7325F90D-822B-46C1-BD79-F46492107F9F}" sibTransId="{52E44B27-2A13-49C8-859B-C9A81FDC7601}"/>
    <dgm:cxn modelId="{311A67FA-809E-4134-82C8-24ACBC198C71}" srcId="{2A53056A-CEA1-4D2B-AE1E-9E9983A48F5E}" destId="{DC6F42FC-C263-4F53-A199-7B229C409A66}" srcOrd="0" destOrd="0" parTransId="{635AD509-5F99-4D5B-B590-75294C9B2A8F}" sibTransId="{FAC641E6-5BD2-4D75-AA95-31AACDCEF4FF}"/>
    <dgm:cxn modelId="{4E800BBB-1568-4808-8DAE-FD27A5B668CF}" type="presParOf" srcId="{ABA18804-EBB4-4B83-85E1-6548120C21FB}" destId="{7BFBB075-389D-486C-9F92-B44C364A8712}" srcOrd="0" destOrd="0" presId="urn:microsoft.com/office/officeart/2005/8/layout/hierarchy3"/>
    <dgm:cxn modelId="{04DB0917-FE87-46E4-B29C-CB59CB23F067}" type="presParOf" srcId="{7BFBB075-389D-486C-9F92-B44C364A8712}" destId="{629DE6F5-3049-40DF-AF03-15CBCE1DDE5A}" srcOrd="0" destOrd="0" presId="urn:microsoft.com/office/officeart/2005/8/layout/hierarchy3"/>
    <dgm:cxn modelId="{4BFA4D3E-8EB6-449D-AF8E-4B46820E4301}" type="presParOf" srcId="{629DE6F5-3049-40DF-AF03-15CBCE1DDE5A}" destId="{49189BAD-56FE-49F9-98F8-03CFED207B5B}" srcOrd="0" destOrd="0" presId="urn:microsoft.com/office/officeart/2005/8/layout/hierarchy3"/>
    <dgm:cxn modelId="{8E697E6E-40A2-49D7-B0A1-9BCB68CE63FD}" type="presParOf" srcId="{629DE6F5-3049-40DF-AF03-15CBCE1DDE5A}" destId="{25A1806F-5D8D-4B69-8ED5-D5A2911B9C66}" srcOrd="1" destOrd="0" presId="urn:microsoft.com/office/officeart/2005/8/layout/hierarchy3"/>
    <dgm:cxn modelId="{A0689B59-10A7-459E-AD3F-0E38970D03D8}" type="presParOf" srcId="{7BFBB075-389D-486C-9F92-B44C364A8712}" destId="{9F819CF5-24F7-4931-8837-66006EC19F3B}" srcOrd="1" destOrd="0" presId="urn:microsoft.com/office/officeart/2005/8/layout/hierarchy3"/>
    <dgm:cxn modelId="{11613FA9-D2E8-4657-B3D1-E5B22CC221A7}" type="presParOf" srcId="{9F819CF5-24F7-4931-8837-66006EC19F3B}" destId="{70A04716-A61F-4753-A6E3-BBC43997FDDD}" srcOrd="0" destOrd="0" presId="urn:microsoft.com/office/officeart/2005/8/layout/hierarchy3"/>
    <dgm:cxn modelId="{073F00EE-3C9F-439F-8D7A-673C1A853415}" type="presParOf" srcId="{9F819CF5-24F7-4931-8837-66006EC19F3B}" destId="{8ABFBDD1-F6C0-4C04-AEC3-2CD0A6A95D2B}" srcOrd="1" destOrd="0" presId="urn:microsoft.com/office/officeart/2005/8/layout/hierarchy3"/>
    <dgm:cxn modelId="{24C9ADD8-7B6B-45AF-B498-850D663B763A}" type="presParOf" srcId="{9F819CF5-24F7-4931-8837-66006EC19F3B}" destId="{AA0EF8E4-58F2-4AE3-A7CA-B00B76E75CD7}" srcOrd="2" destOrd="0" presId="urn:microsoft.com/office/officeart/2005/8/layout/hierarchy3"/>
    <dgm:cxn modelId="{D41FAAA8-26C8-4807-AF90-DDA85353614E}" type="presParOf" srcId="{9F819CF5-24F7-4931-8837-66006EC19F3B}" destId="{AD4F847C-42EB-4ED9-A9E1-3043EE906F93}" srcOrd="3" destOrd="0" presId="urn:microsoft.com/office/officeart/2005/8/layout/hierarchy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189BAD-56FE-49F9-98F8-03CFED207B5B}">
      <dsp:nvSpPr>
        <dsp:cNvPr id="0" name=""/>
        <dsp:cNvSpPr/>
      </dsp:nvSpPr>
      <dsp:spPr>
        <a:xfrm>
          <a:off x="433239" y="0"/>
          <a:ext cx="1386031" cy="558154"/>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400" kern="1200" dirty="0"/>
            <a:t>Added Agent</a:t>
          </a:r>
        </a:p>
      </dsp:txBody>
      <dsp:txXfrm>
        <a:off x="449587" y="16348"/>
        <a:ext cx="1353335" cy="525458"/>
      </dsp:txXfrm>
    </dsp:sp>
    <dsp:sp modelId="{70A04716-A61F-4753-A6E3-BBC43997FDDD}">
      <dsp:nvSpPr>
        <dsp:cNvPr id="0" name=""/>
        <dsp:cNvSpPr/>
      </dsp:nvSpPr>
      <dsp:spPr>
        <a:xfrm>
          <a:off x="571843" y="558154"/>
          <a:ext cx="115863" cy="272849"/>
        </a:xfrm>
        <a:custGeom>
          <a:avLst/>
          <a:gdLst/>
          <a:ahLst/>
          <a:cxnLst/>
          <a:rect l="0" t="0" r="0" b="0"/>
          <a:pathLst>
            <a:path>
              <a:moveTo>
                <a:pt x="0" y="0"/>
              </a:moveTo>
              <a:lnTo>
                <a:pt x="0" y="272849"/>
              </a:lnTo>
              <a:lnTo>
                <a:pt x="115863" y="272849"/>
              </a:lnTo>
            </a:path>
          </a:pathLst>
        </a:custGeom>
        <a:noFill/>
        <a:ln w="6350" cap="flat" cmpd="sng" algn="ctr">
          <a:solidFill>
            <a:schemeClr val="accent1">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8ABFBDD1-F6C0-4C04-AEC3-2CD0A6A95D2B}">
      <dsp:nvSpPr>
        <dsp:cNvPr id="0" name=""/>
        <dsp:cNvSpPr/>
      </dsp:nvSpPr>
      <dsp:spPr>
        <a:xfrm>
          <a:off x="687707" y="697780"/>
          <a:ext cx="1197174" cy="266446"/>
        </a:xfrm>
        <a:prstGeom prst="roundRect">
          <a:avLst>
            <a:gd name="adj" fmla="val 10000"/>
          </a:avLst>
        </a:prstGeom>
        <a:solidFill>
          <a:schemeClr val="accent1">
            <a:lumMod val="60000"/>
            <a:lumOff val="40000"/>
            <a:alpha val="90000"/>
          </a:schemeClr>
        </a:solidFill>
        <a:ln w="12700" cap="flat" cmpd="sng" algn="ctr">
          <a:solidFill>
            <a:scrgbClr r="0" g="0" b="0"/>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l" defTabSz="622300">
            <a:lnSpc>
              <a:spcPct val="90000"/>
            </a:lnSpc>
            <a:spcBef>
              <a:spcPct val="0"/>
            </a:spcBef>
            <a:spcAft>
              <a:spcPct val="35000"/>
            </a:spcAft>
            <a:buNone/>
          </a:pPr>
          <a:r>
            <a:rPr lang="en-US" sz="1400" kern="1200" dirty="0">
              <a:solidFill>
                <a:schemeClr val="bg1"/>
              </a:solidFill>
            </a:rPr>
            <a:t>Concentration</a:t>
          </a:r>
        </a:p>
      </dsp:txBody>
      <dsp:txXfrm>
        <a:off x="695511" y="705584"/>
        <a:ext cx="1181566" cy="250838"/>
      </dsp:txXfrm>
    </dsp:sp>
    <dsp:sp modelId="{AA0EF8E4-58F2-4AE3-A7CA-B00B76E75CD7}">
      <dsp:nvSpPr>
        <dsp:cNvPr id="0" name=""/>
        <dsp:cNvSpPr/>
      </dsp:nvSpPr>
      <dsp:spPr>
        <a:xfrm>
          <a:off x="571843" y="558154"/>
          <a:ext cx="115863" cy="600433"/>
        </a:xfrm>
        <a:custGeom>
          <a:avLst/>
          <a:gdLst/>
          <a:ahLst/>
          <a:cxnLst/>
          <a:rect l="0" t="0" r="0" b="0"/>
          <a:pathLst>
            <a:path>
              <a:moveTo>
                <a:pt x="0" y="0"/>
              </a:moveTo>
              <a:lnTo>
                <a:pt x="0" y="600433"/>
              </a:lnTo>
              <a:lnTo>
                <a:pt x="115863" y="600433"/>
              </a:lnTo>
            </a:path>
          </a:pathLst>
        </a:custGeom>
        <a:noFill/>
        <a:ln w="6350" cap="flat" cmpd="sng" algn="ctr">
          <a:solidFill>
            <a:schemeClr val="accent1">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AD4F847C-42EB-4ED9-A9E1-3043EE906F93}">
      <dsp:nvSpPr>
        <dsp:cNvPr id="0" name=""/>
        <dsp:cNvSpPr/>
      </dsp:nvSpPr>
      <dsp:spPr>
        <a:xfrm>
          <a:off x="687707" y="1041073"/>
          <a:ext cx="1119657" cy="235027"/>
        </a:xfrm>
        <a:prstGeom prst="roundRect">
          <a:avLst>
            <a:gd name="adj" fmla="val 10000"/>
          </a:avLst>
        </a:prstGeom>
        <a:solidFill>
          <a:schemeClr val="accent1">
            <a:lumMod val="60000"/>
            <a:lumOff val="40000"/>
            <a:alpha val="90000"/>
          </a:schemeClr>
        </a:solidFill>
        <a:ln w="12700" cap="flat" cmpd="sng" algn="ctr">
          <a:solidFill>
            <a:scrgbClr r="0" g="0" b="0"/>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l" defTabSz="622300">
            <a:lnSpc>
              <a:spcPct val="90000"/>
            </a:lnSpc>
            <a:spcBef>
              <a:spcPct val="0"/>
            </a:spcBef>
            <a:spcAft>
              <a:spcPct val="35000"/>
            </a:spcAft>
            <a:buNone/>
          </a:pPr>
          <a:r>
            <a:rPr lang="en-US" sz="1400" kern="1200" dirty="0">
              <a:solidFill>
                <a:schemeClr val="bg1"/>
              </a:solidFill>
            </a:rPr>
            <a:t>Dosing Unit</a:t>
          </a:r>
        </a:p>
      </dsp:txBody>
      <dsp:txXfrm>
        <a:off x="694591" y="1047957"/>
        <a:ext cx="1105889" cy="22125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189BAD-56FE-49F9-98F8-03CFED207B5B}">
      <dsp:nvSpPr>
        <dsp:cNvPr id="0" name=""/>
        <dsp:cNvSpPr/>
      </dsp:nvSpPr>
      <dsp:spPr>
        <a:xfrm>
          <a:off x="212899" y="0"/>
          <a:ext cx="3243504" cy="537075"/>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400" kern="1200" dirty="0"/>
            <a:t>Agent (Name) : </a:t>
          </a:r>
          <a:r>
            <a:rPr lang="en-US" sz="1400" b="0" i="0" kern="1200" dirty="0"/>
            <a:t>CNDAGT (CP, LB, IS), AGENT (MS only)</a:t>
          </a:r>
          <a:endParaRPr lang="en-US" sz="1400" kern="1200" dirty="0"/>
        </a:p>
      </dsp:txBody>
      <dsp:txXfrm>
        <a:off x="228629" y="15730"/>
        <a:ext cx="3212044" cy="505615"/>
      </dsp:txXfrm>
    </dsp:sp>
    <dsp:sp modelId="{70A04716-A61F-4753-A6E3-BBC43997FDDD}">
      <dsp:nvSpPr>
        <dsp:cNvPr id="0" name=""/>
        <dsp:cNvSpPr/>
      </dsp:nvSpPr>
      <dsp:spPr>
        <a:xfrm>
          <a:off x="537250" y="537075"/>
          <a:ext cx="302470" cy="262842"/>
        </a:xfrm>
        <a:custGeom>
          <a:avLst/>
          <a:gdLst/>
          <a:ahLst/>
          <a:cxnLst/>
          <a:rect l="0" t="0" r="0" b="0"/>
          <a:pathLst>
            <a:path>
              <a:moveTo>
                <a:pt x="0" y="0"/>
              </a:moveTo>
              <a:lnTo>
                <a:pt x="0" y="262842"/>
              </a:lnTo>
              <a:lnTo>
                <a:pt x="302470" y="262842"/>
              </a:lnTo>
            </a:path>
          </a:pathLst>
        </a:custGeom>
        <a:noFill/>
        <a:ln w="6350" cap="flat" cmpd="sng" algn="ctr">
          <a:solidFill>
            <a:schemeClr val="accent1">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8ABFBDD1-F6C0-4C04-AEC3-2CD0A6A95D2B}">
      <dsp:nvSpPr>
        <dsp:cNvPr id="0" name=""/>
        <dsp:cNvSpPr/>
      </dsp:nvSpPr>
      <dsp:spPr>
        <a:xfrm>
          <a:off x="839720" y="671725"/>
          <a:ext cx="2729811" cy="256383"/>
        </a:xfrm>
        <a:prstGeom prst="roundRect">
          <a:avLst>
            <a:gd name="adj" fmla="val 10000"/>
          </a:avLst>
        </a:prstGeom>
        <a:solidFill>
          <a:schemeClr val="accent1">
            <a:lumMod val="60000"/>
            <a:lumOff val="40000"/>
            <a:alpha val="90000"/>
          </a:schemeClr>
        </a:solidFill>
        <a:ln w="12700" cap="flat" cmpd="sng" algn="ctr">
          <a:solidFill>
            <a:schemeClr val="accent1"/>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l" defTabSz="622300">
            <a:lnSpc>
              <a:spcPct val="90000"/>
            </a:lnSpc>
            <a:spcBef>
              <a:spcPct val="0"/>
            </a:spcBef>
            <a:spcAft>
              <a:spcPct val="35000"/>
            </a:spcAft>
            <a:buNone/>
          </a:pPr>
          <a:r>
            <a:rPr lang="en-US" sz="1400" kern="1200" dirty="0">
              <a:solidFill>
                <a:schemeClr val="bg1"/>
              </a:solidFill>
            </a:rPr>
            <a:t>Concentration: CONC (MS only)</a:t>
          </a:r>
        </a:p>
      </dsp:txBody>
      <dsp:txXfrm>
        <a:off x="847229" y="679234"/>
        <a:ext cx="2714793" cy="241365"/>
      </dsp:txXfrm>
    </dsp:sp>
    <dsp:sp modelId="{AA0EF8E4-58F2-4AE3-A7CA-B00B76E75CD7}">
      <dsp:nvSpPr>
        <dsp:cNvPr id="0" name=""/>
        <dsp:cNvSpPr/>
      </dsp:nvSpPr>
      <dsp:spPr>
        <a:xfrm>
          <a:off x="537250" y="537075"/>
          <a:ext cx="302470" cy="603039"/>
        </a:xfrm>
        <a:custGeom>
          <a:avLst/>
          <a:gdLst/>
          <a:ahLst/>
          <a:cxnLst/>
          <a:rect l="0" t="0" r="0" b="0"/>
          <a:pathLst>
            <a:path>
              <a:moveTo>
                <a:pt x="0" y="0"/>
              </a:moveTo>
              <a:lnTo>
                <a:pt x="0" y="603039"/>
              </a:lnTo>
              <a:lnTo>
                <a:pt x="302470" y="603039"/>
              </a:lnTo>
            </a:path>
          </a:pathLst>
        </a:custGeom>
        <a:noFill/>
        <a:ln w="6350" cap="flat" cmpd="sng" algn="ctr">
          <a:solidFill>
            <a:schemeClr val="accent1">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AD4F847C-42EB-4ED9-A9E1-3043EE906F93}">
      <dsp:nvSpPr>
        <dsp:cNvPr id="0" name=""/>
        <dsp:cNvSpPr/>
      </dsp:nvSpPr>
      <dsp:spPr>
        <a:xfrm>
          <a:off x="839720" y="1002053"/>
          <a:ext cx="2821905" cy="276121"/>
        </a:xfrm>
        <a:prstGeom prst="roundRect">
          <a:avLst>
            <a:gd name="adj" fmla="val 10000"/>
          </a:avLst>
        </a:prstGeom>
        <a:solidFill>
          <a:schemeClr val="accent1">
            <a:lumMod val="60000"/>
            <a:lumOff val="40000"/>
            <a:alpha val="90000"/>
          </a:schemeClr>
        </a:solidFill>
        <a:ln w="12700" cap="flat" cmpd="sng" algn="ctr">
          <a:solidFill>
            <a:schemeClr val="accent1"/>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l" defTabSz="622300">
            <a:lnSpc>
              <a:spcPct val="90000"/>
            </a:lnSpc>
            <a:spcBef>
              <a:spcPct val="0"/>
            </a:spcBef>
            <a:spcAft>
              <a:spcPct val="35000"/>
            </a:spcAft>
            <a:buNone/>
          </a:pPr>
          <a:r>
            <a:rPr lang="en-US" sz="1400" kern="1200" dirty="0">
              <a:solidFill>
                <a:schemeClr val="bg1"/>
              </a:solidFill>
            </a:rPr>
            <a:t>Dosing Unit: CONCU (MS only)</a:t>
          </a:r>
        </a:p>
      </dsp:txBody>
      <dsp:txXfrm>
        <a:off x="847807" y="1010140"/>
        <a:ext cx="2805731" cy="25994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189BAD-56FE-49F9-98F8-03CFED207B5B}">
      <dsp:nvSpPr>
        <dsp:cNvPr id="0" name=""/>
        <dsp:cNvSpPr/>
      </dsp:nvSpPr>
      <dsp:spPr>
        <a:xfrm>
          <a:off x="523638" y="29483"/>
          <a:ext cx="3215102" cy="532372"/>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400" kern="1200" dirty="0"/>
            <a:t>Agent (Name) : </a:t>
          </a:r>
          <a:r>
            <a:rPr lang="en-US" sz="1400" b="0" i="0" kern="1200" dirty="0"/>
            <a:t>CNDAGT (CP, LB, IS), AGENT (MS only)</a:t>
          </a:r>
          <a:endParaRPr lang="en-US" sz="1400" kern="1200" dirty="0"/>
        </a:p>
      </dsp:txBody>
      <dsp:txXfrm>
        <a:off x="539231" y="45076"/>
        <a:ext cx="3183916" cy="501186"/>
      </dsp:txXfrm>
    </dsp:sp>
    <dsp:sp modelId="{70A04716-A61F-4753-A6E3-BBC43997FDDD}">
      <dsp:nvSpPr>
        <dsp:cNvPr id="0" name=""/>
        <dsp:cNvSpPr/>
      </dsp:nvSpPr>
      <dsp:spPr>
        <a:xfrm>
          <a:off x="845148" y="561856"/>
          <a:ext cx="116642" cy="236918"/>
        </a:xfrm>
        <a:custGeom>
          <a:avLst/>
          <a:gdLst/>
          <a:ahLst/>
          <a:cxnLst/>
          <a:rect l="0" t="0" r="0" b="0"/>
          <a:pathLst>
            <a:path>
              <a:moveTo>
                <a:pt x="0" y="0"/>
              </a:moveTo>
              <a:lnTo>
                <a:pt x="0" y="236918"/>
              </a:lnTo>
              <a:lnTo>
                <a:pt x="116642" y="236918"/>
              </a:lnTo>
            </a:path>
          </a:pathLst>
        </a:custGeom>
        <a:noFill/>
        <a:ln w="6350" cap="flat" cmpd="sng" algn="ctr">
          <a:solidFill>
            <a:schemeClr val="accent1">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8ABFBDD1-F6C0-4C04-AEC3-2CD0A6A95D2B}">
      <dsp:nvSpPr>
        <dsp:cNvPr id="0" name=""/>
        <dsp:cNvSpPr/>
      </dsp:nvSpPr>
      <dsp:spPr>
        <a:xfrm>
          <a:off x="961791" y="665897"/>
          <a:ext cx="2425317" cy="265754"/>
        </a:xfrm>
        <a:prstGeom prst="roundRect">
          <a:avLst>
            <a:gd name="adj" fmla="val 10000"/>
          </a:avLst>
        </a:prstGeom>
        <a:solidFill>
          <a:schemeClr val="accent1">
            <a:lumMod val="60000"/>
            <a:lumOff val="40000"/>
            <a:alpha val="90000"/>
          </a:schemeClr>
        </a:solidFill>
        <a:ln w="12700" cap="flat" cmpd="sng" algn="ctr">
          <a:solidFill>
            <a:schemeClr val="accent1"/>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l" defTabSz="622300">
            <a:lnSpc>
              <a:spcPct val="90000"/>
            </a:lnSpc>
            <a:spcBef>
              <a:spcPct val="0"/>
            </a:spcBef>
            <a:spcAft>
              <a:spcPct val="35000"/>
            </a:spcAft>
            <a:buNone/>
          </a:pPr>
          <a:r>
            <a:rPr lang="en-US" sz="1400" kern="1200" dirty="0">
              <a:solidFill>
                <a:schemeClr val="bg1"/>
              </a:solidFill>
            </a:rPr>
            <a:t>Concentration: CONC (MS only)</a:t>
          </a:r>
        </a:p>
      </dsp:txBody>
      <dsp:txXfrm>
        <a:off x="969575" y="673681"/>
        <a:ext cx="2409749" cy="250186"/>
      </dsp:txXfrm>
    </dsp:sp>
    <dsp:sp modelId="{AA0EF8E4-58F2-4AE3-A7CA-B00B76E75CD7}">
      <dsp:nvSpPr>
        <dsp:cNvPr id="0" name=""/>
        <dsp:cNvSpPr/>
      </dsp:nvSpPr>
      <dsp:spPr>
        <a:xfrm>
          <a:off x="845148" y="561856"/>
          <a:ext cx="116642" cy="579945"/>
        </a:xfrm>
        <a:custGeom>
          <a:avLst/>
          <a:gdLst/>
          <a:ahLst/>
          <a:cxnLst/>
          <a:rect l="0" t="0" r="0" b="0"/>
          <a:pathLst>
            <a:path>
              <a:moveTo>
                <a:pt x="0" y="0"/>
              </a:moveTo>
              <a:lnTo>
                <a:pt x="0" y="579945"/>
              </a:lnTo>
              <a:lnTo>
                <a:pt x="116642" y="579945"/>
              </a:lnTo>
            </a:path>
          </a:pathLst>
        </a:custGeom>
        <a:noFill/>
        <a:ln w="6350" cap="flat" cmpd="sng" algn="ctr">
          <a:solidFill>
            <a:schemeClr val="accent1">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AD4F847C-42EB-4ED9-A9E1-3043EE906F93}">
      <dsp:nvSpPr>
        <dsp:cNvPr id="0" name=""/>
        <dsp:cNvSpPr/>
      </dsp:nvSpPr>
      <dsp:spPr>
        <a:xfrm>
          <a:off x="961791" y="1004949"/>
          <a:ext cx="2448716" cy="273703"/>
        </a:xfrm>
        <a:prstGeom prst="roundRect">
          <a:avLst>
            <a:gd name="adj" fmla="val 10000"/>
          </a:avLst>
        </a:prstGeom>
        <a:solidFill>
          <a:schemeClr val="accent1">
            <a:lumMod val="60000"/>
            <a:lumOff val="40000"/>
            <a:alpha val="90000"/>
          </a:schemeClr>
        </a:solidFill>
        <a:ln w="12700" cap="flat" cmpd="sng" algn="ctr">
          <a:solidFill>
            <a:schemeClr val="accent1"/>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l" defTabSz="622300">
            <a:lnSpc>
              <a:spcPct val="90000"/>
            </a:lnSpc>
            <a:spcBef>
              <a:spcPct val="0"/>
            </a:spcBef>
            <a:spcAft>
              <a:spcPct val="35000"/>
            </a:spcAft>
            <a:buNone/>
          </a:pPr>
          <a:r>
            <a:rPr lang="en-US" sz="1400" kern="1200" dirty="0">
              <a:solidFill>
                <a:schemeClr val="bg1"/>
              </a:solidFill>
            </a:rPr>
            <a:t>Dosing Unit: CONCU (MS only)</a:t>
          </a:r>
        </a:p>
      </dsp:txBody>
      <dsp:txXfrm>
        <a:off x="969807" y="1012965"/>
        <a:ext cx="2432684" cy="257671"/>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C2C9E6-7100-6B43-C722-7EB57DE3EED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BEAA207-801C-E0BB-FAC3-C5B76A59CED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02ECB7F-EA99-B1EB-B5AE-44496E1ED836}"/>
              </a:ext>
            </a:extLst>
          </p:cNvPr>
          <p:cNvSpPr>
            <a:spLocks noGrp="1"/>
          </p:cNvSpPr>
          <p:nvPr>
            <p:ph type="dt" sz="half" idx="10"/>
          </p:nvPr>
        </p:nvSpPr>
        <p:spPr/>
        <p:txBody>
          <a:bodyPr/>
          <a:lstStyle/>
          <a:p>
            <a:fld id="{0E056C3D-8429-450F-929A-03A15CE58016}" type="datetimeFigureOut">
              <a:rPr lang="en-US" smtClean="0"/>
              <a:t>11/9/2023</a:t>
            </a:fld>
            <a:endParaRPr lang="en-US"/>
          </a:p>
        </p:txBody>
      </p:sp>
      <p:sp>
        <p:nvSpPr>
          <p:cNvPr id="5" name="Footer Placeholder 4">
            <a:extLst>
              <a:ext uri="{FF2B5EF4-FFF2-40B4-BE49-F238E27FC236}">
                <a16:creationId xmlns:a16="http://schemas.microsoft.com/office/drawing/2014/main" id="{4CF9D3AD-CDA0-90A7-9299-BDEA1B63A02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3F05735-0CE5-FD0D-72A3-501956C8A9EA}"/>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7467558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813ED4-3D40-ADA7-FA35-A994D83888A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DE48F70-F302-2478-A7CE-B619321E54B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D2D343E-AD94-D23B-F646-7B8F7F00EEA0}"/>
              </a:ext>
            </a:extLst>
          </p:cNvPr>
          <p:cNvSpPr>
            <a:spLocks noGrp="1"/>
          </p:cNvSpPr>
          <p:nvPr>
            <p:ph type="dt" sz="half" idx="10"/>
          </p:nvPr>
        </p:nvSpPr>
        <p:spPr/>
        <p:txBody>
          <a:bodyPr/>
          <a:lstStyle/>
          <a:p>
            <a:fld id="{0E056C3D-8429-450F-929A-03A15CE58016}" type="datetimeFigureOut">
              <a:rPr lang="en-US" smtClean="0"/>
              <a:t>11/9/2023</a:t>
            </a:fld>
            <a:endParaRPr lang="en-US"/>
          </a:p>
        </p:txBody>
      </p:sp>
      <p:sp>
        <p:nvSpPr>
          <p:cNvPr id="5" name="Footer Placeholder 4">
            <a:extLst>
              <a:ext uri="{FF2B5EF4-FFF2-40B4-BE49-F238E27FC236}">
                <a16:creationId xmlns:a16="http://schemas.microsoft.com/office/drawing/2014/main" id="{3225D3E3-34E0-B61E-2827-C475877BE48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81F638-3B67-19B2-CD72-50104454058B}"/>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42193078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F85A624-6AF0-C7CF-8AB5-59983C0CE38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7906BD9-BFC6-2B89-CE08-BED283C4726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D7E7DDF-4A6E-706E-17E8-313A5004AD41}"/>
              </a:ext>
            </a:extLst>
          </p:cNvPr>
          <p:cNvSpPr>
            <a:spLocks noGrp="1"/>
          </p:cNvSpPr>
          <p:nvPr>
            <p:ph type="dt" sz="half" idx="10"/>
          </p:nvPr>
        </p:nvSpPr>
        <p:spPr/>
        <p:txBody>
          <a:bodyPr/>
          <a:lstStyle/>
          <a:p>
            <a:fld id="{0E056C3D-8429-450F-929A-03A15CE58016}" type="datetimeFigureOut">
              <a:rPr lang="en-US" smtClean="0"/>
              <a:t>11/9/2023</a:t>
            </a:fld>
            <a:endParaRPr lang="en-US"/>
          </a:p>
        </p:txBody>
      </p:sp>
      <p:sp>
        <p:nvSpPr>
          <p:cNvPr id="5" name="Footer Placeholder 4">
            <a:extLst>
              <a:ext uri="{FF2B5EF4-FFF2-40B4-BE49-F238E27FC236}">
                <a16:creationId xmlns:a16="http://schemas.microsoft.com/office/drawing/2014/main" id="{1660E2EB-13CC-FAD4-3181-214B3AF9899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9140631-6666-9F40-5BFA-1852B97C48AA}"/>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5520686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79C855-BA55-1A19-7FCE-D116CD75BB4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79FB5FB-FF2D-A95E-26A2-1ED0BC18394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2E47198-3120-BEE6-426F-2960FCF20503}"/>
              </a:ext>
            </a:extLst>
          </p:cNvPr>
          <p:cNvSpPr>
            <a:spLocks noGrp="1"/>
          </p:cNvSpPr>
          <p:nvPr>
            <p:ph type="dt" sz="half" idx="10"/>
          </p:nvPr>
        </p:nvSpPr>
        <p:spPr/>
        <p:txBody>
          <a:bodyPr/>
          <a:lstStyle/>
          <a:p>
            <a:fld id="{0E056C3D-8429-450F-929A-03A15CE58016}" type="datetimeFigureOut">
              <a:rPr lang="en-US" smtClean="0"/>
              <a:t>11/9/2023</a:t>
            </a:fld>
            <a:endParaRPr lang="en-US"/>
          </a:p>
        </p:txBody>
      </p:sp>
      <p:sp>
        <p:nvSpPr>
          <p:cNvPr id="5" name="Footer Placeholder 4">
            <a:extLst>
              <a:ext uri="{FF2B5EF4-FFF2-40B4-BE49-F238E27FC236}">
                <a16:creationId xmlns:a16="http://schemas.microsoft.com/office/drawing/2014/main" id="{45E4092E-C946-4FDE-AFAE-C4D220413C1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A2F85E9-09EA-43FA-098B-8ED6303C1495}"/>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37986035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E17F24-CA15-401D-44AE-8698FEBE5EF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601B5C8-9FD0-9146-F934-C90267C4627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5C57DC8-7E6B-9E1F-DC66-9A04C04024ED}"/>
              </a:ext>
            </a:extLst>
          </p:cNvPr>
          <p:cNvSpPr>
            <a:spLocks noGrp="1"/>
          </p:cNvSpPr>
          <p:nvPr>
            <p:ph type="dt" sz="half" idx="10"/>
          </p:nvPr>
        </p:nvSpPr>
        <p:spPr/>
        <p:txBody>
          <a:bodyPr/>
          <a:lstStyle/>
          <a:p>
            <a:fld id="{0E056C3D-8429-450F-929A-03A15CE58016}" type="datetimeFigureOut">
              <a:rPr lang="en-US" smtClean="0"/>
              <a:t>11/9/2023</a:t>
            </a:fld>
            <a:endParaRPr lang="en-US"/>
          </a:p>
        </p:txBody>
      </p:sp>
      <p:sp>
        <p:nvSpPr>
          <p:cNvPr id="5" name="Footer Placeholder 4">
            <a:extLst>
              <a:ext uri="{FF2B5EF4-FFF2-40B4-BE49-F238E27FC236}">
                <a16:creationId xmlns:a16="http://schemas.microsoft.com/office/drawing/2014/main" id="{93BABE3D-7F7B-1C53-904D-49182B3ED53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C06BC55-38B7-1E66-9A22-C11B581CFEB6}"/>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25511282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0A475E-4953-CDDA-323C-18DB52AFF5D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00C944B-92B1-FAB1-DD89-1E66CA5D4FA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A63AC70-633B-D64C-5796-46AE1139FA1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8FBDCAE-1DAE-F599-7489-604E0C3E1046}"/>
              </a:ext>
            </a:extLst>
          </p:cNvPr>
          <p:cNvSpPr>
            <a:spLocks noGrp="1"/>
          </p:cNvSpPr>
          <p:nvPr>
            <p:ph type="dt" sz="half" idx="10"/>
          </p:nvPr>
        </p:nvSpPr>
        <p:spPr/>
        <p:txBody>
          <a:bodyPr/>
          <a:lstStyle/>
          <a:p>
            <a:fld id="{0E056C3D-8429-450F-929A-03A15CE58016}" type="datetimeFigureOut">
              <a:rPr lang="en-US" smtClean="0"/>
              <a:t>11/9/2023</a:t>
            </a:fld>
            <a:endParaRPr lang="en-US"/>
          </a:p>
        </p:txBody>
      </p:sp>
      <p:sp>
        <p:nvSpPr>
          <p:cNvPr id="6" name="Footer Placeholder 5">
            <a:extLst>
              <a:ext uri="{FF2B5EF4-FFF2-40B4-BE49-F238E27FC236}">
                <a16:creationId xmlns:a16="http://schemas.microsoft.com/office/drawing/2014/main" id="{64A5B90B-82C1-4062-B018-54901569961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E7740FA-F78B-1634-D482-7460DE0FA9A8}"/>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7852217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FE20C5-EF03-26DE-E093-F497CB7A081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EB81E86-ECE7-DA8B-56C7-0BD49B57586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3670E49-BD44-0F39-A372-25A2630F689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06CD421-CADE-AB0B-0204-244947757E4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59A99E4-D83D-2780-4F5B-A43706E2E5D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891892B-B1E2-93A7-4AC2-DA67E782E043}"/>
              </a:ext>
            </a:extLst>
          </p:cNvPr>
          <p:cNvSpPr>
            <a:spLocks noGrp="1"/>
          </p:cNvSpPr>
          <p:nvPr>
            <p:ph type="dt" sz="half" idx="10"/>
          </p:nvPr>
        </p:nvSpPr>
        <p:spPr/>
        <p:txBody>
          <a:bodyPr/>
          <a:lstStyle/>
          <a:p>
            <a:fld id="{0E056C3D-8429-450F-929A-03A15CE58016}" type="datetimeFigureOut">
              <a:rPr lang="en-US" smtClean="0"/>
              <a:t>11/9/2023</a:t>
            </a:fld>
            <a:endParaRPr lang="en-US"/>
          </a:p>
        </p:txBody>
      </p:sp>
      <p:sp>
        <p:nvSpPr>
          <p:cNvPr id="8" name="Footer Placeholder 7">
            <a:extLst>
              <a:ext uri="{FF2B5EF4-FFF2-40B4-BE49-F238E27FC236}">
                <a16:creationId xmlns:a16="http://schemas.microsoft.com/office/drawing/2014/main" id="{36882DF6-8A53-5F40-6534-7BCDA398851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982F614-1C45-9401-F082-F14CD8DC5BD8}"/>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32518433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AE78E2-D221-5CC6-2BCA-225FD50DA23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345D6C7-2C3C-77C1-7293-FADCE1F48D12}"/>
              </a:ext>
            </a:extLst>
          </p:cNvPr>
          <p:cNvSpPr>
            <a:spLocks noGrp="1"/>
          </p:cNvSpPr>
          <p:nvPr>
            <p:ph type="dt" sz="half" idx="10"/>
          </p:nvPr>
        </p:nvSpPr>
        <p:spPr/>
        <p:txBody>
          <a:bodyPr/>
          <a:lstStyle/>
          <a:p>
            <a:fld id="{0E056C3D-8429-450F-929A-03A15CE58016}" type="datetimeFigureOut">
              <a:rPr lang="en-US" smtClean="0"/>
              <a:t>11/9/2023</a:t>
            </a:fld>
            <a:endParaRPr lang="en-US"/>
          </a:p>
        </p:txBody>
      </p:sp>
      <p:sp>
        <p:nvSpPr>
          <p:cNvPr id="4" name="Footer Placeholder 3">
            <a:extLst>
              <a:ext uri="{FF2B5EF4-FFF2-40B4-BE49-F238E27FC236}">
                <a16:creationId xmlns:a16="http://schemas.microsoft.com/office/drawing/2014/main" id="{CC5586A0-7B96-1C63-5AD3-254281100E5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F3A5489-B6A7-41C0-48C3-568D66AC2FA4}"/>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41290968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653CCD5-47C7-904C-86C7-0C58EB8A2530}"/>
              </a:ext>
            </a:extLst>
          </p:cNvPr>
          <p:cNvSpPr>
            <a:spLocks noGrp="1"/>
          </p:cNvSpPr>
          <p:nvPr>
            <p:ph type="dt" sz="half" idx="10"/>
          </p:nvPr>
        </p:nvSpPr>
        <p:spPr/>
        <p:txBody>
          <a:bodyPr/>
          <a:lstStyle/>
          <a:p>
            <a:fld id="{0E056C3D-8429-450F-929A-03A15CE58016}" type="datetimeFigureOut">
              <a:rPr lang="en-US" smtClean="0"/>
              <a:t>11/9/2023</a:t>
            </a:fld>
            <a:endParaRPr lang="en-US"/>
          </a:p>
        </p:txBody>
      </p:sp>
      <p:sp>
        <p:nvSpPr>
          <p:cNvPr id="3" name="Footer Placeholder 2">
            <a:extLst>
              <a:ext uri="{FF2B5EF4-FFF2-40B4-BE49-F238E27FC236}">
                <a16:creationId xmlns:a16="http://schemas.microsoft.com/office/drawing/2014/main" id="{B94B4A2F-C7D7-285A-678E-7FFC5217708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563E80A-99D7-1299-CA31-7C7558DC8A60}"/>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7614982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CD99E3-9558-0BAB-B029-6422DB27802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70F0712-5A85-CE7F-1F60-C42F5ED641E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244FCB3-56EB-CCA5-DE2C-323DF5EF796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4895DA3-7CF9-8757-8711-C96C22C7FFB4}"/>
              </a:ext>
            </a:extLst>
          </p:cNvPr>
          <p:cNvSpPr>
            <a:spLocks noGrp="1"/>
          </p:cNvSpPr>
          <p:nvPr>
            <p:ph type="dt" sz="half" idx="10"/>
          </p:nvPr>
        </p:nvSpPr>
        <p:spPr/>
        <p:txBody>
          <a:bodyPr/>
          <a:lstStyle/>
          <a:p>
            <a:fld id="{0E056C3D-8429-450F-929A-03A15CE58016}" type="datetimeFigureOut">
              <a:rPr lang="en-US" smtClean="0"/>
              <a:t>11/9/2023</a:t>
            </a:fld>
            <a:endParaRPr lang="en-US"/>
          </a:p>
        </p:txBody>
      </p:sp>
      <p:sp>
        <p:nvSpPr>
          <p:cNvPr id="6" name="Footer Placeholder 5">
            <a:extLst>
              <a:ext uri="{FF2B5EF4-FFF2-40B4-BE49-F238E27FC236}">
                <a16:creationId xmlns:a16="http://schemas.microsoft.com/office/drawing/2014/main" id="{0EA94A4E-DDAA-CF16-9C63-55B60C11508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06206E9-135D-E627-1676-229CAAE141C7}"/>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2978728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0CE3EB-46CC-BEE1-9328-01A30BEACE7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DC33937-90A7-C81C-C3AD-C2F5F0583F5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0CE3565-951F-6B0A-7851-C7901AE81DC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C2ED1F-C228-2659-3633-22770BCC9223}"/>
              </a:ext>
            </a:extLst>
          </p:cNvPr>
          <p:cNvSpPr>
            <a:spLocks noGrp="1"/>
          </p:cNvSpPr>
          <p:nvPr>
            <p:ph type="dt" sz="half" idx="10"/>
          </p:nvPr>
        </p:nvSpPr>
        <p:spPr/>
        <p:txBody>
          <a:bodyPr/>
          <a:lstStyle/>
          <a:p>
            <a:fld id="{0E056C3D-8429-450F-929A-03A15CE58016}" type="datetimeFigureOut">
              <a:rPr lang="en-US" smtClean="0"/>
              <a:t>11/9/2023</a:t>
            </a:fld>
            <a:endParaRPr lang="en-US"/>
          </a:p>
        </p:txBody>
      </p:sp>
      <p:sp>
        <p:nvSpPr>
          <p:cNvPr id="6" name="Footer Placeholder 5">
            <a:extLst>
              <a:ext uri="{FF2B5EF4-FFF2-40B4-BE49-F238E27FC236}">
                <a16:creationId xmlns:a16="http://schemas.microsoft.com/office/drawing/2014/main" id="{846CE628-5BA4-4CA7-3E97-A1D1D27629D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30CACAE-2B92-3643-FA0E-21C7931ED762}"/>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39315931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B826072-2D71-24EE-5C8C-45DB2838645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19EEFE1-42F8-E6D9-3A92-36C1DB720DA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8251DC8-397D-0B72-3032-2E4E3121BB4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056C3D-8429-450F-929A-03A15CE58016}" type="datetimeFigureOut">
              <a:rPr lang="en-US" smtClean="0"/>
              <a:t>11/9/2023</a:t>
            </a:fld>
            <a:endParaRPr lang="en-US"/>
          </a:p>
        </p:txBody>
      </p:sp>
      <p:sp>
        <p:nvSpPr>
          <p:cNvPr id="5" name="Footer Placeholder 4">
            <a:extLst>
              <a:ext uri="{FF2B5EF4-FFF2-40B4-BE49-F238E27FC236}">
                <a16:creationId xmlns:a16="http://schemas.microsoft.com/office/drawing/2014/main" id="{36F7DF40-9D96-63CE-4EFC-1EAC2D71093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A1B1E0E-A45C-2474-7FD1-66837A8704D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E79DBC1-6EC4-42F1-BE6E-584CA73BB5D2}" type="slidenum">
              <a:rPr lang="en-US" smtClean="0"/>
              <a:t>‹#›</a:t>
            </a:fld>
            <a:endParaRPr lang="en-US"/>
          </a:p>
        </p:txBody>
      </p:sp>
    </p:spTree>
    <p:extLst>
      <p:ext uri="{BB962C8B-B14F-4D97-AF65-F5344CB8AC3E}">
        <p14:creationId xmlns:p14="http://schemas.microsoft.com/office/powerpoint/2010/main" val="29631896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jpeg"/><Relationship Id="rId7" Type="http://schemas.openxmlformats.org/officeDocument/2006/relationships/diagramColors" Target="../diagrams/colors1.xm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2.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2.jpeg"/><Relationship Id="rId7" Type="http://schemas.openxmlformats.org/officeDocument/2006/relationships/diagramColors" Target="../diagrams/colors2.xm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3.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2.jpeg"/><Relationship Id="rId7" Type="http://schemas.openxmlformats.org/officeDocument/2006/relationships/diagramColors" Target="../diagrams/colors3.xm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Cell culture Vectors, Clipart &amp; Illustrations for Free Download - illustAC">
            <a:extLst>
              <a:ext uri="{FF2B5EF4-FFF2-40B4-BE49-F238E27FC236}">
                <a16:creationId xmlns:a16="http://schemas.microsoft.com/office/drawing/2014/main" id="{1EAA35D9-8E41-A80C-D13E-ED179CD10A1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82196" y="817400"/>
            <a:ext cx="4184650" cy="3147746"/>
          </a:xfrm>
          <a:prstGeom prst="rect">
            <a:avLst/>
          </a:prstGeom>
          <a:noFill/>
          <a:extLst>
            <a:ext uri="{909E8E84-426E-40DD-AFC4-6F175D3DCCD1}">
              <a14:hiddenFill xmlns:a14="http://schemas.microsoft.com/office/drawing/2010/main">
                <a:solidFill>
                  <a:srgbClr val="FFFFFF"/>
                </a:solidFill>
              </a14:hiddenFill>
            </a:ext>
          </a:extLst>
        </p:spPr>
      </p:pic>
      <p:grpSp>
        <p:nvGrpSpPr>
          <p:cNvPr id="15" name="Group 14">
            <a:extLst>
              <a:ext uri="{FF2B5EF4-FFF2-40B4-BE49-F238E27FC236}">
                <a16:creationId xmlns:a16="http://schemas.microsoft.com/office/drawing/2014/main" id="{FB42AF8B-9CA7-1CBC-731D-745410E2617F}"/>
              </a:ext>
            </a:extLst>
          </p:cNvPr>
          <p:cNvGrpSpPr/>
          <p:nvPr/>
        </p:nvGrpSpPr>
        <p:grpSpPr>
          <a:xfrm>
            <a:off x="6680200" y="452402"/>
            <a:ext cx="4666407" cy="1744698"/>
            <a:chOff x="4809862" y="265212"/>
            <a:chExt cx="4231496" cy="1856230"/>
          </a:xfrm>
        </p:grpSpPr>
        <p:sp>
          <p:nvSpPr>
            <p:cNvPr id="8" name="Teardrop 7">
              <a:extLst>
                <a:ext uri="{FF2B5EF4-FFF2-40B4-BE49-F238E27FC236}">
                  <a16:creationId xmlns:a16="http://schemas.microsoft.com/office/drawing/2014/main" id="{52C00936-4F10-584C-3083-5185D392BA51}"/>
                </a:ext>
              </a:extLst>
            </p:cNvPr>
            <p:cNvSpPr/>
            <p:nvPr/>
          </p:nvSpPr>
          <p:spPr>
            <a:xfrm>
              <a:off x="5430912" y="1503398"/>
              <a:ext cx="323850" cy="254000"/>
            </a:xfrm>
            <a:prstGeom prst="teardrop">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30" name="Picture 6" descr="Pipette transparent 1ml / 0.03oz - Solia USA">
              <a:extLst>
                <a:ext uri="{FF2B5EF4-FFF2-40B4-BE49-F238E27FC236}">
                  <a16:creationId xmlns:a16="http://schemas.microsoft.com/office/drawing/2014/main" id="{33A7A9E4-9307-5170-6276-8CBCC87CB9A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868280">
              <a:off x="6105004" y="265212"/>
              <a:ext cx="2936354" cy="1401650"/>
            </a:xfrm>
            <a:prstGeom prst="rect">
              <a:avLst/>
            </a:prstGeom>
            <a:noFill/>
            <a:extLst>
              <a:ext uri="{909E8E84-426E-40DD-AFC4-6F175D3DCCD1}">
                <a14:hiddenFill xmlns:a14="http://schemas.microsoft.com/office/drawing/2010/main">
                  <a:solidFill>
                    <a:srgbClr val="FFFFFF"/>
                  </a:solidFill>
                </a14:hiddenFill>
              </a:ext>
            </a:extLst>
          </p:spPr>
        </p:pic>
        <p:sp>
          <p:nvSpPr>
            <p:cNvPr id="9" name="Teardrop 8">
              <a:extLst>
                <a:ext uri="{FF2B5EF4-FFF2-40B4-BE49-F238E27FC236}">
                  <a16:creationId xmlns:a16="http://schemas.microsoft.com/office/drawing/2014/main" id="{464EC776-9E4C-DDDC-E297-B8D1F5DC768D}"/>
                </a:ext>
              </a:extLst>
            </p:cNvPr>
            <p:cNvSpPr/>
            <p:nvPr/>
          </p:nvSpPr>
          <p:spPr>
            <a:xfrm>
              <a:off x="5113892" y="1441611"/>
              <a:ext cx="323850" cy="317500"/>
            </a:xfrm>
            <a:prstGeom prst="teardrop">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ardrop 9">
              <a:extLst>
                <a:ext uri="{FF2B5EF4-FFF2-40B4-BE49-F238E27FC236}">
                  <a16:creationId xmlns:a16="http://schemas.microsoft.com/office/drawing/2014/main" id="{780BF3F5-BE0B-3454-8FD4-E3FAF05890C3}"/>
                </a:ext>
              </a:extLst>
            </p:cNvPr>
            <p:cNvSpPr/>
            <p:nvPr/>
          </p:nvSpPr>
          <p:spPr>
            <a:xfrm rot="20925394">
              <a:off x="5165631" y="1704217"/>
              <a:ext cx="323850" cy="317500"/>
            </a:xfrm>
            <a:prstGeom prst="teardrop">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ardrop 10">
              <a:extLst>
                <a:ext uri="{FF2B5EF4-FFF2-40B4-BE49-F238E27FC236}">
                  <a16:creationId xmlns:a16="http://schemas.microsoft.com/office/drawing/2014/main" id="{F0310D29-92BC-16C0-0B1C-27D687E37A14}"/>
                </a:ext>
              </a:extLst>
            </p:cNvPr>
            <p:cNvSpPr/>
            <p:nvPr/>
          </p:nvSpPr>
          <p:spPr>
            <a:xfrm>
              <a:off x="5711345" y="1163827"/>
              <a:ext cx="323850" cy="254000"/>
            </a:xfrm>
            <a:prstGeom prst="teardrop">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ardrop 11">
              <a:extLst>
                <a:ext uri="{FF2B5EF4-FFF2-40B4-BE49-F238E27FC236}">
                  <a16:creationId xmlns:a16="http://schemas.microsoft.com/office/drawing/2014/main" id="{3FFB6BE6-32DF-4D9C-BDC3-D4BA7AF67617}"/>
                </a:ext>
              </a:extLst>
            </p:cNvPr>
            <p:cNvSpPr/>
            <p:nvPr/>
          </p:nvSpPr>
          <p:spPr>
            <a:xfrm rot="20738672">
              <a:off x="5464175" y="1246736"/>
              <a:ext cx="323850" cy="254000"/>
            </a:xfrm>
            <a:prstGeom prst="teardrop">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ardrop 12">
              <a:extLst>
                <a:ext uri="{FF2B5EF4-FFF2-40B4-BE49-F238E27FC236}">
                  <a16:creationId xmlns:a16="http://schemas.microsoft.com/office/drawing/2014/main" id="{21DC91E0-3E29-DA64-CC0A-AE44174F2F79}"/>
                </a:ext>
              </a:extLst>
            </p:cNvPr>
            <p:cNvSpPr/>
            <p:nvPr/>
          </p:nvSpPr>
          <p:spPr>
            <a:xfrm>
              <a:off x="4809862" y="1803942"/>
              <a:ext cx="323850" cy="317500"/>
            </a:xfrm>
            <a:prstGeom prst="teardrop">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extBox 13">
            <a:extLst>
              <a:ext uri="{FF2B5EF4-FFF2-40B4-BE49-F238E27FC236}">
                <a16:creationId xmlns:a16="http://schemas.microsoft.com/office/drawing/2014/main" id="{B3B0782D-9EB4-854A-F5C6-26FEA3D84A14}"/>
              </a:ext>
            </a:extLst>
          </p:cNvPr>
          <p:cNvSpPr txBox="1"/>
          <p:nvPr/>
        </p:nvSpPr>
        <p:spPr>
          <a:xfrm>
            <a:off x="617334" y="3856610"/>
            <a:ext cx="5897766" cy="2369880"/>
          </a:xfrm>
          <a:prstGeom prst="rect">
            <a:avLst/>
          </a:prstGeom>
          <a:noFill/>
        </p:spPr>
        <p:txBody>
          <a:bodyPr wrap="square" rtlCol="0">
            <a:spAutoFit/>
          </a:bodyPr>
          <a:lstStyle/>
          <a:p>
            <a:r>
              <a:rPr lang="en-US" sz="2000" b="1" i="1" dirty="0"/>
              <a:t>Measured output:</a:t>
            </a:r>
            <a:endParaRPr lang="en-US" sz="2000" dirty="0"/>
          </a:p>
          <a:p>
            <a:pPr marL="342900" indent="-342900">
              <a:buAutoNum type="arabicPeriod"/>
            </a:pPr>
            <a:r>
              <a:rPr lang="en-US" sz="1600" dirty="0"/>
              <a:t>Genetic profile: Changes in gene expression, mutation. – </a:t>
            </a:r>
            <a:r>
              <a:rPr lang="en-US" sz="1600" b="1" dirty="0">
                <a:solidFill>
                  <a:srgbClr val="7030A0"/>
                </a:solidFill>
              </a:rPr>
              <a:t>GF</a:t>
            </a:r>
          </a:p>
          <a:p>
            <a:pPr marL="342900" indent="-342900">
              <a:buAutoNum type="arabicPeriod"/>
            </a:pPr>
            <a:r>
              <a:rPr lang="en-US" sz="1600" dirty="0"/>
              <a:t>Biomarker expression changes:</a:t>
            </a:r>
          </a:p>
          <a:p>
            <a:pPr marL="800100" lvl="1" indent="-342900">
              <a:buFont typeface="Arial" panose="020B0604020202020204" pitchFamily="34" charset="0"/>
              <a:buChar char="•"/>
            </a:pPr>
            <a:r>
              <a:rPr lang="en-US" sz="1600" dirty="0"/>
              <a:t>Cell phenotyping – </a:t>
            </a:r>
            <a:r>
              <a:rPr lang="en-US" sz="1600" b="1" dirty="0">
                <a:solidFill>
                  <a:srgbClr val="7030A0"/>
                </a:solidFill>
              </a:rPr>
              <a:t>CP</a:t>
            </a:r>
          </a:p>
          <a:p>
            <a:pPr marL="800100" lvl="1" indent="-342900">
              <a:buFont typeface="Arial" panose="020B0604020202020204" pitchFamily="34" charset="0"/>
              <a:buChar char="•"/>
            </a:pPr>
            <a:r>
              <a:rPr lang="en-US" sz="1600" dirty="0"/>
              <a:t>Microscopic findings, staining – </a:t>
            </a:r>
            <a:r>
              <a:rPr lang="en-US" sz="1600" b="1" dirty="0">
                <a:solidFill>
                  <a:srgbClr val="7030A0"/>
                </a:solidFill>
              </a:rPr>
              <a:t>MI</a:t>
            </a:r>
            <a:endParaRPr lang="en-US" sz="1600" dirty="0">
              <a:solidFill>
                <a:srgbClr val="7030A0"/>
              </a:solidFill>
            </a:endParaRPr>
          </a:p>
          <a:p>
            <a:pPr marL="342900" indent="-342900">
              <a:buAutoNum type="arabicPeriod"/>
            </a:pPr>
            <a:r>
              <a:rPr lang="en-US" sz="1600" dirty="0"/>
              <a:t>Immune responses: immune cell expansion &amp; production of cytokines. - </a:t>
            </a:r>
            <a:r>
              <a:rPr lang="en-US" sz="1600" b="1" dirty="0">
                <a:solidFill>
                  <a:srgbClr val="7030A0"/>
                </a:solidFill>
              </a:rPr>
              <a:t>IS</a:t>
            </a:r>
            <a:endParaRPr lang="en-US" sz="1600" dirty="0">
              <a:solidFill>
                <a:srgbClr val="7030A0"/>
              </a:solidFill>
            </a:endParaRPr>
          </a:p>
          <a:p>
            <a:pPr marL="342900" indent="-342900">
              <a:buAutoNum type="arabicPeriod"/>
            </a:pPr>
            <a:r>
              <a:rPr lang="en-US" sz="1600" dirty="0"/>
              <a:t>Microbial Resistance: susceptibility/resistance of a microbe to antibiotics. - </a:t>
            </a:r>
            <a:r>
              <a:rPr lang="en-US" sz="1600" b="1" dirty="0">
                <a:solidFill>
                  <a:srgbClr val="7030A0"/>
                </a:solidFill>
              </a:rPr>
              <a:t>MS</a:t>
            </a:r>
          </a:p>
        </p:txBody>
      </p:sp>
      <p:graphicFrame>
        <p:nvGraphicFramePr>
          <p:cNvPr id="23" name="Diagram 22">
            <a:extLst>
              <a:ext uri="{FF2B5EF4-FFF2-40B4-BE49-F238E27FC236}">
                <a16:creationId xmlns:a16="http://schemas.microsoft.com/office/drawing/2014/main" id="{EB40DE12-C999-5411-5F33-DC74AEEFBFB6}"/>
              </a:ext>
            </a:extLst>
          </p:cNvPr>
          <p:cNvGraphicFramePr/>
          <p:nvPr>
            <p:extLst>
              <p:ext uri="{D42A27DB-BD31-4B8C-83A1-F6EECF244321}">
                <p14:modId xmlns:p14="http://schemas.microsoft.com/office/powerpoint/2010/main" val="1688693366"/>
              </p:ext>
            </p:extLst>
          </p:nvPr>
        </p:nvGraphicFramePr>
        <p:xfrm>
          <a:off x="7800981" y="1625742"/>
          <a:ext cx="2295382" cy="133888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9" name="TextBox 18">
            <a:extLst>
              <a:ext uri="{FF2B5EF4-FFF2-40B4-BE49-F238E27FC236}">
                <a16:creationId xmlns:a16="http://schemas.microsoft.com/office/drawing/2014/main" id="{BF19F4F5-C059-5EA2-3BD0-417AA7A7AC1D}"/>
              </a:ext>
            </a:extLst>
          </p:cNvPr>
          <p:cNvSpPr txBox="1"/>
          <p:nvPr/>
        </p:nvSpPr>
        <p:spPr>
          <a:xfrm>
            <a:off x="1486336" y="272091"/>
            <a:ext cx="9829364" cy="461665"/>
          </a:xfrm>
          <a:prstGeom prst="rect">
            <a:avLst/>
          </a:prstGeom>
          <a:noFill/>
        </p:spPr>
        <p:txBody>
          <a:bodyPr wrap="square">
            <a:spAutoFit/>
          </a:bodyPr>
          <a:lstStyle/>
          <a:p>
            <a:r>
              <a:rPr lang="en-US" sz="2400" b="1" i="1" dirty="0"/>
              <a:t>in vitro </a:t>
            </a:r>
            <a:r>
              <a:rPr lang="en-US" sz="2400" b="1" dirty="0"/>
              <a:t>Testing &amp; Induced Responses – Commonality in the Collected Data</a:t>
            </a:r>
          </a:p>
        </p:txBody>
      </p:sp>
      <p:grpSp>
        <p:nvGrpSpPr>
          <p:cNvPr id="3" name="Group 2">
            <a:extLst>
              <a:ext uri="{FF2B5EF4-FFF2-40B4-BE49-F238E27FC236}">
                <a16:creationId xmlns:a16="http://schemas.microsoft.com/office/drawing/2014/main" id="{0E35CA44-C014-F029-7CCC-EBD4D187A6B3}"/>
              </a:ext>
            </a:extLst>
          </p:cNvPr>
          <p:cNvGrpSpPr/>
          <p:nvPr/>
        </p:nvGrpSpPr>
        <p:grpSpPr>
          <a:xfrm>
            <a:off x="202746" y="2437627"/>
            <a:ext cx="2895587" cy="1026653"/>
            <a:chOff x="153479" y="2760438"/>
            <a:chExt cx="2895587" cy="1026653"/>
          </a:xfrm>
        </p:grpSpPr>
        <p:sp>
          <p:nvSpPr>
            <p:cNvPr id="4" name="&quot;Not Allowed&quot; Symbol 3">
              <a:extLst>
                <a:ext uri="{FF2B5EF4-FFF2-40B4-BE49-F238E27FC236}">
                  <a16:creationId xmlns:a16="http://schemas.microsoft.com/office/drawing/2014/main" id="{33552D12-8C5D-44C0-C520-769813EC1756}"/>
                </a:ext>
              </a:extLst>
            </p:cNvPr>
            <p:cNvSpPr/>
            <p:nvPr/>
          </p:nvSpPr>
          <p:spPr>
            <a:xfrm>
              <a:off x="2134666" y="2760438"/>
              <a:ext cx="914400" cy="914400"/>
            </a:xfrm>
            <a:prstGeom prst="noSmoking">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TextBox 15">
              <a:extLst>
                <a:ext uri="{FF2B5EF4-FFF2-40B4-BE49-F238E27FC236}">
                  <a16:creationId xmlns:a16="http://schemas.microsoft.com/office/drawing/2014/main" id="{09AC116F-D493-E33C-ED5F-8E46BE3ACEC8}"/>
                </a:ext>
              </a:extLst>
            </p:cNvPr>
            <p:cNvSpPr txBox="1"/>
            <p:nvPr/>
          </p:nvSpPr>
          <p:spPr>
            <a:xfrm>
              <a:off x="153479" y="2863761"/>
              <a:ext cx="2567308" cy="923330"/>
            </a:xfrm>
            <a:prstGeom prst="rect">
              <a:avLst/>
            </a:prstGeom>
            <a:noFill/>
          </p:spPr>
          <p:txBody>
            <a:bodyPr wrap="square">
              <a:spAutoFit/>
            </a:bodyPr>
            <a:lstStyle/>
            <a:p>
              <a:pPr lvl="1"/>
              <a:r>
                <a:rPr lang="en-US" sz="1800" dirty="0">
                  <a:ln w="0"/>
                  <a:solidFill>
                    <a:srgbClr val="FF0000"/>
                  </a:solidFill>
                  <a:effectLst>
                    <a:outerShdw blurRad="38100" dist="25400" dir="5400000" algn="ctr" rotWithShape="0">
                      <a:srgbClr val="6E747A">
                        <a:alpha val="43000"/>
                      </a:srgbClr>
                    </a:outerShdw>
                  </a:effectLst>
                </a:rPr>
                <a:t>Inhibitory</a:t>
              </a:r>
            </a:p>
            <a:p>
              <a:pPr lvl="1"/>
              <a:r>
                <a:rPr lang="en-US" dirty="0">
                  <a:ln w="0"/>
                  <a:solidFill>
                    <a:srgbClr val="FF0000"/>
                  </a:solidFill>
                  <a:effectLst>
                    <a:outerShdw blurRad="38100" dist="25400" dir="5400000" algn="ctr" rotWithShape="0">
                      <a:srgbClr val="6E747A">
                        <a:alpha val="43000"/>
                      </a:srgbClr>
                    </a:outerShdw>
                  </a:effectLst>
                </a:rPr>
                <a:t>Response; </a:t>
              </a:r>
            </a:p>
            <a:p>
              <a:pPr lvl="1"/>
              <a:r>
                <a:rPr lang="en-US" dirty="0">
                  <a:ln w="0"/>
                  <a:solidFill>
                    <a:srgbClr val="FF0000"/>
                  </a:solidFill>
                  <a:effectLst>
                    <a:outerShdw blurRad="38100" dist="25400" dir="5400000" algn="ctr" rotWithShape="0">
                      <a:srgbClr val="6E747A">
                        <a:alpha val="43000"/>
                      </a:srgbClr>
                    </a:outerShdw>
                  </a:effectLst>
                </a:rPr>
                <a:t>Down-regulation</a:t>
              </a:r>
              <a:endParaRPr lang="en-US" sz="1800" dirty="0">
                <a:ln w="0"/>
                <a:solidFill>
                  <a:srgbClr val="FF0000"/>
                </a:solidFill>
                <a:effectLst>
                  <a:outerShdw blurRad="38100" dist="25400" dir="5400000" algn="ctr" rotWithShape="0">
                    <a:srgbClr val="6E747A">
                      <a:alpha val="43000"/>
                    </a:srgbClr>
                  </a:outerShdw>
                </a:effectLst>
              </a:endParaRPr>
            </a:p>
          </p:txBody>
        </p:sp>
      </p:grpSp>
      <p:grpSp>
        <p:nvGrpSpPr>
          <p:cNvPr id="17" name="Group 16">
            <a:extLst>
              <a:ext uri="{FF2B5EF4-FFF2-40B4-BE49-F238E27FC236}">
                <a16:creationId xmlns:a16="http://schemas.microsoft.com/office/drawing/2014/main" id="{604E8B5A-4208-A6D6-C15C-99B6308F08D3}"/>
              </a:ext>
            </a:extLst>
          </p:cNvPr>
          <p:cNvGrpSpPr/>
          <p:nvPr/>
        </p:nvGrpSpPr>
        <p:grpSpPr>
          <a:xfrm>
            <a:off x="202746" y="1238546"/>
            <a:ext cx="2895587" cy="1000858"/>
            <a:chOff x="138579" y="1590688"/>
            <a:chExt cx="2895587" cy="1000858"/>
          </a:xfrm>
        </p:grpSpPr>
        <p:sp>
          <p:nvSpPr>
            <p:cNvPr id="22" name="Cross 21">
              <a:extLst>
                <a:ext uri="{FF2B5EF4-FFF2-40B4-BE49-F238E27FC236}">
                  <a16:creationId xmlns:a16="http://schemas.microsoft.com/office/drawing/2014/main" id="{83D51608-5F5A-0CF7-E651-D214FE2F7BD6}"/>
                </a:ext>
              </a:extLst>
            </p:cNvPr>
            <p:cNvSpPr/>
            <p:nvPr/>
          </p:nvSpPr>
          <p:spPr>
            <a:xfrm>
              <a:off x="2119766" y="1590688"/>
              <a:ext cx="914400" cy="914400"/>
            </a:xfrm>
            <a:prstGeom prst="plus">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6">
                    <a:lumMod val="60000"/>
                    <a:lumOff val="40000"/>
                  </a:schemeClr>
                </a:solidFill>
              </a:endParaRPr>
            </a:p>
          </p:txBody>
        </p:sp>
        <p:sp>
          <p:nvSpPr>
            <p:cNvPr id="25" name="TextBox 24">
              <a:extLst>
                <a:ext uri="{FF2B5EF4-FFF2-40B4-BE49-F238E27FC236}">
                  <a16:creationId xmlns:a16="http://schemas.microsoft.com/office/drawing/2014/main" id="{DE53A99E-986C-4B0E-5818-07083EC431B5}"/>
                </a:ext>
              </a:extLst>
            </p:cNvPr>
            <p:cNvSpPr txBox="1"/>
            <p:nvPr/>
          </p:nvSpPr>
          <p:spPr>
            <a:xfrm>
              <a:off x="138579" y="1668216"/>
              <a:ext cx="2567308" cy="923330"/>
            </a:xfrm>
            <a:prstGeom prst="rect">
              <a:avLst/>
            </a:prstGeom>
            <a:noFill/>
          </p:spPr>
          <p:txBody>
            <a:bodyPr wrap="square">
              <a:spAutoFit/>
            </a:bodyPr>
            <a:lstStyle/>
            <a:p>
              <a:pPr lvl="1"/>
              <a:r>
                <a:rPr lang="en-US" dirty="0">
                  <a:ln w="0"/>
                  <a:solidFill>
                    <a:schemeClr val="accent6"/>
                  </a:solidFill>
                  <a:effectLst>
                    <a:outerShdw blurRad="38100" dist="25400" dir="5400000" algn="ctr" rotWithShape="0">
                      <a:srgbClr val="6E747A">
                        <a:alpha val="43000"/>
                      </a:srgbClr>
                    </a:outerShdw>
                  </a:effectLst>
                </a:rPr>
                <a:t>Stimulating</a:t>
              </a:r>
            </a:p>
            <a:p>
              <a:pPr lvl="1"/>
              <a:r>
                <a:rPr lang="en-US" sz="1800" dirty="0">
                  <a:ln w="0"/>
                  <a:solidFill>
                    <a:schemeClr val="accent6"/>
                  </a:solidFill>
                  <a:effectLst>
                    <a:outerShdw blurRad="38100" dist="25400" dir="5400000" algn="ctr" rotWithShape="0">
                      <a:srgbClr val="6E747A">
                        <a:alpha val="43000"/>
                      </a:srgbClr>
                    </a:outerShdw>
                  </a:effectLst>
                </a:rPr>
                <a:t>Response; </a:t>
              </a:r>
            </a:p>
            <a:p>
              <a:pPr lvl="1"/>
              <a:r>
                <a:rPr lang="en-US" sz="1800" dirty="0">
                  <a:ln w="0"/>
                  <a:solidFill>
                    <a:schemeClr val="accent6"/>
                  </a:solidFill>
                  <a:effectLst>
                    <a:outerShdw blurRad="38100" dist="25400" dir="5400000" algn="ctr" rotWithShape="0">
                      <a:srgbClr val="6E747A">
                        <a:alpha val="43000"/>
                      </a:srgbClr>
                    </a:outerShdw>
                  </a:effectLst>
                </a:rPr>
                <a:t>Up-regulation</a:t>
              </a:r>
            </a:p>
          </p:txBody>
        </p:sp>
      </p:grpSp>
      <p:sp>
        <p:nvSpPr>
          <p:cNvPr id="26" name="TextBox 25">
            <a:extLst>
              <a:ext uri="{FF2B5EF4-FFF2-40B4-BE49-F238E27FC236}">
                <a16:creationId xmlns:a16="http://schemas.microsoft.com/office/drawing/2014/main" id="{F9EAEBAC-FBD5-99DD-F14D-049DE382BCAD}"/>
              </a:ext>
            </a:extLst>
          </p:cNvPr>
          <p:cNvSpPr txBox="1"/>
          <p:nvPr/>
        </p:nvSpPr>
        <p:spPr>
          <a:xfrm>
            <a:off x="7015478" y="3702517"/>
            <a:ext cx="4879590" cy="2754600"/>
          </a:xfrm>
          <a:prstGeom prst="rect">
            <a:avLst/>
          </a:prstGeom>
          <a:noFill/>
        </p:spPr>
        <p:txBody>
          <a:bodyPr wrap="square" rtlCol="0">
            <a:spAutoFit/>
          </a:bodyPr>
          <a:lstStyle/>
          <a:p>
            <a:r>
              <a:rPr lang="en-US" sz="2000" b="1" i="1" dirty="0"/>
              <a:t>Added Agent Types (we have seen):</a:t>
            </a:r>
          </a:p>
          <a:p>
            <a:pPr marL="800100" lvl="1" indent="-342900">
              <a:spcBef>
                <a:spcPts val="600"/>
              </a:spcBef>
              <a:buAutoNum type="arabicPeriod"/>
            </a:pPr>
            <a:r>
              <a:rPr lang="en-US" sz="1600" dirty="0"/>
              <a:t>Study/control drugs (e.g. antibiotics). </a:t>
            </a:r>
          </a:p>
          <a:p>
            <a:pPr marL="800100" lvl="1" indent="-342900">
              <a:spcBef>
                <a:spcPts val="600"/>
              </a:spcBef>
              <a:buAutoNum type="arabicPeriod"/>
            </a:pPr>
            <a:r>
              <a:rPr lang="en-US" sz="1600" dirty="0"/>
              <a:t>Vaccines (e.g. vaccine viral component).</a:t>
            </a:r>
          </a:p>
          <a:p>
            <a:pPr marL="800100" lvl="1" indent="-342900">
              <a:spcBef>
                <a:spcPts val="600"/>
              </a:spcBef>
              <a:buAutoNum type="arabicPeriod"/>
            </a:pPr>
            <a:r>
              <a:rPr lang="en-US" sz="1600" dirty="0"/>
              <a:t>Gene therapy (e.g. vector, theraptucis transgene product).</a:t>
            </a:r>
          </a:p>
          <a:p>
            <a:pPr marL="800100" lvl="1" indent="-342900">
              <a:spcBef>
                <a:spcPts val="600"/>
              </a:spcBef>
              <a:buAutoNum type="arabicPeriod"/>
            </a:pPr>
            <a:r>
              <a:rPr lang="en-US" sz="1600" dirty="0"/>
              <a:t>Diagnostic or stimulating agents (e.g. TB antigens, </a:t>
            </a:r>
            <a:r>
              <a:rPr lang="en-US" sz="1600" i="0" dirty="0">
                <a:effectLst/>
              </a:rPr>
              <a:t>Macrophage inflammatory protein</a:t>
            </a:r>
            <a:r>
              <a:rPr lang="en-US" sz="1600" dirty="0"/>
              <a:t>).</a:t>
            </a:r>
          </a:p>
          <a:p>
            <a:pPr marL="800100" lvl="1" indent="-342900">
              <a:spcBef>
                <a:spcPts val="600"/>
              </a:spcBef>
              <a:buAutoNum type="arabicPeriod"/>
            </a:pPr>
            <a:r>
              <a:rPr lang="en-US" sz="1600" dirty="0"/>
              <a:t>Other substances (e.g. </a:t>
            </a:r>
            <a:r>
              <a:rPr lang="en-US" sz="1600" b="0" i="0" dirty="0">
                <a:effectLst/>
              </a:rPr>
              <a:t>a substrate for the enzymatic reaction)</a:t>
            </a:r>
            <a:endParaRPr lang="en-US" sz="1600" dirty="0"/>
          </a:p>
        </p:txBody>
      </p:sp>
      <p:sp>
        <p:nvSpPr>
          <p:cNvPr id="27" name="Callout: Down Arrow 26">
            <a:extLst>
              <a:ext uri="{FF2B5EF4-FFF2-40B4-BE49-F238E27FC236}">
                <a16:creationId xmlns:a16="http://schemas.microsoft.com/office/drawing/2014/main" id="{CAC4A6E1-FC03-7DED-6907-39287A6EBADB}"/>
              </a:ext>
            </a:extLst>
          </p:cNvPr>
          <p:cNvSpPr/>
          <p:nvPr/>
        </p:nvSpPr>
        <p:spPr>
          <a:xfrm>
            <a:off x="4987603" y="937146"/>
            <a:ext cx="1085189" cy="1095961"/>
          </a:xfrm>
          <a:prstGeom prst="downArrowCallout">
            <a:avLst/>
          </a:prstGeom>
          <a:solidFill>
            <a:srgbClr val="DD9BD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t>Cells,</a:t>
            </a:r>
          </a:p>
          <a:p>
            <a:pPr algn="ctr"/>
            <a:r>
              <a:rPr lang="en-US" sz="1400" dirty="0"/>
              <a:t>Microbes,</a:t>
            </a:r>
          </a:p>
          <a:p>
            <a:pPr algn="ctr"/>
            <a:r>
              <a:rPr lang="en-US" sz="1400" dirty="0"/>
              <a:t>Enzymes??</a:t>
            </a:r>
          </a:p>
        </p:txBody>
      </p:sp>
    </p:spTree>
    <p:extLst>
      <p:ext uri="{BB962C8B-B14F-4D97-AF65-F5344CB8AC3E}">
        <p14:creationId xmlns:p14="http://schemas.microsoft.com/office/powerpoint/2010/main" val="13420214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Cell culture Vectors, Clipart &amp; Illustrations for Free Download - illustAC">
            <a:extLst>
              <a:ext uri="{FF2B5EF4-FFF2-40B4-BE49-F238E27FC236}">
                <a16:creationId xmlns:a16="http://schemas.microsoft.com/office/drawing/2014/main" id="{1EAA35D9-8E41-A80C-D13E-ED179CD10A1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82196" y="817400"/>
            <a:ext cx="4184650" cy="3147746"/>
          </a:xfrm>
          <a:prstGeom prst="rect">
            <a:avLst/>
          </a:prstGeom>
          <a:noFill/>
          <a:extLst>
            <a:ext uri="{909E8E84-426E-40DD-AFC4-6F175D3DCCD1}">
              <a14:hiddenFill xmlns:a14="http://schemas.microsoft.com/office/drawing/2010/main">
                <a:solidFill>
                  <a:srgbClr val="FFFFFF"/>
                </a:solidFill>
              </a14:hiddenFill>
            </a:ext>
          </a:extLst>
        </p:spPr>
      </p:pic>
      <p:grpSp>
        <p:nvGrpSpPr>
          <p:cNvPr id="15" name="Group 14">
            <a:extLst>
              <a:ext uri="{FF2B5EF4-FFF2-40B4-BE49-F238E27FC236}">
                <a16:creationId xmlns:a16="http://schemas.microsoft.com/office/drawing/2014/main" id="{FB42AF8B-9CA7-1CBC-731D-745410E2617F}"/>
              </a:ext>
            </a:extLst>
          </p:cNvPr>
          <p:cNvGrpSpPr/>
          <p:nvPr/>
        </p:nvGrpSpPr>
        <p:grpSpPr>
          <a:xfrm>
            <a:off x="6680200" y="452402"/>
            <a:ext cx="4666407" cy="1744698"/>
            <a:chOff x="4809862" y="265212"/>
            <a:chExt cx="4231496" cy="1856230"/>
          </a:xfrm>
        </p:grpSpPr>
        <p:sp>
          <p:nvSpPr>
            <p:cNvPr id="8" name="Teardrop 7">
              <a:extLst>
                <a:ext uri="{FF2B5EF4-FFF2-40B4-BE49-F238E27FC236}">
                  <a16:creationId xmlns:a16="http://schemas.microsoft.com/office/drawing/2014/main" id="{52C00936-4F10-584C-3083-5185D392BA51}"/>
                </a:ext>
              </a:extLst>
            </p:cNvPr>
            <p:cNvSpPr/>
            <p:nvPr/>
          </p:nvSpPr>
          <p:spPr>
            <a:xfrm>
              <a:off x="5430912" y="1503398"/>
              <a:ext cx="323850" cy="254000"/>
            </a:xfrm>
            <a:prstGeom prst="teardrop">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30" name="Picture 6" descr="Pipette transparent 1ml / 0.03oz - Solia USA">
              <a:extLst>
                <a:ext uri="{FF2B5EF4-FFF2-40B4-BE49-F238E27FC236}">
                  <a16:creationId xmlns:a16="http://schemas.microsoft.com/office/drawing/2014/main" id="{33A7A9E4-9307-5170-6276-8CBCC87CB9A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868280">
              <a:off x="6105004" y="265212"/>
              <a:ext cx="2936354" cy="1401650"/>
            </a:xfrm>
            <a:prstGeom prst="rect">
              <a:avLst/>
            </a:prstGeom>
            <a:noFill/>
            <a:extLst>
              <a:ext uri="{909E8E84-426E-40DD-AFC4-6F175D3DCCD1}">
                <a14:hiddenFill xmlns:a14="http://schemas.microsoft.com/office/drawing/2010/main">
                  <a:solidFill>
                    <a:srgbClr val="FFFFFF"/>
                  </a:solidFill>
                </a14:hiddenFill>
              </a:ext>
            </a:extLst>
          </p:spPr>
        </p:pic>
        <p:sp>
          <p:nvSpPr>
            <p:cNvPr id="9" name="Teardrop 8">
              <a:extLst>
                <a:ext uri="{FF2B5EF4-FFF2-40B4-BE49-F238E27FC236}">
                  <a16:creationId xmlns:a16="http://schemas.microsoft.com/office/drawing/2014/main" id="{464EC776-9E4C-DDDC-E297-B8D1F5DC768D}"/>
                </a:ext>
              </a:extLst>
            </p:cNvPr>
            <p:cNvSpPr/>
            <p:nvPr/>
          </p:nvSpPr>
          <p:spPr>
            <a:xfrm>
              <a:off x="5113892" y="1441611"/>
              <a:ext cx="323850" cy="317500"/>
            </a:xfrm>
            <a:prstGeom prst="teardrop">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ardrop 9">
              <a:extLst>
                <a:ext uri="{FF2B5EF4-FFF2-40B4-BE49-F238E27FC236}">
                  <a16:creationId xmlns:a16="http://schemas.microsoft.com/office/drawing/2014/main" id="{780BF3F5-BE0B-3454-8FD4-E3FAF05890C3}"/>
                </a:ext>
              </a:extLst>
            </p:cNvPr>
            <p:cNvSpPr/>
            <p:nvPr/>
          </p:nvSpPr>
          <p:spPr>
            <a:xfrm rot="20925394">
              <a:off x="5165631" y="1704217"/>
              <a:ext cx="323850" cy="317500"/>
            </a:xfrm>
            <a:prstGeom prst="teardrop">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ardrop 10">
              <a:extLst>
                <a:ext uri="{FF2B5EF4-FFF2-40B4-BE49-F238E27FC236}">
                  <a16:creationId xmlns:a16="http://schemas.microsoft.com/office/drawing/2014/main" id="{F0310D29-92BC-16C0-0B1C-27D687E37A14}"/>
                </a:ext>
              </a:extLst>
            </p:cNvPr>
            <p:cNvSpPr/>
            <p:nvPr/>
          </p:nvSpPr>
          <p:spPr>
            <a:xfrm>
              <a:off x="5711345" y="1163827"/>
              <a:ext cx="323850" cy="254000"/>
            </a:xfrm>
            <a:prstGeom prst="teardrop">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ardrop 11">
              <a:extLst>
                <a:ext uri="{FF2B5EF4-FFF2-40B4-BE49-F238E27FC236}">
                  <a16:creationId xmlns:a16="http://schemas.microsoft.com/office/drawing/2014/main" id="{3FFB6BE6-32DF-4D9C-BDC3-D4BA7AF67617}"/>
                </a:ext>
              </a:extLst>
            </p:cNvPr>
            <p:cNvSpPr/>
            <p:nvPr/>
          </p:nvSpPr>
          <p:spPr>
            <a:xfrm rot="20738672">
              <a:off x="5464175" y="1246736"/>
              <a:ext cx="323850" cy="254000"/>
            </a:xfrm>
            <a:prstGeom prst="teardrop">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ardrop 12">
              <a:extLst>
                <a:ext uri="{FF2B5EF4-FFF2-40B4-BE49-F238E27FC236}">
                  <a16:creationId xmlns:a16="http://schemas.microsoft.com/office/drawing/2014/main" id="{21DC91E0-3E29-DA64-CC0A-AE44174F2F79}"/>
                </a:ext>
              </a:extLst>
            </p:cNvPr>
            <p:cNvSpPr/>
            <p:nvPr/>
          </p:nvSpPr>
          <p:spPr>
            <a:xfrm>
              <a:off x="4809862" y="1803942"/>
              <a:ext cx="323850" cy="317500"/>
            </a:xfrm>
            <a:prstGeom prst="teardrop">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extBox 13">
            <a:extLst>
              <a:ext uri="{FF2B5EF4-FFF2-40B4-BE49-F238E27FC236}">
                <a16:creationId xmlns:a16="http://schemas.microsoft.com/office/drawing/2014/main" id="{B3B0782D-9EB4-854A-F5C6-26FEA3D84A14}"/>
              </a:ext>
            </a:extLst>
          </p:cNvPr>
          <p:cNvSpPr txBox="1"/>
          <p:nvPr/>
        </p:nvSpPr>
        <p:spPr>
          <a:xfrm>
            <a:off x="572539" y="3855385"/>
            <a:ext cx="5619314" cy="2585323"/>
          </a:xfrm>
          <a:prstGeom prst="rect">
            <a:avLst/>
          </a:prstGeom>
          <a:noFill/>
        </p:spPr>
        <p:txBody>
          <a:bodyPr wrap="square" rtlCol="0">
            <a:spAutoFit/>
          </a:bodyPr>
          <a:lstStyle/>
          <a:p>
            <a:r>
              <a:rPr lang="en-US" sz="2000" b="1" i="1" dirty="0"/>
              <a:t>Measured output in SDTM --TEST Examples:</a:t>
            </a:r>
            <a:endParaRPr lang="en-US" sz="2000" dirty="0"/>
          </a:p>
          <a:p>
            <a:pPr marL="342900" indent="-342900">
              <a:spcBef>
                <a:spcPts val="600"/>
              </a:spcBef>
              <a:buAutoNum type="arabicPeriod"/>
            </a:pPr>
            <a:r>
              <a:rPr lang="en-US" sz="1600" dirty="0"/>
              <a:t>Genetic profile: </a:t>
            </a:r>
            <a:r>
              <a:rPr lang="en-US" sz="1600" b="1" dirty="0">
                <a:solidFill>
                  <a:srgbClr val="7030A0"/>
                </a:solidFill>
              </a:rPr>
              <a:t>GFTEST = Gene Expression? (not sure)</a:t>
            </a:r>
          </a:p>
          <a:p>
            <a:pPr marL="342900" indent="-342900">
              <a:spcBef>
                <a:spcPts val="600"/>
              </a:spcBef>
              <a:buAutoNum type="arabicPeriod"/>
            </a:pPr>
            <a:r>
              <a:rPr lang="en-US" sz="1600" dirty="0"/>
              <a:t>Biomarker expression changes:</a:t>
            </a:r>
          </a:p>
          <a:p>
            <a:pPr marL="800100" lvl="1" indent="-342900">
              <a:spcBef>
                <a:spcPts val="600"/>
              </a:spcBef>
              <a:buFont typeface="Arial" panose="020B0604020202020204" pitchFamily="34" charset="0"/>
              <a:buChar char="•"/>
            </a:pPr>
            <a:r>
              <a:rPr lang="en-US" sz="1600" b="1" dirty="0">
                <a:solidFill>
                  <a:srgbClr val="7030A0"/>
                </a:solidFill>
              </a:rPr>
              <a:t>CPTEST+</a:t>
            </a:r>
            <a:r>
              <a:rPr lang="en-US" sz="1600" b="1" i="0" dirty="0">
                <a:solidFill>
                  <a:srgbClr val="7030A0"/>
                </a:solidFill>
                <a:effectLst/>
                <a:latin typeface="-apple-system"/>
              </a:rPr>
              <a:t>CPMRKSTR</a:t>
            </a:r>
            <a:r>
              <a:rPr lang="en-US" sz="1600" b="0" i="0" dirty="0">
                <a:solidFill>
                  <a:srgbClr val="172B4D"/>
                </a:solidFill>
                <a:effectLst/>
                <a:latin typeface="-apple-system"/>
              </a:rPr>
              <a:t> </a:t>
            </a:r>
            <a:r>
              <a:rPr lang="en-US" sz="1600" b="1" dirty="0">
                <a:solidFill>
                  <a:srgbClr val="7030A0"/>
                </a:solidFill>
              </a:rPr>
              <a:t>= </a:t>
            </a:r>
            <a:r>
              <a:rPr lang="en-US" sz="1600" b="0" i="0" dirty="0">
                <a:solidFill>
                  <a:srgbClr val="172B4D"/>
                </a:solidFill>
                <a:effectLst/>
                <a:latin typeface="-apple-system"/>
              </a:rPr>
              <a:t>CD45+CD3+CD19+ T-Lymphocytes</a:t>
            </a:r>
            <a:endParaRPr lang="en-US" sz="1600" b="1" dirty="0">
              <a:solidFill>
                <a:srgbClr val="00B050"/>
              </a:solidFill>
            </a:endParaRPr>
          </a:p>
          <a:p>
            <a:pPr marL="800100" lvl="1" indent="-342900">
              <a:spcBef>
                <a:spcPts val="600"/>
              </a:spcBef>
              <a:buFont typeface="Arial" panose="020B0604020202020204" pitchFamily="34" charset="0"/>
              <a:buChar char="•"/>
            </a:pPr>
            <a:r>
              <a:rPr lang="en-US" sz="1600" b="1" dirty="0">
                <a:solidFill>
                  <a:srgbClr val="7030A0"/>
                </a:solidFill>
              </a:rPr>
              <a:t>MITEST = </a:t>
            </a:r>
            <a:r>
              <a:rPr lang="en-US" sz="1600" b="0" i="0" dirty="0">
                <a:solidFill>
                  <a:srgbClr val="172B4D"/>
                </a:solidFill>
                <a:effectLst/>
                <a:latin typeface="-apple-system"/>
              </a:rPr>
              <a:t>Human Epidermal Growth Factor Receptor 2</a:t>
            </a:r>
            <a:endParaRPr lang="en-US" sz="1600" dirty="0"/>
          </a:p>
          <a:p>
            <a:pPr marL="342900" indent="-342900">
              <a:spcBef>
                <a:spcPts val="600"/>
              </a:spcBef>
              <a:buAutoNum type="arabicPeriod"/>
            </a:pPr>
            <a:r>
              <a:rPr lang="en-US" sz="1600" dirty="0"/>
              <a:t>Immune responses: </a:t>
            </a:r>
            <a:r>
              <a:rPr lang="en-US" sz="1600" b="1" dirty="0">
                <a:solidFill>
                  <a:srgbClr val="7030A0"/>
                </a:solidFill>
              </a:rPr>
              <a:t>ISTEST = </a:t>
            </a:r>
            <a:r>
              <a:rPr lang="en-US" sz="1600" b="0" i="0" dirty="0">
                <a:solidFill>
                  <a:srgbClr val="172B4D"/>
                </a:solidFill>
                <a:effectLst/>
                <a:latin typeface="-apple-system"/>
              </a:rPr>
              <a:t>Cytokine-secreting Cells</a:t>
            </a:r>
            <a:endParaRPr lang="en-US" sz="1600" dirty="0"/>
          </a:p>
          <a:p>
            <a:pPr marL="342900" indent="-342900">
              <a:spcBef>
                <a:spcPts val="600"/>
              </a:spcBef>
              <a:buAutoNum type="arabicPeriod"/>
            </a:pPr>
            <a:r>
              <a:rPr lang="en-US" sz="1600" dirty="0"/>
              <a:t>Microbial Resistance: </a:t>
            </a:r>
            <a:r>
              <a:rPr lang="en-US" sz="1600" b="1" dirty="0">
                <a:solidFill>
                  <a:srgbClr val="7030A0"/>
                </a:solidFill>
              </a:rPr>
              <a:t>MSTEST = </a:t>
            </a:r>
            <a:r>
              <a:rPr lang="en-US" sz="1600" b="0" i="0" dirty="0">
                <a:solidFill>
                  <a:srgbClr val="172B4D"/>
                </a:solidFill>
                <a:effectLst/>
                <a:latin typeface="-apple-system"/>
              </a:rPr>
              <a:t>Diameter of the Zone of Inhibition, or Microbial Susceptibility</a:t>
            </a:r>
            <a:endParaRPr lang="en-US" sz="1600" b="1" dirty="0">
              <a:solidFill>
                <a:srgbClr val="00B050"/>
              </a:solidFill>
            </a:endParaRPr>
          </a:p>
        </p:txBody>
      </p:sp>
      <p:grpSp>
        <p:nvGrpSpPr>
          <p:cNvPr id="24" name="Group 23">
            <a:extLst>
              <a:ext uri="{FF2B5EF4-FFF2-40B4-BE49-F238E27FC236}">
                <a16:creationId xmlns:a16="http://schemas.microsoft.com/office/drawing/2014/main" id="{94DBA41F-A181-D720-7C23-A2F4464AA099}"/>
              </a:ext>
            </a:extLst>
          </p:cNvPr>
          <p:cNvGrpSpPr/>
          <p:nvPr/>
        </p:nvGrpSpPr>
        <p:grpSpPr>
          <a:xfrm>
            <a:off x="202746" y="2437627"/>
            <a:ext cx="2895587" cy="1026653"/>
            <a:chOff x="153479" y="2760438"/>
            <a:chExt cx="2895587" cy="1026653"/>
          </a:xfrm>
        </p:grpSpPr>
        <p:sp>
          <p:nvSpPr>
            <p:cNvPr id="2" name="&quot;Not Allowed&quot; Symbol 1">
              <a:extLst>
                <a:ext uri="{FF2B5EF4-FFF2-40B4-BE49-F238E27FC236}">
                  <a16:creationId xmlns:a16="http://schemas.microsoft.com/office/drawing/2014/main" id="{3A47F53A-21BC-3987-09E4-5CE690D93546}"/>
                </a:ext>
              </a:extLst>
            </p:cNvPr>
            <p:cNvSpPr/>
            <p:nvPr/>
          </p:nvSpPr>
          <p:spPr>
            <a:xfrm>
              <a:off x="2134666" y="2760438"/>
              <a:ext cx="914400" cy="914400"/>
            </a:xfrm>
            <a:prstGeom prst="noSmoking">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TextBox 5">
              <a:extLst>
                <a:ext uri="{FF2B5EF4-FFF2-40B4-BE49-F238E27FC236}">
                  <a16:creationId xmlns:a16="http://schemas.microsoft.com/office/drawing/2014/main" id="{B132291A-75C0-4DE7-FEF2-C662C4AB4AA5}"/>
                </a:ext>
              </a:extLst>
            </p:cNvPr>
            <p:cNvSpPr txBox="1"/>
            <p:nvPr/>
          </p:nvSpPr>
          <p:spPr>
            <a:xfrm>
              <a:off x="153479" y="2863761"/>
              <a:ext cx="2567308" cy="923330"/>
            </a:xfrm>
            <a:prstGeom prst="rect">
              <a:avLst/>
            </a:prstGeom>
            <a:noFill/>
          </p:spPr>
          <p:txBody>
            <a:bodyPr wrap="square">
              <a:spAutoFit/>
            </a:bodyPr>
            <a:lstStyle/>
            <a:p>
              <a:pPr lvl="1"/>
              <a:r>
                <a:rPr lang="en-US" sz="1800" dirty="0">
                  <a:ln w="0"/>
                  <a:solidFill>
                    <a:srgbClr val="FF0000"/>
                  </a:solidFill>
                  <a:effectLst>
                    <a:outerShdw blurRad="38100" dist="25400" dir="5400000" algn="ctr" rotWithShape="0">
                      <a:srgbClr val="6E747A">
                        <a:alpha val="43000"/>
                      </a:srgbClr>
                    </a:outerShdw>
                  </a:effectLst>
                </a:rPr>
                <a:t>Inhibitory</a:t>
              </a:r>
            </a:p>
            <a:p>
              <a:pPr lvl="1"/>
              <a:r>
                <a:rPr lang="en-US" dirty="0">
                  <a:ln w="0"/>
                  <a:solidFill>
                    <a:srgbClr val="FF0000"/>
                  </a:solidFill>
                  <a:effectLst>
                    <a:outerShdw blurRad="38100" dist="25400" dir="5400000" algn="ctr" rotWithShape="0">
                      <a:srgbClr val="6E747A">
                        <a:alpha val="43000"/>
                      </a:srgbClr>
                    </a:outerShdw>
                  </a:effectLst>
                </a:rPr>
                <a:t>Response; </a:t>
              </a:r>
            </a:p>
            <a:p>
              <a:pPr lvl="1"/>
              <a:r>
                <a:rPr lang="en-US" dirty="0">
                  <a:ln w="0"/>
                  <a:solidFill>
                    <a:srgbClr val="FF0000"/>
                  </a:solidFill>
                  <a:effectLst>
                    <a:outerShdw blurRad="38100" dist="25400" dir="5400000" algn="ctr" rotWithShape="0">
                      <a:srgbClr val="6E747A">
                        <a:alpha val="43000"/>
                      </a:srgbClr>
                    </a:outerShdw>
                  </a:effectLst>
                </a:rPr>
                <a:t>Down-regulation</a:t>
              </a:r>
              <a:endParaRPr lang="en-US" sz="1800" dirty="0">
                <a:ln w="0"/>
                <a:solidFill>
                  <a:srgbClr val="FF0000"/>
                </a:solidFill>
                <a:effectLst>
                  <a:outerShdw blurRad="38100" dist="25400" dir="5400000" algn="ctr" rotWithShape="0">
                    <a:srgbClr val="6E747A">
                      <a:alpha val="43000"/>
                    </a:srgbClr>
                  </a:outerShdw>
                </a:effectLst>
              </a:endParaRPr>
            </a:p>
          </p:txBody>
        </p:sp>
      </p:grpSp>
      <p:grpSp>
        <p:nvGrpSpPr>
          <p:cNvPr id="25" name="Group 24">
            <a:extLst>
              <a:ext uri="{FF2B5EF4-FFF2-40B4-BE49-F238E27FC236}">
                <a16:creationId xmlns:a16="http://schemas.microsoft.com/office/drawing/2014/main" id="{8FC81EA5-D314-7599-E72F-A335B19639CB}"/>
              </a:ext>
            </a:extLst>
          </p:cNvPr>
          <p:cNvGrpSpPr/>
          <p:nvPr/>
        </p:nvGrpSpPr>
        <p:grpSpPr>
          <a:xfrm>
            <a:off x="202746" y="1238546"/>
            <a:ext cx="2895587" cy="1000858"/>
            <a:chOff x="138579" y="1590688"/>
            <a:chExt cx="2895587" cy="1000858"/>
          </a:xfrm>
        </p:grpSpPr>
        <p:sp>
          <p:nvSpPr>
            <p:cNvPr id="3" name="Cross 2">
              <a:extLst>
                <a:ext uri="{FF2B5EF4-FFF2-40B4-BE49-F238E27FC236}">
                  <a16:creationId xmlns:a16="http://schemas.microsoft.com/office/drawing/2014/main" id="{DBF96BE8-8E86-7FCB-1C99-A4FCA5E92F4A}"/>
                </a:ext>
              </a:extLst>
            </p:cNvPr>
            <p:cNvSpPr/>
            <p:nvPr/>
          </p:nvSpPr>
          <p:spPr>
            <a:xfrm>
              <a:off x="2119766" y="1590688"/>
              <a:ext cx="914400" cy="914400"/>
            </a:xfrm>
            <a:prstGeom prst="plus">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6">
                    <a:lumMod val="60000"/>
                    <a:lumOff val="40000"/>
                  </a:schemeClr>
                </a:solidFill>
              </a:endParaRPr>
            </a:p>
          </p:txBody>
        </p:sp>
        <p:sp>
          <p:nvSpPr>
            <p:cNvPr id="17" name="TextBox 16">
              <a:extLst>
                <a:ext uri="{FF2B5EF4-FFF2-40B4-BE49-F238E27FC236}">
                  <a16:creationId xmlns:a16="http://schemas.microsoft.com/office/drawing/2014/main" id="{F3277674-A171-0011-456F-07840B4B855E}"/>
                </a:ext>
              </a:extLst>
            </p:cNvPr>
            <p:cNvSpPr txBox="1"/>
            <p:nvPr/>
          </p:nvSpPr>
          <p:spPr>
            <a:xfrm>
              <a:off x="138579" y="1668216"/>
              <a:ext cx="2567308" cy="923330"/>
            </a:xfrm>
            <a:prstGeom prst="rect">
              <a:avLst/>
            </a:prstGeom>
            <a:noFill/>
          </p:spPr>
          <p:txBody>
            <a:bodyPr wrap="square">
              <a:spAutoFit/>
            </a:bodyPr>
            <a:lstStyle/>
            <a:p>
              <a:pPr lvl="1"/>
              <a:r>
                <a:rPr lang="en-US" dirty="0">
                  <a:ln w="0"/>
                  <a:solidFill>
                    <a:schemeClr val="accent6"/>
                  </a:solidFill>
                  <a:effectLst>
                    <a:outerShdw blurRad="38100" dist="25400" dir="5400000" algn="ctr" rotWithShape="0">
                      <a:srgbClr val="6E747A">
                        <a:alpha val="43000"/>
                      </a:srgbClr>
                    </a:outerShdw>
                  </a:effectLst>
                </a:rPr>
                <a:t>Stimulating</a:t>
              </a:r>
            </a:p>
            <a:p>
              <a:pPr lvl="1"/>
              <a:r>
                <a:rPr lang="en-US" sz="1800" dirty="0">
                  <a:ln w="0"/>
                  <a:solidFill>
                    <a:schemeClr val="accent6"/>
                  </a:solidFill>
                  <a:effectLst>
                    <a:outerShdw blurRad="38100" dist="25400" dir="5400000" algn="ctr" rotWithShape="0">
                      <a:srgbClr val="6E747A">
                        <a:alpha val="43000"/>
                      </a:srgbClr>
                    </a:outerShdw>
                  </a:effectLst>
                </a:rPr>
                <a:t>Response; </a:t>
              </a:r>
            </a:p>
            <a:p>
              <a:pPr lvl="1"/>
              <a:r>
                <a:rPr lang="en-US" sz="1800" dirty="0">
                  <a:ln w="0"/>
                  <a:solidFill>
                    <a:schemeClr val="accent6"/>
                  </a:solidFill>
                  <a:effectLst>
                    <a:outerShdw blurRad="38100" dist="25400" dir="5400000" algn="ctr" rotWithShape="0">
                      <a:srgbClr val="6E747A">
                        <a:alpha val="43000"/>
                      </a:srgbClr>
                    </a:outerShdw>
                  </a:effectLst>
                </a:rPr>
                <a:t>Up-regulation</a:t>
              </a:r>
            </a:p>
          </p:txBody>
        </p:sp>
      </p:grpSp>
      <p:graphicFrame>
        <p:nvGraphicFramePr>
          <p:cNvPr id="23" name="Diagram 22">
            <a:extLst>
              <a:ext uri="{FF2B5EF4-FFF2-40B4-BE49-F238E27FC236}">
                <a16:creationId xmlns:a16="http://schemas.microsoft.com/office/drawing/2014/main" id="{EB40DE12-C999-5411-5F33-DC74AEEFBFB6}"/>
              </a:ext>
            </a:extLst>
          </p:cNvPr>
          <p:cNvGraphicFramePr/>
          <p:nvPr>
            <p:extLst>
              <p:ext uri="{D42A27DB-BD31-4B8C-83A1-F6EECF244321}">
                <p14:modId xmlns:p14="http://schemas.microsoft.com/office/powerpoint/2010/main" val="3216148793"/>
              </p:ext>
            </p:extLst>
          </p:nvPr>
        </p:nvGraphicFramePr>
        <p:xfrm>
          <a:off x="7598236" y="1644772"/>
          <a:ext cx="3852645" cy="133888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7" name="TextBox 26">
            <a:extLst>
              <a:ext uri="{FF2B5EF4-FFF2-40B4-BE49-F238E27FC236}">
                <a16:creationId xmlns:a16="http://schemas.microsoft.com/office/drawing/2014/main" id="{A05137BC-8036-1799-6172-34BE650A0B95}"/>
              </a:ext>
            </a:extLst>
          </p:cNvPr>
          <p:cNvSpPr txBox="1"/>
          <p:nvPr/>
        </p:nvSpPr>
        <p:spPr>
          <a:xfrm>
            <a:off x="1486336" y="272091"/>
            <a:ext cx="9829364" cy="461665"/>
          </a:xfrm>
          <a:prstGeom prst="rect">
            <a:avLst/>
          </a:prstGeom>
          <a:noFill/>
        </p:spPr>
        <p:txBody>
          <a:bodyPr wrap="square">
            <a:spAutoFit/>
          </a:bodyPr>
          <a:lstStyle/>
          <a:p>
            <a:r>
              <a:rPr lang="en-US" sz="2400" b="1" i="1" dirty="0"/>
              <a:t>in vitro </a:t>
            </a:r>
            <a:r>
              <a:rPr lang="en-US" sz="2400" b="1" dirty="0"/>
              <a:t>Testing &amp; Induced Responses – Commonality in the Collected Data</a:t>
            </a:r>
          </a:p>
        </p:txBody>
      </p:sp>
      <p:sp>
        <p:nvSpPr>
          <p:cNvPr id="5" name="TextBox 4">
            <a:extLst>
              <a:ext uri="{FF2B5EF4-FFF2-40B4-BE49-F238E27FC236}">
                <a16:creationId xmlns:a16="http://schemas.microsoft.com/office/drawing/2014/main" id="{E45A828D-5AA3-509B-3031-7A07E4B2429F}"/>
              </a:ext>
            </a:extLst>
          </p:cNvPr>
          <p:cNvSpPr txBox="1"/>
          <p:nvPr/>
        </p:nvSpPr>
        <p:spPr>
          <a:xfrm>
            <a:off x="7015478" y="3702517"/>
            <a:ext cx="4879590" cy="2754600"/>
          </a:xfrm>
          <a:prstGeom prst="rect">
            <a:avLst/>
          </a:prstGeom>
          <a:noFill/>
        </p:spPr>
        <p:txBody>
          <a:bodyPr wrap="square" rtlCol="0">
            <a:spAutoFit/>
          </a:bodyPr>
          <a:lstStyle/>
          <a:p>
            <a:r>
              <a:rPr lang="en-US" sz="2000" b="1" i="1" dirty="0"/>
              <a:t>Added Agent Types (we have seen):</a:t>
            </a:r>
          </a:p>
          <a:p>
            <a:pPr marL="800100" lvl="1" indent="-342900">
              <a:spcBef>
                <a:spcPts val="600"/>
              </a:spcBef>
              <a:buAutoNum type="arabicPeriod"/>
            </a:pPr>
            <a:r>
              <a:rPr lang="en-US" sz="1600" dirty="0"/>
              <a:t>Study/control drugs (e.g. antibiotics). </a:t>
            </a:r>
          </a:p>
          <a:p>
            <a:pPr marL="800100" lvl="1" indent="-342900">
              <a:spcBef>
                <a:spcPts val="600"/>
              </a:spcBef>
              <a:buAutoNum type="arabicPeriod"/>
            </a:pPr>
            <a:r>
              <a:rPr lang="en-US" sz="1600" dirty="0"/>
              <a:t>Vaccines (e.g. vaccine viral component).</a:t>
            </a:r>
          </a:p>
          <a:p>
            <a:pPr marL="800100" lvl="1" indent="-342900">
              <a:spcBef>
                <a:spcPts val="600"/>
              </a:spcBef>
              <a:buAutoNum type="arabicPeriod"/>
            </a:pPr>
            <a:r>
              <a:rPr lang="en-US" sz="1600" dirty="0"/>
              <a:t>Gene therapy (e.g. vector, theraptucis transgene product).</a:t>
            </a:r>
          </a:p>
          <a:p>
            <a:pPr marL="800100" lvl="1" indent="-342900">
              <a:spcBef>
                <a:spcPts val="600"/>
              </a:spcBef>
              <a:buAutoNum type="arabicPeriod"/>
            </a:pPr>
            <a:r>
              <a:rPr lang="en-US" sz="1600" dirty="0"/>
              <a:t>Diagnostic or stimulating agents (e.g. TB antigens, </a:t>
            </a:r>
            <a:r>
              <a:rPr lang="en-US" sz="1600" i="0" dirty="0">
                <a:effectLst/>
              </a:rPr>
              <a:t>Macrophage inflammatory protein</a:t>
            </a:r>
            <a:r>
              <a:rPr lang="en-US" sz="1600" dirty="0"/>
              <a:t>).</a:t>
            </a:r>
          </a:p>
          <a:p>
            <a:pPr marL="800100" lvl="1" indent="-342900">
              <a:spcBef>
                <a:spcPts val="600"/>
              </a:spcBef>
              <a:buAutoNum type="arabicPeriod"/>
            </a:pPr>
            <a:r>
              <a:rPr lang="en-US" sz="1600" dirty="0"/>
              <a:t>Other substances (e.g. </a:t>
            </a:r>
            <a:r>
              <a:rPr lang="en-US" sz="1600" b="0" i="0" dirty="0">
                <a:effectLst/>
              </a:rPr>
              <a:t>a substrate for the enzymatic reaction)</a:t>
            </a:r>
            <a:endParaRPr lang="en-US" sz="1600" dirty="0"/>
          </a:p>
        </p:txBody>
      </p:sp>
      <p:sp>
        <p:nvSpPr>
          <p:cNvPr id="4" name="Callout: Down Arrow 3">
            <a:extLst>
              <a:ext uri="{FF2B5EF4-FFF2-40B4-BE49-F238E27FC236}">
                <a16:creationId xmlns:a16="http://schemas.microsoft.com/office/drawing/2014/main" id="{76106C88-875D-6F41-216F-006526B486A1}"/>
              </a:ext>
            </a:extLst>
          </p:cNvPr>
          <p:cNvSpPr/>
          <p:nvPr/>
        </p:nvSpPr>
        <p:spPr>
          <a:xfrm>
            <a:off x="4987603" y="937146"/>
            <a:ext cx="1085189" cy="1095961"/>
          </a:xfrm>
          <a:prstGeom prst="downArrowCallout">
            <a:avLst/>
          </a:prstGeom>
          <a:solidFill>
            <a:srgbClr val="DD9BD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t>Cells,</a:t>
            </a:r>
          </a:p>
          <a:p>
            <a:pPr algn="ctr"/>
            <a:r>
              <a:rPr lang="en-US" sz="1400" dirty="0"/>
              <a:t>Microbes,</a:t>
            </a:r>
          </a:p>
          <a:p>
            <a:pPr algn="ctr"/>
            <a:r>
              <a:rPr lang="en-US" sz="1400" dirty="0"/>
              <a:t>Enzymes??</a:t>
            </a:r>
          </a:p>
        </p:txBody>
      </p:sp>
    </p:spTree>
    <p:extLst>
      <p:ext uri="{BB962C8B-B14F-4D97-AF65-F5344CB8AC3E}">
        <p14:creationId xmlns:p14="http://schemas.microsoft.com/office/powerpoint/2010/main" val="15513751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Cell culture Vectors, Clipart &amp; Illustrations for Free Download - illustAC">
            <a:extLst>
              <a:ext uri="{FF2B5EF4-FFF2-40B4-BE49-F238E27FC236}">
                <a16:creationId xmlns:a16="http://schemas.microsoft.com/office/drawing/2014/main" id="{1EAA35D9-8E41-A80C-D13E-ED179CD10A1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82196" y="817400"/>
            <a:ext cx="4184650" cy="3147746"/>
          </a:xfrm>
          <a:prstGeom prst="rect">
            <a:avLst/>
          </a:prstGeom>
          <a:noFill/>
          <a:extLst>
            <a:ext uri="{909E8E84-426E-40DD-AFC4-6F175D3DCCD1}">
              <a14:hiddenFill xmlns:a14="http://schemas.microsoft.com/office/drawing/2010/main">
                <a:solidFill>
                  <a:srgbClr val="FFFFFF"/>
                </a:solidFill>
              </a14:hiddenFill>
            </a:ext>
          </a:extLst>
        </p:spPr>
      </p:pic>
      <p:grpSp>
        <p:nvGrpSpPr>
          <p:cNvPr id="15" name="Group 14">
            <a:extLst>
              <a:ext uri="{FF2B5EF4-FFF2-40B4-BE49-F238E27FC236}">
                <a16:creationId xmlns:a16="http://schemas.microsoft.com/office/drawing/2014/main" id="{FB42AF8B-9CA7-1CBC-731D-745410E2617F}"/>
              </a:ext>
            </a:extLst>
          </p:cNvPr>
          <p:cNvGrpSpPr/>
          <p:nvPr/>
        </p:nvGrpSpPr>
        <p:grpSpPr>
          <a:xfrm>
            <a:off x="6680200" y="452402"/>
            <a:ext cx="4666407" cy="1744698"/>
            <a:chOff x="4809862" y="265212"/>
            <a:chExt cx="4231496" cy="1856230"/>
          </a:xfrm>
        </p:grpSpPr>
        <p:sp>
          <p:nvSpPr>
            <p:cNvPr id="8" name="Teardrop 7">
              <a:extLst>
                <a:ext uri="{FF2B5EF4-FFF2-40B4-BE49-F238E27FC236}">
                  <a16:creationId xmlns:a16="http://schemas.microsoft.com/office/drawing/2014/main" id="{52C00936-4F10-584C-3083-5185D392BA51}"/>
                </a:ext>
              </a:extLst>
            </p:cNvPr>
            <p:cNvSpPr/>
            <p:nvPr/>
          </p:nvSpPr>
          <p:spPr>
            <a:xfrm>
              <a:off x="5430912" y="1503398"/>
              <a:ext cx="323850" cy="254000"/>
            </a:xfrm>
            <a:prstGeom prst="teardrop">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30" name="Picture 6" descr="Pipette transparent 1ml / 0.03oz - Solia USA">
              <a:extLst>
                <a:ext uri="{FF2B5EF4-FFF2-40B4-BE49-F238E27FC236}">
                  <a16:creationId xmlns:a16="http://schemas.microsoft.com/office/drawing/2014/main" id="{33A7A9E4-9307-5170-6276-8CBCC87CB9A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868280">
              <a:off x="6105004" y="265212"/>
              <a:ext cx="2936354" cy="1401650"/>
            </a:xfrm>
            <a:prstGeom prst="rect">
              <a:avLst/>
            </a:prstGeom>
            <a:noFill/>
            <a:extLst>
              <a:ext uri="{909E8E84-426E-40DD-AFC4-6F175D3DCCD1}">
                <a14:hiddenFill xmlns:a14="http://schemas.microsoft.com/office/drawing/2010/main">
                  <a:solidFill>
                    <a:srgbClr val="FFFFFF"/>
                  </a:solidFill>
                </a14:hiddenFill>
              </a:ext>
            </a:extLst>
          </p:spPr>
        </p:pic>
        <p:sp>
          <p:nvSpPr>
            <p:cNvPr id="9" name="Teardrop 8">
              <a:extLst>
                <a:ext uri="{FF2B5EF4-FFF2-40B4-BE49-F238E27FC236}">
                  <a16:creationId xmlns:a16="http://schemas.microsoft.com/office/drawing/2014/main" id="{464EC776-9E4C-DDDC-E297-B8D1F5DC768D}"/>
                </a:ext>
              </a:extLst>
            </p:cNvPr>
            <p:cNvSpPr/>
            <p:nvPr/>
          </p:nvSpPr>
          <p:spPr>
            <a:xfrm>
              <a:off x="5113892" y="1441611"/>
              <a:ext cx="323850" cy="317500"/>
            </a:xfrm>
            <a:prstGeom prst="teardrop">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ardrop 9">
              <a:extLst>
                <a:ext uri="{FF2B5EF4-FFF2-40B4-BE49-F238E27FC236}">
                  <a16:creationId xmlns:a16="http://schemas.microsoft.com/office/drawing/2014/main" id="{780BF3F5-BE0B-3454-8FD4-E3FAF05890C3}"/>
                </a:ext>
              </a:extLst>
            </p:cNvPr>
            <p:cNvSpPr/>
            <p:nvPr/>
          </p:nvSpPr>
          <p:spPr>
            <a:xfrm rot="20925394">
              <a:off x="5165631" y="1704217"/>
              <a:ext cx="323850" cy="317500"/>
            </a:xfrm>
            <a:prstGeom prst="teardrop">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ardrop 10">
              <a:extLst>
                <a:ext uri="{FF2B5EF4-FFF2-40B4-BE49-F238E27FC236}">
                  <a16:creationId xmlns:a16="http://schemas.microsoft.com/office/drawing/2014/main" id="{F0310D29-92BC-16C0-0B1C-27D687E37A14}"/>
                </a:ext>
              </a:extLst>
            </p:cNvPr>
            <p:cNvSpPr/>
            <p:nvPr/>
          </p:nvSpPr>
          <p:spPr>
            <a:xfrm>
              <a:off x="5711345" y="1163827"/>
              <a:ext cx="323850" cy="254000"/>
            </a:xfrm>
            <a:prstGeom prst="teardrop">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ardrop 11">
              <a:extLst>
                <a:ext uri="{FF2B5EF4-FFF2-40B4-BE49-F238E27FC236}">
                  <a16:creationId xmlns:a16="http://schemas.microsoft.com/office/drawing/2014/main" id="{3FFB6BE6-32DF-4D9C-BDC3-D4BA7AF67617}"/>
                </a:ext>
              </a:extLst>
            </p:cNvPr>
            <p:cNvSpPr/>
            <p:nvPr/>
          </p:nvSpPr>
          <p:spPr>
            <a:xfrm rot="20738672">
              <a:off x="5464175" y="1246736"/>
              <a:ext cx="323850" cy="254000"/>
            </a:xfrm>
            <a:prstGeom prst="teardrop">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ardrop 12">
              <a:extLst>
                <a:ext uri="{FF2B5EF4-FFF2-40B4-BE49-F238E27FC236}">
                  <a16:creationId xmlns:a16="http://schemas.microsoft.com/office/drawing/2014/main" id="{21DC91E0-3E29-DA64-CC0A-AE44174F2F79}"/>
                </a:ext>
              </a:extLst>
            </p:cNvPr>
            <p:cNvSpPr/>
            <p:nvPr/>
          </p:nvSpPr>
          <p:spPr>
            <a:xfrm>
              <a:off x="4809862" y="1803942"/>
              <a:ext cx="323850" cy="317500"/>
            </a:xfrm>
            <a:prstGeom prst="teardrop">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extBox 13">
            <a:extLst>
              <a:ext uri="{FF2B5EF4-FFF2-40B4-BE49-F238E27FC236}">
                <a16:creationId xmlns:a16="http://schemas.microsoft.com/office/drawing/2014/main" id="{B3B0782D-9EB4-854A-F5C6-26FEA3D84A14}"/>
              </a:ext>
            </a:extLst>
          </p:cNvPr>
          <p:cNvSpPr txBox="1"/>
          <p:nvPr/>
        </p:nvSpPr>
        <p:spPr>
          <a:xfrm>
            <a:off x="330200" y="3980568"/>
            <a:ext cx="11766549" cy="2277547"/>
          </a:xfrm>
          <a:prstGeom prst="rect">
            <a:avLst/>
          </a:prstGeom>
          <a:noFill/>
        </p:spPr>
        <p:txBody>
          <a:bodyPr wrap="square" rtlCol="0">
            <a:spAutoFit/>
          </a:bodyPr>
          <a:lstStyle/>
          <a:p>
            <a:r>
              <a:rPr lang="en-US" sz="1400" b="1" i="1" dirty="0"/>
              <a:t>Problems/Thoughts:</a:t>
            </a:r>
            <a:endParaRPr lang="en-US" sz="1400" b="1" dirty="0"/>
          </a:p>
          <a:p>
            <a:pPr marL="342900" indent="-342900">
              <a:buAutoNum type="arabicPeriod"/>
            </a:pPr>
            <a:r>
              <a:rPr lang="en-US" sz="1600" dirty="0"/>
              <a:t>We need a variable to map the </a:t>
            </a:r>
            <a:r>
              <a:rPr lang="en-US" sz="1600" i="1" dirty="0"/>
              <a:t>added agent</a:t>
            </a:r>
            <a:r>
              <a:rPr lang="en-US" sz="1600" dirty="0"/>
              <a:t>: drug, diagnostic agents, other substances (used to induce a </a:t>
            </a:r>
            <a:r>
              <a:rPr lang="en-US" sz="1600" i="1" dirty="0"/>
              <a:t>in vitro </a:t>
            </a:r>
            <a:r>
              <a:rPr lang="en-US" sz="1600" dirty="0"/>
              <a:t>response). Sometimes this is all people need, and the dataset stops here. </a:t>
            </a:r>
          </a:p>
          <a:p>
            <a:pPr marL="800100" lvl="1" indent="-342900">
              <a:buFont typeface="+mj-lt"/>
              <a:buAutoNum type="arabicPeriod"/>
            </a:pPr>
            <a:r>
              <a:rPr lang="en-US" sz="1600" dirty="0"/>
              <a:t>There are two variables now serving the same function: CNDAGT and AGENT.</a:t>
            </a:r>
          </a:p>
          <a:p>
            <a:pPr marL="1257300" lvl="2" indent="-342900">
              <a:buFont typeface="Arial" panose="020B0604020202020204" pitchFamily="34" charset="0"/>
              <a:buChar char="•"/>
            </a:pPr>
            <a:r>
              <a:rPr lang="en-US" sz="1600" dirty="0"/>
              <a:t>Can we merge them? One less variable people have to worry about. </a:t>
            </a:r>
          </a:p>
          <a:p>
            <a:pPr marL="800100" lvl="1" indent="-342900">
              <a:buFont typeface="+mj-lt"/>
              <a:buAutoNum type="arabicPeriod"/>
            </a:pPr>
            <a:r>
              <a:rPr lang="en-US" sz="1600" dirty="0"/>
              <a:t>We need a variable for the </a:t>
            </a:r>
            <a:r>
              <a:rPr lang="en-US" sz="1600" i="1" dirty="0"/>
              <a:t>agent concentration</a:t>
            </a:r>
            <a:r>
              <a:rPr lang="en-US" sz="1600" dirty="0"/>
              <a:t>. MSCONC works but this is limited to MS.</a:t>
            </a:r>
          </a:p>
          <a:p>
            <a:pPr marL="1257300" lvl="2" indent="-342900">
              <a:buFont typeface="Arial" panose="020B0604020202020204" pitchFamily="34" charset="0"/>
              <a:buChar char="•"/>
            </a:pPr>
            <a:r>
              <a:rPr lang="en-US" sz="1600" dirty="0"/>
              <a:t>Expand it to other specimen-domains, no need to create new variable. </a:t>
            </a:r>
          </a:p>
          <a:p>
            <a:pPr marL="800100" lvl="1" indent="-342900">
              <a:buFont typeface="+mj-lt"/>
              <a:buAutoNum type="arabicPeriod"/>
            </a:pPr>
            <a:r>
              <a:rPr lang="en-US" sz="1600" dirty="0"/>
              <a:t>We need a variable for the </a:t>
            </a:r>
            <a:r>
              <a:rPr lang="en-US" sz="1600" i="1" dirty="0"/>
              <a:t>agent dosing unit</a:t>
            </a:r>
            <a:r>
              <a:rPr lang="en-US" sz="1600" dirty="0"/>
              <a:t>. MSCONCU works but this is limited to MS.</a:t>
            </a:r>
          </a:p>
          <a:p>
            <a:pPr marL="1257300" lvl="2" indent="-342900">
              <a:buFont typeface="Arial" panose="020B0604020202020204" pitchFamily="34" charset="0"/>
              <a:buChar char="•"/>
            </a:pPr>
            <a:r>
              <a:rPr lang="en-US" sz="1600" dirty="0"/>
              <a:t>Expand it to other specimen-domains, no need to create new variable. </a:t>
            </a:r>
          </a:p>
        </p:txBody>
      </p:sp>
      <p:grpSp>
        <p:nvGrpSpPr>
          <p:cNvPr id="24" name="Group 23">
            <a:extLst>
              <a:ext uri="{FF2B5EF4-FFF2-40B4-BE49-F238E27FC236}">
                <a16:creationId xmlns:a16="http://schemas.microsoft.com/office/drawing/2014/main" id="{94DBA41F-A181-D720-7C23-A2F4464AA099}"/>
              </a:ext>
            </a:extLst>
          </p:cNvPr>
          <p:cNvGrpSpPr/>
          <p:nvPr/>
        </p:nvGrpSpPr>
        <p:grpSpPr>
          <a:xfrm>
            <a:off x="202746" y="2367736"/>
            <a:ext cx="2895587" cy="1026653"/>
            <a:chOff x="153479" y="2760438"/>
            <a:chExt cx="2895587" cy="1026653"/>
          </a:xfrm>
        </p:grpSpPr>
        <p:sp>
          <p:nvSpPr>
            <p:cNvPr id="2" name="&quot;Not Allowed&quot; Symbol 1">
              <a:extLst>
                <a:ext uri="{FF2B5EF4-FFF2-40B4-BE49-F238E27FC236}">
                  <a16:creationId xmlns:a16="http://schemas.microsoft.com/office/drawing/2014/main" id="{3A47F53A-21BC-3987-09E4-5CE690D93546}"/>
                </a:ext>
              </a:extLst>
            </p:cNvPr>
            <p:cNvSpPr/>
            <p:nvPr/>
          </p:nvSpPr>
          <p:spPr>
            <a:xfrm>
              <a:off x="2134666" y="2760438"/>
              <a:ext cx="914400" cy="914400"/>
            </a:xfrm>
            <a:prstGeom prst="noSmoking">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TextBox 5">
              <a:extLst>
                <a:ext uri="{FF2B5EF4-FFF2-40B4-BE49-F238E27FC236}">
                  <a16:creationId xmlns:a16="http://schemas.microsoft.com/office/drawing/2014/main" id="{B132291A-75C0-4DE7-FEF2-C662C4AB4AA5}"/>
                </a:ext>
              </a:extLst>
            </p:cNvPr>
            <p:cNvSpPr txBox="1"/>
            <p:nvPr/>
          </p:nvSpPr>
          <p:spPr>
            <a:xfrm>
              <a:off x="153479" y="2863761"/>
              <a:ext cx="2567308" cy="923330"/>
            </a:xfrm>
            <a:prstGeom prst="rect">
              <a:avLst/>
            </a:prstGeom>
            <a:noFill/>
          </p:spPr>
          <p:txBody>
            <a:bodyPr wrap="square">
              <a:spAutoFit/>
            </a:bodyPr>
            <a:lstStyle/>
            <a:p>
              <a:pPr lvl="1"/>
              <a:r>
                <a:rPr lang="en-US" sz="1800" dirty="0">
                  <a:ln w="0"/>
                  <a:solidFill>
                    <a:srgbClr val="FF0000"/>
                  </a:solidFill>
                  <a:effectLst>
                    <a:outerShdw blurRad="38100" dist="25400" dir="5400000" algn="ctr" rotWithShape="0">
                      <a:srgbClr val="6E747A">
                        <a:alpha val="43000"/>
                      </a:srgbClr>
                    </a:outerShdw>
                  </a:effectLst>
                </a:rPr>
                <a:t>Inhibitory</a:t>
              </a:r>
            </a:p>
            <a:p>
              <a:pPr lvl="1"/>
              <a:r>
                <a:rPr lang="en-US" dirty="0">
                  <a:ln w="0"/>
                  <a:solidFill>
                    <a:srgbClr val="FF0000"/>
                  </a:solidFill>
                  <a:effectLst>
                    <a:outerShdw blurRad="38100" dist="25400" dir="5400000" algn="ctr" rotWithShape="0">
                      <a:srgbClr val="6E747A">
                        <a:alpha val="43000"/>
                      </a:srgbClr>
                    </a:outerShdw>
                  </a:effectLst>
                </a:rPr>
                <a:t>Response; </a:t>
              </a:r>
            </a:p>
            <a:p>
              <a:pPr lvl="1"/>
              <a:r>
                <a:rPr lang="en-US" dirty="0">
                  <a:ln w="0"/>
                  <a:solidFill>
                    <a:srgbClr val="FF0000"/>
                  </a:solidFill>
                  <a:effectLst>
                    <a:outerShdw blurRad="38100" dist="25400" dir="5400000" algn="ctr" rotWithShape="0">
                      <a:srgbClr val="6E747A">
                        <a:alpha val="43000"/>
                      </a:srgbClr>
                    </a:outerShdw>
                  </a:effectLst>
                </a:rPr>
                <a:t>Down-regulation</a:t>
              </a:r>
              <a:endParaRPr lang="en-US" sz="1800" dirty="0">
                <a:ln w="0"/>
                <a:solidFill>
                  <a:srgbClr val="FF0000"/>
                </a:solidFill>
                <a:effectLst>
                  <a:outerShdw blurRad="38100" dist="25400" dir="5400000" algn="ctr" rotWithShape="0">
                    <a:srgbClr val="6E747A">
                      <a:alpha val="43000"/>
                    </a:srgbClr>
                  </a:outerShdw>
                </a:effectLst>
              </a:endParaRPr>
            </a:p>
          </p:txBody>
        </p:sp>
      </p:grpSp>
      <p:grpSp>
        <p:nvGrpSpPr>
          <p:cNvPr id="25" name="Group 24">
            <a:extLst>
              <a:ext uri="{FF2B5EF4-FFF2-40B4-BE49-F238E27FC236}">
                <a16:creationId xmlns:a16="http://schemas.microsoft.com/office/drawing/2014/main" id="{8FC81EA5-D314-7599-E72F-A335B19639CB}"/>
              </a:ext>
            </a:extLst>
          </p:cNvPr>
          <p:cNvGrpSpPr/>
          <p:nvPr/>
        </p:nvGrpSpPr>
        <p:grpSpPr>
          <a:xfrm>
            <a:off x="202746" y="1238546"/>
            <a:ext cx="2895587" cy="1000858"/>
            <a:chOff x="138579" y="1590688"/>
            <a:chExt cx="2895587" cy="1000858"/>
          </a:xfrm>
        </p:grpSpPr>
        <p:sp>
          <p:nvSpPr>
            <p:cNvPr id="3" name="Cross 2">
              <a:extLst>
                <a:ext uri="{FF2B5EF4-FFF2-40B4-BE49-F238E27FC236}">
                  <a16:creationId xmlns:a16="http://schemas.microsoft.com/office/drawing/2014/main" id="{DBF96BE8-8E86-7FCB-1C99-A4FCA5E92F4A}"/>
                </a:ext>
              </a:extLst>
            </p:cNvPr>
            <p:cNvSpPr/>
            <p:nvPr/>
          </p:nvSpPr>
          <p:spPr>
            <a:xfrm>
              <a:off x="2119766" y="1590688"/>
              <a:ext cx="914400" cy="914400"/>
            </a:xfrm>
            <a:prstGeom prst="plus">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6">
                    <a:lumMod val="60000"/>
                    <a:lumOff val="40000"/>
                  </a:schemeClr>
                </a:solidFill>
              </a:endParaRPr>
            </a:p>
          </p:txBody>
        </p:sp>
        <p:sp>
          <p:nvSpPr>
            <p:cNvPr id="17" name="TextBox 16">
              <a:extLst>
                <a:ext uri="{FF2B5EF4-FFF2-40B4-BE49-F238E27FC236}">
                  <a16:creationId xmlns:a16="http://schemas.microsoft.com/office/drawing/2014/main" id="{F3277674-A171-0011-456F-07840B4B855E}"/>
                </a:ext>
              </a:extLst>
            </p:cNvPr>
            <p:cNvSpPr txBox="1"/>
            <p:nvPr/>
          </p:nvSpPr>
          <p:spPr>
            <a:xfrm>
              <a:off x="138579" y="1668216"/>
              <a:ext cx="2567308" cy="923330"/>
            </a:xfrm>
            <a:prstGeom prst="rect">
              <a:avLst/>
            </a:prstGeom>
            <a:noFill/>
          </p:spPr>
          <p:txBody>
            <a:bodyPr wrap="square">
              <a:spAutoFit/>
            </a:bodyPr>
            <a:lstStyle/>
            <a:p>
              <a:pPr lvl="1"/>
              <a:r>
                <a:rPr lang="en-US" dirty="0">
                  <a:ln w="0"/>
                  <a:solidFill>
                    <a:schemeClr val="accent6"/>
                  </a:solidFill>
                  <a:effectLst>
                    <a:outerShdw blurRad="38100" dist="25400" dir="5400000" algn="ctr" rotWithShape="0">
                      <a:srgbClr val="6E747A">
                        <a:alpha val="43000"/>
                      </a:srgbClr>
                    </a:outerShdw>
                  </a:effectLst>
                </a:rPr>
                <a:t>Stimulating</a:t>
              </a:r>
            </a:p>
            <a:p>
              <a:pPr lvl="1"/>
              <a:r>
                <a:rPr lang="en-US" sz="1800" dirty="0">
                  <a:ln w="0"/>
                  <a:solidFill>
                    <a:schemeClr val="accent6"/>
                  </a:solidFill>
                  <a:effectLst>
                    <a:outerShdw blurRad="38100" dist="25400" dir="5400000" algn="ctr" rotWithShape="0">
                      <a:srgbClr val="6E747A">
                        <a:alpha val="43000"/>
                      </a:srgbClr>
                    </a:outerShdw>
                  </a:effectLst>
                </a:rPr>
                <a:t>Response; </a:t>
              </a:r>
            </a:p>
            <a:p>
              <a:pPr lvl="1"/>
              <a:r>
                <a:rPr lang="en-US" sz="1800" dirty="0">
                  <a:ln w="0"/>
                  <a:solidFill>
                    <a:schemeClr val="accent6"/>
                  </a:solidFill>
                  <a:effectLst>
                    <a:outerShdw blurRad="38100" dist="25400" dir="5400000" algn="ctr" rotWithShape="0">
                      <a:srgbClr val="6E747A">
                        <a:alpha val="43000"/>
                      </a:srgbClr>
                    </a:outerShdw>
                  </a:effectLst>
                </a:rPr>
                <a:t>Up-regulation</a:t>
              </a:r>
            </a:p>
          </p:txBody>
        </p:sp>
      </p:grpSp>
      <p:graphicFrame>
        <p:nvGraphicFramePr>
          <p:cNvPr id="23" name="Diagram 22">
            <a:extLst>
              <a:ext uri="{FF2B5EF4-FFF2-40B4-BE49-F238E27FC236}">
                <a16:creationId xmlns:a16="http://schemas.microsoft.com/office/drawing/2014/main" id="{EB40DE12-C999-5411-5F33-DC74AEEFBFB6}"/>
              </a:ext>
            </a:extLst>
          </p:cNvPr>
          <p:cNvGraphicFramePr/>
          <p:nvPr>
            <p:extLst>
              <p:ext uri="{D42A27DB-BD31-4B8C-83A1-F6EECF244321}">
                <p14:modId xmlns:p14="http://schemas.microsoft.com/office/powerpoint/2010/main" val="2571143895"/>
              </p:ext>
            </p:extLst>
          </p:nvPr>
        </p:nvGraphicFramePr>
        <p:xfrm>
          <a:off x="7598236" y="1644772"/>
          <a:ext cx="3852645" cy="133888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7" name="TextBox 26">
            <a:extLst>
              <a:ext uri="{FF2B5EF4-FFF2-40B4-BE49-F238E27FC236}">
                <a16:creationId xmlns:a16="http://schemas.microsoft.com/office/drawing/2014/main" id="{A05137BC-8036-1799-6172-34BE650A0B95}"/>
              </a:ext>
            </a:extLst>
          </p:cNvPr>
          <p:cNvSpPr txBox="1"/>
          <p:nvPr/>
        </p:nvSpPr>
        <p:spPr>
          <a:xfrm>
            <a:off x="1486336" y="272091"/>
            <a:ext cx="9829364" cy="461665"/>
          </a:xfrm>
          <a:prstGeom prst="rect">
            <a:avLst/>
          </a:prstGeom>
          <a:noFill/>
        </p:spPr>
        <p:txBody>
          <a:bodyPr wrap="square">
            <a:spAutoFit/>
          </a:bodyPr>
          <a:lstStyle/>
          <a:p>
            <a:r>
              <a:rPr lang="en-US" sz="2400" b="1" i="1" dirty="0"/>
              <a:t>in vitro </a:t>
            </a:r>
            <a:r>
              <a:rPr lang="en-US" sz="2400" b="1" dirty="0"/>
              <a:t>Testing &amp; Induced Responses – Commonality in the Collected Data</a:t>
            </a:r>
          </a:p>
        </p:txBody>
      </p:sp>
      <p:sp>
        <p:nvSpPr>
          <p:cNvPr id="7" name="Callout: Down Arrow 6">
            <a:extLst>
              <a:ext uri="{FF2B5EF4-FFF2-40B4-BE49-F238E27FC236}">
                <a16:creationId xmlns:a16="http://schemas.microsoft.com/office/drawing/2014/main" id="{129DD216-F0FB-1EE9-3C61-BF4B8732A1D8}"/>
              </a:ext>
            </a:extLst>
          </p:cNvPr>
          <p:cNvSpPr/>
          <p:nvPr/>
        </p:nvSpPr>
        <p:spPr>
          <a:xfrm>
            <a:off x="4910485" y="937146"/>
            <a:ext cx="1085189" cy="1095961"/>
          </a:xfrm>
          <a:prstGeom prst="downArrowCallout">
            <a:avLst/>
          </a:prstGeom>
          <a:solidFill>
            <a:srgbClr val="DD9BD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t>Cells,</a:t>
            </a:r>
          </a:p>
          <a:p>
            <a:pPr algn="ctr"/>
            <a:r>
              <a:rPr lang="en-US" sz="1400" dirty="0"/>
              <a:t>Microbes,</a:t>
            </a:r>
          </a:p>
          <a:p>
            <a:pPr algn="ctr"/>
            <a:r>
              <a:rPr lang="en-US" sz="1400" dirty="0"/>
              <a:t>Enzymes??</a:t>
            </a:r>
          </a:p>
        </p:txBody>
      </p:sp>
      <p:sp>
        <p:nvSpPr>
          <p:cNvPr id="5" name="TextBox 4">
            <a:extLst>
              <a:ext uri="{FF2B5EF4-FFF2-40B4-BE49-F238E27FC236}">
                <a16:creationId xmlns:a16="http://schemas.microsoft.com/office/drawing/2014/main" id="{C2792C7E-5260-3B90-E934-FF1787B90F81}"/>
              </a:ext>
            </a:extLst>
          </p:cNvPr>
          <p:cNvSpPr txBox="1"/>
          <p:nvPr/>
        </p:nvSpPr>
        <p:spPr>
          <a:xfrm>
            <a:off x="7995214" y="3063867"/>
            <a:ext cx="3776165" cy="646331"/>
          </a:xfrm>
          <a:prstGeom prst="rect">
            <a:avLst/>
          </a:prstGeom>
          <a:noFill/>
        </p:spPr>
        <p:txBody>
          <a:bodyPr wrap="square">
            <a:spAutoFit/>
          </a:bodyPr>
          <a:lstStyle/>
          <a:p>
            <a:r>
              <a:rPr lang="en-US" sz="1800" dirty="0">
                <a:solidFill>
                  <a:srgbClr val="FF0000"/>
                </a:solidFill>
              </a:rPr>
              <a:t>** I think these should be the same 3 variables regardless of domains. </a:t>
            </a:r>
            <a:endParaRPr lang="en-US" dirty="0">
              <a:solidFill>
                <a:srgbClr val="FF0000"/>
              </a:solidFill>
            </a:endParaRPr>
          </a:p>
        </p:txBody>
      </p:sp>
    </p:spTree>
    <p:extLst>
      <p:ext uri="{BB962C8B-B14F-4D97-AF65-F5344CB8AC3E}">
        <p14:creationId xmlns:p14="http://schemas.microsoft.com/office/powerpoint/2010/main" val="27148223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B3B0782D-9EB4-854A-F5C6-26FEA3D84A14}"/>
              </a:ext>
            </a:extLst>
          </p:cNvPr>
          <p:cNvSpPr txBox="1"/>
          <p:nvPr/>
        </p:nvSpPr>
        <p:spPr>
          <a:xfrm>
            <a:off x="263525" y="958523"/>
            <a:ext cx="11766549" cy="5509200"/>
          </a:xfrm>
          <a:prstGeom prst="rect">
            <a:avLst/>
          </a:prstGeom>
          <a:noFill/>
        </p:spPr>
        <p:txBody>
          <a:bodyPr wrap="square" rtlCol="0">
            <a:spAutoFit/>
          </a:bodyPr>
          <a:lstStyle/>
          <a:p>
            <a:r>
              <a:rPr lang="en-US" sz="1600" b="1" i="1" dirty="0"/>
              <a:t>Team Decisions:</a:t>
            </a:r>
            <a:endParaRPr lang="en-US" sz="1600" b="1" dirty="0"/>
          </a:p>
          <a:p>
            <a:pPr marL="342900" indent="-342900">
              <a:buAutoNum type="arabicPeriod"/>
            </a:pPr>
            <a:r>
              <a:rPr lang="en-US" sz="1600" dirty="0"/>
              <a:t>We need a variable to map the </a:t>
            </a:r>
            <a:r>
              <a:rPr lang="en-US" sz="1600" i="1" dirty="0"/>
              <a:t>added agent</a:t>
            </a:r>
            <a:r>
              <a:rPr lang="en-US" sz="1600" dirty="0"/>
              <a:t>: drug, diagnostic agents, other substances (used to induce a </a:t>
            </a:r>
            <a:r>
              <a:rPr lang="en-US" sz="1600" i="1" dirty="0"/>
              <a:t>in vitro </a:t>
            </a:r>
            <a:r>
              <a:rPr lang="en-US" sz="1600" dirty="0"/>
              <a:t>response). Sometimes this is all we need, and the dataset stops here. </a:t>
            </a:r>
          </a:p>
          <a:p>
            <a:pPr marL="800100" lvl="1" indent="-342900">
              <a:buFont typeface="Arial" panose="020B0604020202020204" pitchFamily="34" charset="0"/>
              <a:buChar char="•"/>
            </a:pPr>
            <a:r>
              <a:rPr lang="en-US" sz="1600" dirty="0"/>
              <a:t>There are two variables now serving the same function: CNDAGT and AGENT. </a:t>
            </a:r>
            <a:r>
              <a:rPr lang="en-US" sz="1600" dirty="0">
                <a:solidFill>
                  <a:srgbClr val="C00000"/>
                </a:solidFill>
              </a:rPr>
              <a:t>– Yes true, but that ship had sailed, </a:t>
            </a:r>
            <a:r>
              <a:rPr lang="en-US" sz="1600" dirty="0">
                <a:solidFill>
                  <a:srgbClr val="C00000"/>
                </a:solidFill>
                <a:effectLst/>
              </a:rPr>
              <a:t>we can't do much at this point without causing significant changes.</a:t>
            </a:r>
            <a:endParaRPr lang="en-US" sz="1600" dirty="0">
              <a:solidFill>
                <a:srgbClr val="C00000"/>
              </a:solidFill>
            </a:endParaRPr>
          </a:p>
          <a:p>
            <a:pPr marL="800100" lvl="1" indent="-342900">
              <a:buFont typeface="Arial" panose="020B0604020202020204" pitchFamily="34" charset="0"/>
              <a:buChar char="•"/>
            </a:pPr>
            <a:r>
              <a:rPr lang="en-US" sz="1600" dirty="0"/>
              <a:t>Can we merge them? One less variable people have to worry about. </a:t>
            </a:r>
            <a:r>
              <a:rPr lang="en-US" sz="1600" dirty="0">
                <a:solidFill>
                  <a:srgbClr val="C00000"/>
                </a:solidFill>
              </a:rPr>
              <a:t>– No to this one because the kind of changes required to replace AGENT (MS) is too large and not worth people going back to fix their data. The --CNDAGT variable can be available for all the other specimen-based domains when needed, we will add --CNDAGT to domains that require it when use-cases arise. --CNDAGT (per SDTM2.0) is limited to IS, LB and CP for now. We also need to add an assumption to the MS domain (for IG4.0) to say that because we will keep AGENT in MS, people should not use CNDAGT in MS. They serve the same purpose so using both will create a contradiction.</a:t>
            </a:r>
          </a:p>
          <a:p>
            <a:pPr marL="342900" indent="-342900">
              <a:buAutoNum type="arabicPeriod"/>
            </a:pPr>
            <a:r>
              <a:rPr lang="en-US" sz="1600" dirty="0"/>
              <a:t>We need a variable for the </a:t>
            </a:r>
            <a:r>
              <a:rPr lang="en-US" sz="1600" i="1" dirty="0"/>
              <a:t>agent concentration</a:t>
            </a:r>
            <a:r>
              <a:rPr lang="en-US" sz="1600" dirty="0"/>
              <a:t>.</a:t>
            </a:r>
          </a:p>
          <a:p>
            <a:pPr marL="800100" lvl="1" indent="-342900">
              <a:buFont typeface="Arial" panose="020B0604020202020204" pitchFamily="34" charset="0"/>
              <a:buChar char="•"/>
            </a:pPr>
            <a:r>
              <a:rPr lang="en-US" sz="1600" dirty="0"/>
              <a:t>MSCONC works but this is limited to MS.</a:t>
            </a:r>
          </a:p>
          <a:p>
            <a:pPr marL="800100" lvl="1" indent="-342900">
              <a:buFont typeface="Arial" panose="020B0604020202020204" pitchFamily="34" charset="0"/>
              <a:buChar char="•"/>
            </a:pPr>
            <a:r>
              <a:rPr lang="en-US" sz="1600" dirty="0"/>
              <a:t>Pro: already a standard variable, expand it to other specimen-domains, no need to create new variable. </a:t>
            </a:r>
            <a:r>
              <a:rPr lang="en-US" sz="1600" dirty="0">
                <a:solidFill>
                  <a:srgbClr val="00B050"/>
                </a:solidFill>
              </a:rPr>
              <a:t>– Yes, we agree to extend --CONC to other domains. Meanwhile people can use it as a NSV for their respective domains. We may aim for IG4.0 for this change. If ISMT/GGG agrees, we need to update the variable Role, Notes and Definition so that it qualifies --CNDAGT as well.</a:t>
            </a:r>
          </a:p>
          <a:p>
            <a:pPr marL="342900" indent="-342900">
              <a:buAutoNum type="arabicPeriod"/>
            </a:pPr>
            <a:r>
              <a:rPr lang="en-US" sz="1600" dirty="0"/>
              <a:t>We need a variable for the </a:t>
            </a:r>
            <a:r>
              <a:rPr lang="en-US" sz="1600" i="1" dirty="0"/>
              <a:t>agent dosing unit</a:t>
            </a:r>
            <a:r>
              <a:rPr lang="en-US" sz="1600" dirty="0"/>
              <a:t>.</a:t>
            </a:r>
          </a:p>
          <a:p>
            <a:pPr marL="800100" lvl="1" indent="-342900">
              <a:buFont typeface="Arial" panose="020B0604020202020204" pitchFamily="34" charset="0"/>
              <a:buChar char="•"/>
            </a:pPr>
            <a:r>
              <a:rPr lang="en-US" sz="1600" dirty="0"/>
              <a:t>MSCONCU works but this is limited to MS.</a:t>
            </a:r>
          </a:p>
          <a:p>
            <a:pPr marL="800100" lvl="1" indent="-342900">
              <a:buFont typeface="Arial" panose="020B0604020202020204" pitchFamily="34" charset="0"/>
              <a:buChar char="•"/>
            </a:pPr>
            <a:r>
              <a:rPr lang="en-US" sz="1600" dirty="0"/>
              <a:t>Pro: already a standard variable, expand it to other specimen-domains, no need to create new variable. </a:t>
            </a:r>
            <a:r>
              <a:rPr lang="en-US" sz="1600" dirty="0">
                <a:solidFill>
                  <a:srgbClr val="00B050"/>
                </a:solidFill>
              </a:rPr>
              <a:t>– Yes, we agree to extend --CONCU to other domains. Meanwhile people can use it as a NSV for their respective domains. We may aim for IG4.0 for this change. If ISMT/GGG agrees, we need to update the variable Role, Notes and Definition so that it qualifies --CNDAGT as well.</a:t>
            </a:r>
          </a:p>
          <a:p>
            <a:pPr marL="800100" lvl="1" indent="-342900">
              <a:buFont typeface="Arial" panose="020B0604020202020204" pitchFamily="34" charset="0"/>
              <a:buChar char="•"/>
            </a:pPr>
            <a:endParaRPr lang="en-US" sz="1600" dirty="0"/>
          </a:p>
        </p:txBody>
      </p:sp>
      <p:sp>
        <p:nvSpPr>
          <p:cNvPr id="27" name="TextBox 26">
            <a:extLst>
              <a:ext uri="{FF2B5EF4-FFF2-40B4-BE49-F238E27FC236}">
                <a16:creationId xmlns:a16="http://schemas.microsoft.com/office/drawing/2014/main" id="{A05137BC-8036-1799-6172-34BE650A0B95}"/>
              </a:ext>
            </a:extLst>
          </p:cNvPr>
          <p:cNvSpPr txBox="1"/>
          <p:nvPr/>
        </p:nvSpPr>
        <p:spPr>
          <a:xfrm>
            <a:off x="1486336" y="272091"/>
            <a:ext cx="9829364" cy="461665"/>
          </a:xfrm>
          <a:prstGeom prst="rect">
            <a:avLst/>
          </a:prstGeom>
          <a:noFill/>
        </p:spPr>
        <p:txBody>
          <a:bodyPr wrap="square">
            <a:spAutoFit/>
          </a:bodyPr>
          <a:lstStyle/>
          <a:p>
            <a:r>
              <a:rPr lang="en-US" sz="2400" b="1" i="1" dirty="0"/>
              <a:t>in vitro </a:t>
            </a:r>
            <a:r>
              <a:rPr lang="en-US" sz="2400" b="1" dirty="0"/>
              <a:t>Testing &amp; Induced Responses – Commonality in the Collected Data</a:t>
            </a:r>
          </a:p>
        </p:txBody>
      </p:sp>
    </p:spTree>
    <p:extLst>
      <p:ext uri="{BB962C8B-B14F-4D97-AF65-F5344CB8AC3E}">
        <p14:creationId xmlns:p14="http://schemas.microsoft.com/office/powerpoint/2010/main" val="187947333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166</TotalTime>
  <Words>990</Words>
  <Application>Microsoft Office PowerPoint</Application>
  <PresentationFormat>Widescreen</PresentationFormat>
  <Paragraphs>85</Paragraphs>
  <Slides>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-apple-system</vt:lpstr>
      <vt:lpstr>Arial</vt:lpstr>
      <vt:lpstr>Calibri</vt:lpstr>
      <vt:lpstr>Calibri Light</vt:lpstr>
      <vt:lpstr>Office Theme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Jordan</dc:creator>
  <cp:lastModifiedBy>Jordan</cp:lastModifiedBy>
  <cp:revision>11</cp:revision>
  <dcterms:created xsi:type="dcterms:W3CDTF">2023-11-08T17:00:46Z</dcterms:created>
  <dcterms:modified xsi:type="dcterms:W3CDTF">2023-11-09T16:21:28Z</dcterms:modified>
</cp:coreProperties>
</file>