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97" d="100"/>
          <a:sy n="97" d="100"/>
        </p:scale>
        <p:origin x="58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735E17-53D9-4EB8-B6CB-08637485576B}" type="doc">
      <dgm:prSet loTypeId="urn:microsoft.com/office/officeart/2005/8/layout/hierarchy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53056A-CEA1-4D2B-AE1E-9E9983A48F5E}">
      <dgm:prSet phldrT="[Text]" custT="1"/>
      <dgm:spPr/>
      <dgm:t>
        <a:bodyPr/>
        <a:lstStyle/>
        <a:p>
          <a:r>
            <a:rPr lang="en-US" sz="1400" dirty="0"/>
            <a:t>Added Agent</a:t>
          </a:r>
        </a:p>
      </dgm:t>
    </dgm:pt>
    <dgm:pt modelId="{78877BA6-CFA6-4F79-88B9-59922B089135}" type="parTrans" cxnId="{207B3228-2C54-4107-A916-E62533043E09}">
      <dgm:prSet/>
      <dgm:spPr/>
      <dgm:t>
        <a:bodyPr/>
        <a:lstStyle/>
        <a:p>
          <a:endParaRPr lang="en-US" sz="1200"/>
        </a:p>
      </dgm:t>
    </dgm:pt>
    <dgm:pt modelId="{0634C14E-729F-4229-9A58-DBA87FB6A8DD}" type="sibTrans" cxnId="{207B3228-2C54-4107-A916-E62533043E09}">
      <dgm:prSet/>
      <dgm:spPr/>
      <dgm:t>
        <a:bodyPr/>
        <a:lstStyle/>
        <a:p>
          <a:endParaRPr lang="en-US" sz="1200"/>
        </a:p>
      </dgm:t>
    </dgm:pt>
    <dgm:pt modelId="{DC6F42FC-C263-4F53-A199-7B229C409A66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/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Concentration</a:t>
          </a:r>
        </a:p>
      </dgm:t>
    </dgm:pt>
    <dgm:pt modelId="{635AD509-5F99-4D5B-B590-75294C9B2A8F}" type="parTrans" cxnId="{311A67FA-809E-4134-82C8-24ACBC198C71}">
      <dgm:prSet/>
      <dgm:spPr/>
      <dgm:t>
        <a:bodyPr/>
        <a:lstStyle/>
        <a:p>
          <a:endParaRPr lang="en-US" sz="1200"/>
        </a:p>
      </dgm:t>
    </dgm:pt>
    <dgm:pt modelId="{FAC641E6-5BD2-4D75-AA95-31AACDCEF4FF}" type="sibTrans" cxnId="{311A67FA-809E-4134-82C8-24ACBC198C71}">
      <dgm:prSet/>
      <dgm:spPr/>
      <dgm:t>
        <a:bodyPr/>
        <a:lstStyle/>
        <a:p>
          <a:endParaRPr lang="en-US" sz="1200"/>
        </a:p>
      </dgm:t>
    </dgm:pt>
    <dgm:pt modelId="{3E5DFE59-A95F-4FC0-99E6-D2D539C45FB8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/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Dosing Unit</a:t>
          </a:r>
        </a:p>
      </dgm:t>
    </dgm:pt>
    <dgm:pt modelId="{7325F90D-822B-46C1-BD79-F46492107F9F}" type="parTrans" cxnId="{15E520EB-3C95-4654-B14A-0B8B9107E048}">
      <dgm:prSet/>
      <dgm:spPr/>
      <dgm:t>
        <a:bodyPr/>
        <a:lstStyle/>
        <a:p>
          <a:endParaRPr lang="en-US" sz="1200"/>
        </a:p>
      </dgm:t>
    </dgm:pt>
    <dgm:pt modelId="{52E44B27-2A13-49C8-859B-C9A81FDC7601}" type="sibTrans" cxnId="{15E520EB-3C95-4654-B14A-0B8B9107E048}">
      <dgm:prSet/>
      <dgm:spPr/>
      <dgm:t>
        <a:bodyPr/>
        <a:lstStyle/>
        <a:p>
          <a:endParaRPr lang="en-US" sz="1200"/>
        </a:p>
      </dgm:t>
    </dgm:pt>
    <dgm:pt modelId="{ABA18804-EBB4-4B83-85E1-6548120C21FB}" type="pres">
      <dgm:prSet presAssocID="{18735E17-53D9-4EB8-B6CB-08637485576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FBB075-389D-486C-9F92-B44C364A8712}" type="pres">
      <dgm:prSet presAssocID="{2A53056A-CEA1-4D2B-AE1E-9E9983A48F5E}" presName="root" presStyleCnt="0"/>
      <dgm:spPr/>
    </dgm:pt>
    <dgm:pt modelId="{629DE6F5-3049-40DF-AF03-15CBCE1DDE5A}" type="pres">
      <dgm:prSet presAssocID="{2A53056A-CEA1-4D2B-AE1E-9E9983A48F5E}" presName="rootComposite" presStyleCnt="0"/>
      <dgm:spPr/>
    </dgm:pt>
    <dgm:pt modelId="{49189BAD-56FE-49F9-98F8-03CFED207B5B}" type="pres">
      <dgm:prSet presAssocID="{2A53056A-CEA1-4D2B-AE1E-9E9983A48F5E}" presName="rootText" presStyleLbl="node1" presStyleIdx="0" presStyleCnt="1" custScaleX="124162" custLinFactNeighborX="2037" custLinFactNeighborY="-1059"/>
      <dgm:spPr/>
    </dgm:pt>
    <dgm:pt modelId="{25A1806F-5D8D-4B69-8ED5-D5A2911B9C66}" type="pres">
      <dgm:prSet presAssocID="{2A53056A-CEA1-4D2B-AE1E-9E9983A48F5E}" presName="rootConnector" presStyleLbl="node1" presStyleIdx="0" presStyleCnt="1"/>
      <dgm:spPr/>
    </dgm:pt>
    <dgm:pt modelId="{9F819CF5-24F7-4931-8837-66006EC19F3B}" type="pres">
      <dgm:prSet presAssocID="{2A53056A-CEA1-4D2B-AE1E-9E9983A48F5E}" presName="childShape" presStyleCnt="0"/>
      <dgm:spPr/>
    </dgm:pt>
    <dgm:pt modelId="{70A04716-A61F-4753-A6E3-BBC43997FDDD}" type="pres">
      <dgm:prSet presAssocID="{635AD509-5F99-4D5B-B590-75294C9B2A8F}" presName="Name13" presStyleLbl="parChTrans1D2" presStyleIdx="0" presStyleCnt="2"/>
      <dgm:spPr/>
    </dgm:pt>
    <dgm:pt modelId="{8ABFBDD1-F6C0-4C04-AEC3-2CD0A6A95D2B}" type="pres">
      <dgm:prSet presAssocID="{DC6F42FC-C263-4F53-A199-7B229C409A66}" presName="childText" presStyleLbl="bgAcc1" presStyleIdx="0" presStyleCnt="2" custScaleX="134055" custScaleY="47737">
        <dgm:presLayoutVars>
          <dgm:bulletEnabled val="1"/>
        </dgm:presLayoutVars>
      </dgm:prSet>
      <dgm:spPr/>
    </dgm:pt>
    <dgm:pt modelId="{AA0EF8E4-58F2-4AE3-A7CA-B00B76E75CD7}" type="pres">
      <dgm:prSet presAssocID="{7325F90D-822B-46C1-BD79-F46492107F9F}" presName="Name13" presStyleLbl="parChTrans1D2" presStyleIdx="1" presStyleCnt="2"/>
      <dgm:spPr/>
    </dgm:pt>
    <dgm:pt modelId="{AD4F847C-42EB-4ED9-A9E1-3043EE906F93}" type="pres">
      <dgm:prSet presAssocID="{3E5DFE59-A95F-4FC0-99E6-D2D539C45FB8}" presName="childText" presStyleLbl="bgAcc1" presStyleIdx="1" presStyleCnt="2" custScaleX="125375" custScaleY="42108" custLinFactNeighborY="-11232">
        <dgm:presLayoutVars>
          <dgm:bulletEnabled val="1"/>
        </dgm:presLayoutVars>
      </dgm:prSet>
      <dgm:spPr/>
    </dgm:pt>
  </dgm:ptLst>
  <dgm:cxnLst>
    <dgm:cxn modelId="{207B3228-2C54-4107-A916-E62533043E09}" srcId="{18735E17-53D9-4EB8-B6CB-08637485576B}" destId="{2A53056A-CEA1-4D2B-AE1E-9E9983A48F5E}" srcOrd="0" destOrd="0" parTransId="{78877BA6-CFA6-4F79-88B9-59922B089135}" sibTransId="{0634C14E-729F-4229-9A58-DBA87FB6A8DD}"/>
    <dgm:cxn modelId="{F145D163-940B-4FF8-B03A-C665E78F0F44}" type="presOf" srcId="{18735E17-53D9-4EB8-B6CB-08637485576B}" destId="{ABA18804-EBB4-4B83-85E1-6548120C21FB}" srcOrd="0" destOrd="0" presId="urn:microsoft.com/office/officeart/2005/8/layout/hierarchy3"/>
    <dgm:cxn modelId="{2CFAB059-4C3B-4787-A4CD-16D66B4EE672}" type="presOf" srcId="{2A53056A-CEA1-4D2B-AE1E-9E9983A48F5E}" destId="{49189BAD-56FE-49F9-98F8-03CFED207B5B}" srcOrd="0" destOrd="0" presId="urn:microsoft.com/office/officeart/2005/8/layout/hierarchy3"/>
    <dgm:cxn modelId="{FB19207B-8A06-4B6A-B08E-A05242C51F84}" type="presOf" srcId="{635AD509-5F99-4D5B-B590-75294C9B2A8F}" destId="{70A04716-A61F-4753-A6E3-BBC43997FDDD}" srcOrd="0" destOrd="0" presId="urn:microsoft.com/office/officeart/2005/8/layout/hierarchy3"/>
    <dgm:cxn modelId="{2CC54C87-F6F5-4BBC-8995-86A56ABD8CE4}" type="presOf" srcId="{7325F90D-822B-46C1-BD79-F46492107F9F}" destId="{AA0EF8E4-58F2-4AE3-A7CA-B00B76E75CD7}" srcOrd="0" destOrd="0" presId="urn:microsoft.com/office/officeart/2005/8/layout/hierarchy3"/>
    <dgm:cxn modelId="{807C5F9A-E931-41F0-8A63-3B425DEF2FDB}" type="presOf" srcId="{DC6F42FC-C263-4F53-A199-7B229C409A66}" destId="{8ABFBDD1-F6C0-4C04-AEC3-2CD0A6A95D2B}" srcOrd="0" destOrd="0" presId="urn:microsoft.com/office/officeart/2005/8/layout/hierarchy3"/>
    <dgm:cxn modelId="{14851DA2-E878-4C72-A0AF-E886FDA6196F}" type="presOf" srcId="{2A53056A-CEA1-4D2B-AE1E-9E9983A48F5E}" destId="{25A1806F-5D8D-4B69-8ED5-D5A2911B9C66}" srcOrd="1" destOrd="0" presId="urn:microsoft.com/office/officeart/2005/8/layout/hierarchy3"/>
    <dgm:cxn modelId="{C1DEEBCD-B15F-4014-81B4-DF24C5D5C292}" type="presOf" srcId="{3E5DFE59-A95F-4FC0-99E6-D2D539C45FB8}" destId="{AD4F847C-42EB-4ED9-A9E1-3043EE906F93}" srcOrd="0" destOrd="0" presId="urn:microsoft.com/office/officeart/2005/8/layout/hierarchy3"/>
    <dgm:cxn modelId="{15E520EB-3C95-4654-B14A-0B8B9107E048}" srcId="{2A53056A-CEA1-4D2B-AE1E-9E9983A48F5E}" destId="{3E5DFE59-A95F-4FC0-99E6-D2D539C45FB8}" srcOrd="1" destOrd="0" parTransId="{7325F90D-822B-46C1-BD79-F46492107F9F}" sibTransId="{52E44B27-2A13-49C8-859B-C9A81FDC7601}"/>
    <dgm:cxn modelId="{311A67FA-809E-4134-82C8-24ACBC198C71}" srcId="{2A53056A-CEA1-4D2B-AE1E-9E9983A48F5E}" destId="{DC6F42FC-C263-4F53-A199-7B229C409A66}" srcOrd="0" destOrd="0" parTransId="{635AD509-5F99-4D5B-B590-75294C9B2A8F}" sibTransId="{FAC641E6-5BD2-4D75-AA95-31AACDCEF4FF}"/>
    <dgm:cxn modelId="{4E800BBB-1568-4808-8DAE-FD27A5B668CF}" type="presParOf" srcId="{ABA18804-EBB4-4B83-85E1-6548120C21FB}" destId="{7BFBB075-389D-486C-9F92-B44C364A8712}" srcOrd="0" destOrd="0" presId="urn:microsoft.com/office/officeart/2005/8/layout/hierarchy3"/>
    <dgm:cxn modelId="{04DB0917-FE87-46E4-B29C-CB59CB23F067}" type="presParOf" srcId="{7BFBB075-389D-486C-9F92-B44C364A8712}" destId="{629DE6F5-3049-40DF-AF03-15CBCE1DDE5A}" srcOrd="0" destOrd="0" presId="urn:microsoft.com/office/officeart/2005/8/layout/hierarchy3"/>
    <dgm:cxn modelId="{4BFA4D3E-8EB6-449D-AF8E-4B46820E4301}" type="presParOf" srcId="{629DE6F5-3049-40DF-AF03-15CBCE1DDE5A}" destId="{49189BAD-56FE-49F9-98F8-03CFED207B5B}" srcOrd="0" destOrd="0" presId="urn:microsoft.com/office/officeart/2005/8/layout/hierarchy3"/>
    <dgm:cxn modelId="{8E697E6E-40A2-49D7-B0A1-9BCB68CE63FD}" type="presParOf" srcId="{629DE6F5-3049-40DF-AF03-15CBCE1DDE5A}" destId="{25A1806F-5D8D-4B69-8ED5-D5A2911B9C66}" srcOrd="1" destOrd="0" presId="urn:microsoft.com/office/officeart/2005/8/layout/hierarchy3"/>
    <dgm:cxn modelId="{A0689B59-10A7-459E-AD3F-0E38970D03D8}" type="presParOf" srcId="{7BFBB075-389D-486C-9F92-B44C364A8712}" destId="{9F819CF5-24F7-4931-8837-66006EC19F3B}" srcOrd="1" destOrd="0" presId="urn:microsoft.com/office/officeart/2005/8/layout/hierarchy3"/>
    <dgm:cxn modelId="{11613FA9-D2E8-4657-B3D1-E5B22CC221A7}" type="presParOf" srcId="{9F819CF5-24F7-4931-8837-66006EC19F3B}" destId="{70A04716-A61F-4753-A6E3-BBC43997FDDD}" srcOrd="0" destOrd="0" presId="urn:microsoft.com/office/officeart/2005/8/layout/hierarchy3"/>
    <dgm:cxn modelId="{073F00EE-3C9F-439F-8D7A-673C1A853415}" type="presParOf" srcId="{9F819CF5-24F7-4931-8837-66006EC19F3B}" destId="{8ABFBDD1-F6C0-4C04-AEC3-2CD0A6A95D2B}" srcOrd="1" destOrd="0" presId="urn:microsoft.com/office/officeart/2005/8/layout/hierarchy3"/>
    <dgm:cxn modelId="{24C9ADD8-7B6B-45AF-B498-850D663B763A}" type="presParOf" srcId="{9F819CF5-24F7-4931-8837-66006EC19F3B}" destId="{AA0EF8E4-58F2-4AE3-A7CA-B00B76E75CD7}" srcOrd="2" destOrd="0" presId="urn:microsoft.com/office/officeart/2005/8/layout/hierarchy3"/>
    <dgm:cxn modelId="{D41FAAA8-26C8-4807-AF90-DDA85353614E}" type="presParOf" srcId="{9F819CF5-24F7-4931-8837-66006EC19F3B}" destId="{AD4F847C-42EB-4ED9-A9E1-3043EE906F9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735E17-53D9-4EB8-B6CB-08637485576B}" type="doc">
      <dgm:prSet loTypeId="urn:microsoft.com/office/officeart/2005/8/layout/hierarchy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53056A-CEA1-4D2B-AE1E-9E9983A48F5E}">
      <dgm:prSet phldrT="[Text]" custT="1"/>
      <dgm:spPr/>
      <dgm:t>
        <a:bodyPr/>
        <a:lstStyle/>
        <a:p>
          <a:r>
            <a:rPr lang="en-US" sz="1400" dirty="0"/>
            <a:t>Agent (Name) : </a:t>
          </a:r>
          <a:r>
            <a:rPr lang="en-US" sz="1400" b="0" i="0" dirty="0"/>
            <a:t>CNDAGT (CP, IS), AGENT (MS only)</a:t>
          </a:r>
          <a:endParaRPr lang="en-US" sz="1400" dirty="0"/>
        </a:p>
      </dgm:t>
    </dgm:pt>
    <dgm:pt modelId="{78877BA6-CFA6-4F79-88B9-59922B089135}" type="parTrans" cxnId="{207B3228-2C54-4107-A916-E62533043E09}">
      <dgm:prSet/>
      <dgm:spPr/>
      <dgm:t>
        <a:bodyPr/>
        <a:lstStyle/>
        <a:p>
          <a:endParaRPr lang="en-US" sz="1200"/>
        </a:p>
      </dgm:t>
    </dgm:pt>
    <dgm:pt modelId="{0634C14E-729F-4229-9A58-DBA87FB6A8DD}" type="sibTrans" cxnId="{207B3228-2C54-4107-A916-E62533043E09}">
      <dgm:prSet/>
      <dgm:spPr/>
      <dgm:t>
        <a:bodyPr/>
        <a:lstStyle/>
        <a:p>
          <a:endParaRPr lang="en-US" sz="1200"/>
        </a:p>
      </dgm:t>
    </dgm:pt>
    <dgm:pt modelId="{DC6F42FC-C263-4F53-A199-7B229C409A66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Concentration: CONC (MS only)</a:t>
          </a:r>
        </a:p>
      </dgm:t>
    </dgm:pt>
    <dgm:pt modelId="{635AD509-5F99-4D5B-B590-75294C9B2A8F}" type="parTrans" cxnId="{311A67FA-809E-4134-82C8-24ACBC198C71}">
      <dgm:prSet/>
      <dgm:spPr/>
      <dgm:t>
        <a:bodyPr/>
        <a:lstStyle/>
        <a:p>
          <a:endParaRPr lang="en-US" sz="1200"/>
        </a:p>
      </dgm:t>
    </dgm:pt>
    <dgm:pt modelId="{FAC641E6-5BD2-4D75-AA95-31AACDCEF4FF}" type="sibTrans" cxnId="{311A67FA-809E-4134-82C8-24ACBC198C71}">
      <dgm:prSet/>
      <dgm:spPr/>
      <dgm:t>
        <a:bodyPr/>
        <a:lstStyle/>
        <a:p>
          <a:endParaRPr lang="en-US" sz="1200"/>
        </a:p>
      </dgm:t>
    </dgm:pt>
    <dgm:pt modelId="{3E5DFE59-A95F-4FC0-99E6-D2D539C45FB8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Dosing Unit: CONCU (MS only)</a:t>
          </a:r>
        </a:p>
      </dgm:t>
    </dgm:pt>
    <dgm:pt modelId="{7325F90D-822B-46C1-BD79-F46492107F9F}" type="parTrans" cxnId="{15E520EB-3C95-4654-B14A-0B8B9107E048}">
      <dgm:prSet/>
      <dgm:spPr/>
      <dgm:t>
        <a:bodyPr/>
        <a:lstStyle/>
        <a:p>
          <a:endParaRPr lang="en-US" sz="1200"/>
        </a:p>
      </dgm:t>
    </dgm:pt>
    <dgm:pt modelId="{52E44B27-2A13-49C8-859B-C9A81FDC7601}" type="sibTrans" cxnId="{15E520EB-3C95-4654-B14A-0B8B9107E048}">
      <dgm:prSet/>
      <dgm:spPr/>
      <dgm:t>
        <a:bodyPr/>
        <a:lstStyle/>
        <a:p>
          <a:endParaRPr lang="en-US" sz="1200"/>
        </a:p>
      </dgm:t>
    </dgm:pt>
    <dgm:pt modelId="{ABA18804-EBB4-4B83-85E1-6548120C21FB}" type="pres">
      <dgm:prSet presAssocID="{18735E17-53D9-4EB8-B6CB-08637485576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FBB075-389D-486C-9F92-B44C364A8712}" type="pres">
      <dgm:prSet presAssocID="{2A53056A-CEA1-4D2B-AE1E-9E9983A48F5E}" presName="root" presStyleCnt="0"/>
      <dgm:spPr/>
    </dgm:pt>
    <dgm:pt modelId="{629DE6F5-3049-40DF-AF03-15CBCE1DDE5A}" type="pres">
      <dgm:prSet presAssocID="{2A53056A-CEA1-4D2B-AE1E-9E9983A48F5E}" presName="rootComposite" presStyleCnt="0"/>
      <dgm:spPr/>
    </dgm:pt>
    <dgm:pt modelId="{49189BAD-56FE-49F9-98F8-03CFED207B5B}" type="pres">
      <dgm:prSet presAssocID="{2A53056A-CEA1-4D2B-AE1E-9E9983A48F5E}" presName="rootText" presStyleLbl="node1" presStyleIdx="0" presStyleCnt="1" custScaleX="301960" custLinFactNeighborX="2037" custLinFactNeighborY="-1059"/>
      <dgm:spPr/>
    </dgm:pt>
    <dgm:pt modelId="{25A1806F-5D8D-4B69-8ED5-D5A2911B9C66}" type="pres">
      <dgm:prSet presAssocID="{2A53056A-CEA1-4D2B-AE1E-9E9983A48F5E}" presName="rootConnector" presStyleLbl="node1" presStyleIdx="0" presStyleCnt="1"/>
      <dgm:spPr/>
    </dgm:pt>
    <dgm:pt modelId="{9F819CF5-24F7-4931-8837-66006EC19F3B}" type="pres">
      <dgm:prSet presAssocID="{2A53056A-CEA1-4D2B-AE1E-9E9983A48F5E}" presName="childShape" presStyleCnt="0"/>
      <dgm:spPr/>
    </dgm:pt>
    <dgm:pt modelId="{70A04716-A61F-4753-A6E3-BBC43997FDDD}" type="pres">
      <dgm:prSet presAssocID="{635AD509-5F99-4D5B-B590-75294C9B2A8F}" presName="Name13" presStyleLbl="parChTrans1D2" presStyleIdx="0" presStyleCnt="2"/>
      <dgm:spPr/>
    </dgm:pt>
    <dgm:pt modelId="{8ABFBDD1-F6C0-4C04-AEC3-2CD0A6A95D2B}" type="pres">
      <dgm:prSet presAssocID="{DC6F42FC-C263-4F53-A199-7B229C409A66}" presName="childText" presStyleLbl="bgAcc1" presStyleIdx="0" presStyleCnt="2" custScaleX="317671" custScaleY="47737">
        <dgm:presLayoutVars>
          <dgm:bulletEnabled val="1"/>
        </dgm:presLayoutVars>
      </dgm:prSet>
      <dgm:spPr/>
    </dgm:pt>
    <dgm:pt modelId="{AA0EF8E4-58F2-4AE3-A7CA-B00B76E75CD7}" type="pres">
      <dgm:prSet presAssocID="{7325F90D-822B-46C1-BD79-F46492107F9F}" presName="Name13" presStyleLbl="parChTrans1D2" presStyleIdx="1" presStyleCnt="2"/>
      <dgm:spPr/>
    </dgm:pt>
    <dgm:pt modelId="{AD4F847C-42EB-4ED9-A9E1-3043EE906F93}" type="pres">
      <dgm:prSet presAssocID="{3E5DFE59-A95F-4FC0-99E6-D2D539C45FB8}" presName="childText" presStyleLbl="bgAcc1" presStyleIdx="1" presStyleCnt="2" custScaleX="328388" custScaleY="51412" custLinFactNeighborY="-11232">
        <dgm:presLayoutVars>
          <dgm:bulletEnabled val="1"/>
        </dgm:presLayoutVars>
      </dgm:prSet>
      <dgm:spPr/>
    </dgm:pt>
  </dgm:ptLst>
  <dgm:cxnLst>
    <dgm:cxn modelId="{207B3228-2C54-4107-A916-E62533043E09}" srcId="{18735E17-53D9-4EB8-B6CB-08637485576B}" destId="{2A53056A-CEA1-4D2B-AE1E-9E9983A48F5E}" srcOrd="0" destOrd="0" parTransId="{78877BA6-CFA6-4F79-88B9-59922B089135}" sibTransId="{0634C14E-729F-4229-9A58-DBA87FB6A8DD}"/>
    <dgm:cxn modelId="{F145D163-940B-4FF8-B03A-C665E78F0F44}" type="presOf" srcId="{18735E17-53D9-4EB8-B6CB-08637485576B}" destId="{ABA18804-EBB4-4B83-85E1-6548120C21FB}" srcOrd="0" destOrd="0" presId="urn:microsoft.com/office/officeart/2005/8/layout/hierarchy3"/>
    <dgm:cxn modelId="{2CFAB059-4C3B-4787-A4CD-16D66B4EE672}" type="presOf" srcId="{2A53056A-CEA1-4D2B-AE1E-9E9983A48F5E}" destId="{49189BAD-56FE-49F9-98F8-03CFED207B5B}" srcOrd="0" destOrd="0" presId="urn:microsoft.com/office/officeart/2005/8/layout/hierarchy3"/>
    <dgm:cxn modelId="{FB19207B-8A06-4B6A-B08E-A05242C51F84}" type="presOf" srcId="{635AD509-5F99-4D5B-B590-75294C9B2A8F}" destId="{70A04716-A61F-4753-A6E3-BBC43997FDDD}" srcOrd="0" destOrd="0" presId="urn:microsoft.com/office/officeart/2005/8/layout/hierarchy3"/>
    <dgm:cxn modelId="{2CC54C87-F6F5-4BBC-8995-86A56ABD8CE4}" type="presOf" srcId="{7325F90D-822B-46C1-BD79-F46492107F9F}" destId="{AA0EF8E4-58F2-4AE3-A7CA-B00B76E75CD7}" srcOrd="0" destOrd="0" presId="urn:microsoft.com/office/officeart/2005/8/layout/hierarchy3"/>
    <dgm:cxn modelId="{807C5F9A-E931-41F0-8A63-3B425DEF2FDB}" type="presOf" srcId="{DC6F42FC-C263-4F53-A199-7B229C409A66}" destId="{8ABFBDD1-F6C0-4C04-AEC3-2CD0A6A95D2B}" srcOrd="0" destOrd="0" presId="urn:microsoft.com/office/officeart/2005/8/layout/hierarchy3"/>
    <dgm:cxn modelId="{14851DA2-E878-4C72-A0AF-E886FDA6196F}" type="presOf" srcId="{2A53056A-CEA1-4D2B-AE1E-9E9983A48F5E}" destId="{25A1806F-5D8D-4B69-8ED5-D5A2911B9C66}" srcOrd="1" destOrd="0" presId="urn:microsoft.com/office/officeart/2005/8/layout/hierarchy3"/>
    <dgm:cxn modelId="{C1DEEBCD-B15F-4014-81B4-DF24C5D5C292}" type="presOf" srcId="{3E5DFE59-A95F-4FC0-99E6-D2D539C45FB8}" destId="{AD4F847C-42EB-4ED9-A9E1-3043EE906F93}" srcOrd="0" destOrd="0" presId="urn:microsoft.com/office/officeart/2005/8/layout/hierarchy3"/>
    <dgm:cxn modelId="{15E520EB-3C95-4654-B14A-0B8B9107E048}" srcId="{2A53056A-CEA1-4D2B-AE1E-9E9983A48F5E}" destId="{3E5DFE59-A95F-4FC0-99E6-D2D539C45FB8}" srcOrd="1" destOrd="0" parTransId="{7325F90D-822B-46C1-BD79-F46492107F9F}" sibTransId="{52E44B27-2A13-49C8-859B-C9A81FDC7601}"/>
    <dgm:cxn modelId="{311A67FA-809E-4134-82C8-24ACBC198C71}" srcId="{2A53056A-CEA1-4D2B-AE1E-9E9983A48F5E}" destId="{DC6F42FC-C263-4F53-A199-7B229C409A66}" srcOrd="0" destOrd="0" parTransId="{635AD509-5F99-4D5B-B590-75294C9B2A8F}" sibTransId="{FAC641E6-5BD2-4D75-AA95-31AACDCEF4FF}"/>
    <dgm:cxn modelId="{4E800BBB-1568-4808-8DAE-FD27A5B668CF}" type="presParOf" srcId="{ABA18804-EBB4-4B83-85E1-6548120C21FB}" destId="{7BFBB075-389D-486C-9F92-B44C364A8712}" srcOrd="0" destOrd="0" presId="urn:microsoft.com/office/officeart/2005/8/layout/hierarchy3"/>
    <dgm:cxn modelId="{04DB0917-FE87-46E4-B29C-CB59CB23F067}" type="presParOf" srcId="{7BFBB075-389D-486C-9F92-B44C364A8712}" destId="{629DE6F5-3049-40DF-AF03-15CBCE1DDE5A}" srcOrd="0" destOrd="0" presId="urn:microsoft.com/office/officeart/2005/8/layout/hierarchy3"/>
    <dgm:cxn modelId="{4BFA4D3E-8EB6-449D-AF8E-4B46820E4301}" type="presParOf" srcId="{629DE6F5-3049-40DF-AF03-15CBCE1DDE5A}" destId="{49189BAD-56FE-49F9-98F8-03CFED207B5B}" srcOrd="0" destOrd="0" presId="urn:microsoft.com/office/officeart/2005/8/layout/hierarchy3"/>
    <dgm:cxn modelId="{8E697E6E-40A2-49D7-B0A1-9BCB68CE63FD}" type="presParOf" srcId="{629DE6F5-3049-40DF-AF03-15CBCE1DDE5A}" destId="{25A1806F-5D8D-4B69-8ED5-D5A2911B9C66}" srcOrd="1" destOrd="0" presId="urn:microsoft.com/office/officeart/2005/8/layout/hierarchy3"/>
    <dgm:cxn modelId="{A0689B59-10A7-459E-AD3F-0E38970D03D8}" type="presParOf" srcId="{7BFBB075-389D-486C-9F92-B44C364A8712}" destId="{9F819CF5-24F7-4931-8837-66006EC19F3B}" srcOrd="1" destOrd="0" presId="urn:microsoft.com/office/officeart/2005/8/layout/hierarchy3"/>
    <dgm:cxn modelId="{11613FA9-D2E8-4657-B3D1-E5B22CC221A7}" type="presParOf" srcId="{9F819CF5-24F7-4931-8837-66006EC19F3B}" destId="{70A04716-A61F-4753-A6E3-BBC43997FDDD}" srcOrd="0" destOrd="0" presId="urn:microsoft.com/office/officeart/2005/8/layout/hierarchy3"/>
    <dgm:cxn modelId="{073F00EE-3C9F-439F-8D7A-673C1A853415}" type="presParOf" srcId="{9F819CF5-24F7-4931-8837-66006EC19F3B}" destId="{8ABFBDD1-F6C0-4C04-AEC3-2CD0A6A95D2B}" srcOrd="1" destOrd="0" presId="urn:microsoft.com/office/officeart/2005/8/layout/hierarchy3"/>
    <dgm:cxn modelId="{24C9ADD8-7B6B-45AF-B498-850D663B763A}" type="presParOf" srcId="{9F819CF5-24F7-4931-8837-66006EC19F3B}" destId="{AA0EF8E4-58F2-4AE3-A7CA-B00B76E75CD7}" srcOrd="2" destOrd="0" presId="urn:microsoft.com/office/officeart/2005/8/layout/hierarchy3"/>
    <dgm:cxn modelId="{D41FAAA8-26C8-4807-AF90-DDA85353614E}" type="presParOf" srcId="{9F819CF5-24F7-4931-8837-66006EC19F3B}" destId="{AD4F847C-42EB-4ED9-A9E1-3043EE906F9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735E17-53D9-4EB8-B6CB-08637485576B}" type="doc">
      <dgm:prSet loTypeId="urn:microsoft.com/office/officeart/2005/8/layout/hierarchy3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53056A-CEA1-4D2B-AE1E-9E9983A48F5E}">
      <dgm:prSet phldrT="[Text]" custT="1"/>
      <dgm:spPr/>
      <dgm:t>
        <a:bodyPr/>
        <a:lstStyle/>
        <a:p>
          <a:r>
            <a:rPr lang="en-US" sz="1400" dirty="0"/>
            <a:t>Agent (Name) : </a:t>
          </a:r>
          <a:r>
            <a:rPr lang="en-US" sz="1400" b="0" i="0" dirty="0"/>
            <a:t>CNDAGT (CP, IS), AGENT (MS only)</a:t>
          </a:r>
          <a:endParaRPr lang="en-US" sz="1400" dirty="0"/>
        </a:p>
      </dgm:t>
    </dgm:pt>
    <dgm:pt modelId="{78877BA6-CFA6-4F79-88B9-59922B089135}" type="parTrans" cxnId="{207B3228-2C54-4107-A916-E62533043E09}">
      <dgm:prSet/>
      <dgm:spPr/>
      <dgm:t>
        <a:bodyPr/>
        <a:lstStyle/>
        <a:p>
          <a:endParaRPr lang="en-US" sz="1200"/>
        </a:p>
      </dgm:t>
    </dgm:pt>
    <dgm:pt modelId="{0634C14E-729F-4229-9A58-DBA87FB6A8DD}" type="sibTrans" cxnId="{207B3228-2C54-4107-A916-E62533043E09}">
      <dgm:prSet/>
      <dgm:spPr/>
      <dgm:t>
        <a:bodyPr/>
        <a:lstStyle/>
        <a:p>
          <a:endParaRPr lang="en-US" sz="1200"/>
        </a:p>
      </dgm:t>
    </dgm:pt>
    <dgm:pt modelId="{DC6F42FC-C263-4F53-A199-7B229C409A66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Concentration: CONC (MS only)</a:t>
          </a:r>
        </a:p>
      </dgm:t>
    </dgm:pt>
    <dgm:pt modelId="{635AD509-5F99-4D5B-B590-75294C9B2A8F}" type="parTrans" cxnId="{311A67FA-809E-4134-82C8-24ACBC198C71}">
      <dgm:prSet/>
      <dgm:spPr/>
      <dgm:t>
        <a:bodyPr/>
        <a:lstStyle/>
        <a:p>
          <a:endParaRPr lang="en-US" sz="1200"/>
        </a:p>
      </dgm:t>
    </dgm:pt>
    <dgm:pt modelId="{FAC641E6-5BD2-4D75-AA95-31AACDCEF4FF}" type="sibTrans" cxnId="{311A67FA-809E-4134-82C8-24ACBC198C71}">
      <dgm:prSet/>
      <dgm:spPr/>
      <dgm:t>
        <a:bodyPr/>
        <a:lstStyle/>
        <a:p>
          <a:endParaRPr lang="en-US" sz="1200"/>
        </a:p>
      </dgm:t>
    </dgm:pt>
    <dgm:pt modelId="{3E5DFE59-A95F-4FC0-99E6-D2D539C45FB8}">
      <dgm:prSet phldrT="[Text]" custT="1"/>
      <dgm:spPr>
        <a:solidFill>
          <a:schemeClr val="accent1">
            <a:lumMod val="60000"/>
            <a:lumOff val="40000"/>
            <a:alpha val="9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pPr algn="l"/>
          <a:r>
            <a:rPr lang="en-US" sz="1400" dirty="0">
              <a:solidFill>
                <a:schemeClr val="bg1"/>
              </a:solidFill>
            </a:rPr>
            <a:t>Dosing Unit: CONCU (MS only)</a:t>
          </a:r>
        </a:p>
      </dgm:t>
    </dgm:pt>
    <dgm:pt modelId="{7325F90D-822B-46C1-BD79-F46492107F9F}" type="parTrans" cxnId="{15E520EB-3C95-4654-B14A-0B8B9107E048}">
      <dgm:prSet/>
      <dgm:spPr/>
      <dgm:t>
        <a:bodyPr/>
        <a:lstStyle/>
        <a:p>
          <a:endParaRPr lang="en-US" sz="1200"/>
        </a:p>
      </dgm:t>
    </dgm:pt>
    <dgm:pt modelId="{52E44B27-2A13-49C8-859B-C9A81FDC7601}" type="sibTrans" cxnId="{15E520EB-3C95-4654-B14A-0B8B9107E048}">
      <dgm:prSet/>
      <dgm:spPr/>
      <dgm:t>
        <a:bodyPr/>
        <a:lstStyle/>
        <a:p>
          <a:endParaRPr lang="en-US" sz="1200"/>
        </a:p>
      </dgm:t>
    </dgm:pt>
    <dgm:pt modelId="{ABA18804-EBB4-4B83-85E1-6548120C21FB}" type="pres">
      <dgm:prSet presAssocID="{18735E17-53D9-4EB8-B6CB-08637485576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FBB075-389D-486C-9F92-B44C364A8712}" type="pres">
      <dgm:prSet presAssocID="{2A53056A-CEA1-4D2B-AE1E-9E9983A48F5E}" presName="root" presStyleCnt="0"/>
      <dgm:spPr/>
    </dgm:pt>
    <dgm:pt modelId="{629DE6F5-3049-40DF-AF03-15CBCE1DDE5A}" type="pres">
      <dgm:prSet presAssocID="{2A53056A-CEA1-4D2B-AE1E-9E9983A48F5E}" presName="rootComposite" presStyleCnt="0"/>
      <dgm:spPr/>
    </dgm:pt>
    <dgm:pt modelId="{49189BAD-56FE-49F9-98F8-03CFED207B5B}" type="pres">
      <dgm:prSet presAssocID="{2A53056A-CEA1-4D2B-AE1E-9E9983A48F5E}" presName="rootText" presStyleLbl="node1" presStyleIdx="0" presStyleCnt="1" custScaleX="301960" custLinFactNeighborX="19241" custLinFactNeighborY="5457"/>
      <dgm:spPr/>
    </dgm:pt>
    <dgm:pt modelId="{25A1806F-5D8D-4B69-8ED5-D5A2911B9C66}" type="pres">
      <dgm:prSet presAssocID="{2A53056A-CEA1-4D2B-AE1E-9E9983A48F5E}" presName="rootConnector" presStyleLbl="node1" presStyleIdx="0" presStyleCnt="1"/>
      <dgm:spPr/>
    </dgm:pt>
    <dgm:pt modelId="{9F819CF5-24F7-4931-8837-66006EC19F3B}" type="pres">
      <dgm:prSet presAssocID="{2A53056A-CEA1-4D2B-AE1E-9E9983A48F5E}" presName="childShape" presStyleCnt="0"/>
      <dgm:spPr/>
    </dgm:pt>
    <dgm:pt modelId="{70A04716-A61F-4753-A6E3-BBC43997FDDD}" type="pres">
      <dgm:prSet presAssocID="{635AD509-5F99-4D5B-B590-75294C9B2A8F}" presName="Name13" presStyleLbl="parChTrans1D2" presStyleIdx="0" presStyleCnt="2"/>
      <dgm:spPr/>
    </dgm:pt>
    <dgm:pt modelId="{8ABFBDD1-F6C0-4C04-AEC3-2CD0A6A95D2B}" type="pres">
      <dgm:prSet presAssocID="{DC6F42FC-C263-4F53-A199-7B229C409A66}" presName="childText" presStyleLbl="bgAcc1" presStyleIdx="0" presStyleCnt="2" custScaleX="284730" custScaleY="49919">
        <dgm:presLayoutVars>
          <dgm:bulletEnabled val="1"/>
        </dgm:presLayoutVars>
      </dgm:prSet>
      <dgm:spPr/>
    </dgm:pt>
    <dgm:pt modelId="{AA0EF8E4-58F2-4AE3-A7CA-B00B76E75CD7}" type="pres">
      <dgm:prSet presAssocID="{7325F90D-822B-46C1-BD79-F46492107F9F}" presName="Name13" presStyleLbl="parChTrans1D2" presStyleIdx="1" presStyleCnt="2"/>
      <dgm:spPr/>
    </dgm:pt>
    <dgm:pt modelId="{AD4F847C-42EB-4ED9-A9E1-3043EE906F93}" type="pres">
      <dgm:prSet presAssocID="{3E5DFE59-A95F-4FC0-99E6-D2D539C45FB8}" presName="childText" presStyleLbl="bgAcc1" presStyleIdx="1" presStyleCnt="2" custScaleX="287477" custScaleY="51412" custLinFactNeighborY="-11232">
        <dgm:presLayoutVars>
          <dgm:bulletEnabled val="1"/>
        </dgm:presLayoutVars>
      </dgm:prSet>
      <dgm:spPr/>
    </dgm:pt>
  </dgm:ptLst>
  <dgm:cxnLst>
    <dgm:cxn modelId="{207B3228-2C54-4107-A916-E62533043E09}" srcId="{18735E17-53D9-4EB8-B6CB-08637485576B}" destId="{2A53056A-CEA1-4D2B-AE1E-9E9983A48F5E}" srcOrd="0" destOrd="0" parTransId="{78877BA6-CFA6-4F79-88B9-59922B089135}" sibTransId="{0634C14E-729F-4229-9A58-DBA87FB6A8DD}"/>
    <dgm:cxn modelId="{F145D163-940B-4FF8-B03A-C665E78F0F44}" type="presOf" srcId="{18735E17-53D9-4EB8-B6CB-08637485576B}" destId="{ABA18804-EBB4-4B83-85E1-6548120C21FB}" srcOrd="0" destOrd="0" presId="urn:microsoft.com/office/officeart/2005/8/layout/hierarchy3"/>
    <dgm:cxn modelId="{2CFAB059-4C3B-4787-A4CD-16D66B4EE672}" type="presOf" srcId="{2A53056A-CEA1-4D2B-AE1E-9E9983A48F5E}" destId="{49189BAD-56FE-49F9-98F8-03CFED207B5B}" srcOrd="0" destOrd="0" presId="urn:microsoft.com/office/officeart/2005/8/layout/hierarchy3"/>
    <dgm:cxn modelId="{FB19207B-8A06-4B6A-B08E-A05242C51F84}" type="presOf" srcId="{635AD509-5F99-4D5B-B590-75294C9B2A8F}" destId="{70A04716-A61F-4753-A6E3-BBC43997FDDD}" srcOrd="0" destOrd="0" presId="urn:microsoft.com/office/officeart/2005/8/layout/hierarchy3"/>
    <dgm:cxn modelId="{2CC54C87-F6F5-4BBC-8995-86A56ABD8CE4}" type="presOf" srcId="{7325F90D-822B-46C1-BD79-F46492107F9F}" destId="{AA0EF8E4-58F2-4AE3-A7CA-B00B76E75CD7}" srcOrd="0" destOrd="0" presId="urn:microsoft.com/office/officeart/2005/8/layout/hierarchy3"/>
    <dgm:cxn modelId="{807C5F9A-E931-41F0-8A63-3B425DEF2FDB}" type="presOf" srcId="{DC6F42FC-C263-4F53-A199-7B229C409A66}" destId="{8ABFBDD1-F6C0-4C04-AEC3-2CD0A6A95D2B}" srcOrd="0" destOrd="0" presId="urn:microsoft.com/office/officeart/2005/8/layout/hierarchy3"/>
    <dgm:cxn modelId="{14851DA2-E878-4C72-A0AF-E886FDA6196F}" type="presOf" srcId="{2A53056A-CEA1-4D2B-AE1E-9E9983A48F5E}" destId="{25A1806F-5D8D-4B69-8ED5-D5A2911B9C66}" srcOrd="1" destOrd="0" presId="urn:microsoft.com/office/officeart/2005/8/layout/hierarchy3"/>
    <dgm:cxn modelId="{C1DEEBCD-B15F-4014-81B4-DF24C5D5C292}" type="presOf" srcId="{3E5DFE59-A95F-4FC0-99E6-D2D539C45FB8}" destId="{AD4F847C-42EB-4ED9-A9E1-3043EE906F93}" srcOrd="0" destOrd="0" presId="urn:microsoft.com/office/officeart/2005/8/layout/hierarchy3"/>
    <dgm:cxn modelId="{15E520EB-3C95-4654-B14A-0B8B9107E048}" srcId="{2A53056A-CEA1-4D2B-AE1E-9E9983A48F5E}" destId="{3E5DFE59-A95F-4FC0-99E6-D2D539C45FB8}" srcOrd="1" destOrd="0" parTransId="{7325F90D-822B-46C1-BD79-F46492107F9F}" sibTransId="{52E44B27-2A13-49C8-859B-C9A81FDC7601}"/>
    <dgm:cxn modelId="{311A67FA-809E-4134-82C8-24ACBC198C71}" srcId="{2A53056A-CEA1-4D2B-AE1E-9E9983A48F5E}" destId="{DC6F42FC-C263-4F53-A199-7B229C409A66}" srcOrd="0" destOrd="0" parTransId="{635AD509-5F99-4D5B-B590-75294C9B2A8F}" sibTransId="{FAC641E6-5BD2-4D75-AA95-31AACDCEF4FF}"/>
    <dgm:cxn modelId="{4E800BBB-1568-4808-8DAE-FD27A5B668CF}" type="presParOf" srcId="{ABA18804-EBB4-4B83-85E1-6548120C21FB}" destId="{7BFBB075-389D-486C-9F92-B44C364A8712}" srcOrd="0" destOrd="0" presId="urn:microsoft.com/office/officeart/2005/8/layout/hierarchy3"/>
    <dgm:cxn modelId="{04DB0917-FE87-46E4-B29C-CB59CB23F067}" type="presParOf" srcId="{7BFBB075-389D-486C-9F92-B44C364A8712}" destId="{629DE6F5-3049-40DF-AF03-15CBCE1DDE5A}" srcOrd="0" destOrd="0" presId="urn:microsoft.com/office/officeart/2005/8/layout/hierarchy3"/>
    <dgm:cxn modelId="{4BFA4D3E-8EB6-449D-AF8E-4B46820E4301}" type="presParOf" srcId="{629DE6F5-3049-40DF-AF03-15CBCE1DDE5A}" destId="{49189BAD-56FE-49F9-98F8-03CFED207B5B}" srcOrd="0" destOrd="0" presId="urn:microsoft.com/office/officeart/2005/8/layout/hierarchy3"/>
    <dgm:cxn modelId="{8E697E6E-40A2-49D7-B0A1-9BCB68CE63FD}" type="presParOf" srcId="{629DE6F5-3049-40DF-AF03-15CBCE1DDE5A}" destId="{25A1806F-5D8D-4B69-8ED5-D5A2911B9C66}" srcOrd="1" destOrd="0" presId="urn:microsoft.com/office/officeart/2005/8/layout/hierarchy3"/>
    <dgm:cxn modelId="{A0689B59-10A7-459E-AD3F-0E38970D03D8}" type="presParOf" srcId="{7BFBB075-389D-486C-9F92-B44C364A8712}" destId="{9F819CF5-24F7-4931-8837-66006EC19F3B}" srcOrd="1" destOrd="0" presId="urn:microsoft.com/office/officeart/2005/8/layout/hierarchy3"/>
    <dgm:cxn modelId="{11613FA9-D2E8-4657-B3D1-E5B22CC221A7}" type="presParOf" srcId="{9F819CF5-24F7-4931-8837-66006EC19F3B}" destId="{70A04716-A61F-4753-A6E3-BBC43997FDDD}" srcOrd="0" destOrd="0" presId="urn:microsoft.com/office/officeart/2005/8/layout/hierarchy3"/>
    <dgm:cxn modelId="{073F00EE-3C9F-439F-8D7A-673C1A853415}" type="presParOf" srcId="{9F819CF5-24F7-4931-8837-66006EC19F3B}" destId="{8ABFBDD1-F6C0-4C04-AEC3-2CD0A6A95D2B}" srcOrd="1" destOrd="0" presId="urn:microsoft.com/office/officeart/2005/8/layout/hierarchy3"/>
    <dgm:cxn modelId="{24C9ADD8-7B6B-45AF-B498-850D663B763A}" type="presParOf" srcId="{9F819CF5-24F7-4931-8837-66006EC19F3B}" destId="{AA0EF8E4-58F2-4AE3-A7CA-B00B76E75CD7}" srcOrd="2" destOrd="0" presId="urn:microsoft.com/office/officeart/2005/8/layout/hierarchy3"/>
    <dgm:cxn modelId="{D41FAAA8-26C8-4807-AF90-DDA85353614E}" type="presParOf" srcId="{9F819CF5-24F7-4931-8837-66006EC19F3B}" destId="{AD4F847C-42EB-4ED9-A9E1-3043EE906F9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89BAD-56FE-49F9-98F8-03CFED207B5B}">
      <dsp:nvSpPr>
        <dsp:cNvPr id="0" name=""/>
        <dsp:cNvSpPr/>
      </dsp:nvSpPr>
      <dsp:spPr>
        <a:xfrm>
          <a:off x="433239" y="0"/>
          <a:ext cx="1386031" cy="5581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Added Agent</a:t>
          </a:r>
        </a:p>
      </dsp:txBody>
      <dsp:txXfrm>
        <a:off x="449587" y="16348"/>
        <a:ext cx="1353335" cy="525458"/>
      </dsp:txXfrm>
    </dsp:sp>
    <dsp:sp modelId="{70A04716-A61F-4753-A6E3-BBC43997FDDD}">
      <dsp:nvSpPr>
        <dsp:cNvPr id="0" name=""/>
        <dsp:cNvSpPr/>
      </dsp:nvSpPr>
      <dsp:spPr>
        <a:xfrm>
          <a:off x="571843" y="558154"/>
          <a:ext cx="115863" cy="2728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849"/>
              </a:lnTo>
              <a:lnTo>
                <a:pt x="115863" y="272849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BFBDD1-F6C0-4C04-AEC3-2CD0A6A95D2B}">
      <dsp:nvSpPr>
        <dsp:cNvPr id="0" name=""/>
        <dsp:cNvSpPr/>
      </dsp:nvSpPr>
      <dsp:spPr>
        <a:xfrm>
          <a:off x="687707" y="697780"/>
          <a:ext cx="1197174" cy="26644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Concentration</a:t>
          </a:r>
        </a:p>
      </dsp:txBody>
      <dsp:txXfrm>
        <a:off x="695511" y="705584"/>
        <a:ext cx="1181566" cy="250838"/>
      </dsp:txXfrm>
    </dsp:sp>
    <dsp:sp modelId="{AA0EF8E4-58F2-4AE3-A7CA-B00B76E75CD7}">
      <dsp:nvSpPr>
        <dsp:cNvPr id="0" name=""/>
        <dsp:cNvSpPr/>
      </dsp:nvSpPr>
      <dsp:spPr>
        <a:xfrm>
          <a:off x="571843" y="558154"/>
          <a:ext cx="115863" cy="6004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0433"/>
              </a:lnTo>
              <a:lnTo>
                <a:pt x="115863" y="600433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F847C-42EB-4ED9-A9E1-3043EE906F93}">
      <dsp:nvSpPr>
        <dsp:cNvPr id="0" name=""/>
        <dsp:cNvSpPr/>
      </dsp:nvSpPr>
      <dsp:spPr>
        <a:xfrm>
          <a:off x="687707" y="1041073"/>
          <a:ext cx="1119657" cy="23502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Dosing Unit</a:t>
          </a:r>
        </a:p>
      </dsp:txBody>
      <dsp:txXfrm>
        <a:off x="694591" y="1047957"/>
        <a:ext cx="1105889" cy="2212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89BAD-56FE-49F9-98F8-03CFED207B5B}">
      <dsp:nvSpPr>
        <dsp:cNvPr id="0" name=""/>
        <dsp:cNvSpPr/>
      </dsp:nvSpPr>
      <dsp:spPr>
        <a:xfrm>
          <a:off x="212899" y="0"/>
          <a:ext cx="3243504" cy="537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Agent (Name) : </a:t>
          </a:r>
          <a:r>
            <a:rPr lang="en-US" sz="1400" b="0" i="0" kern="1200" dirty="0"/>
            <a:t>CNDAGT (CP, IS), AGENT (MS only)</a:t>
          </a:r>
          <a:endParaRPr lang="en-US" sz="1400" kern="1200" dirty="0"/>
        </a:p>
      </dsp:txBody>
      <dsp:txXfrm>
        <a:off x="228629" y="15730"/>
        <a:ext cx="3212044" cy="505615"/>
      </dsp:txXfrm>
    </dsp:sp>
    <dsp:sp modelId="{70A04716-A61F-4753-A6E3-BBC43997FDDD}">
      <dsp:nvSpPr>
        <dsp:cNvPr id="0" name=""/>
        <dsp:cNvSpPr/>
      </dsp:nvSpPr>
      <dsp:spPr>
        <a:xfrm>
          <a:off x="537250" y="537075"/>
          <a:ext cx="302470" cy="262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842"/>
              </a:lnTo>
              <a:lnTo>
                <a:pt x="302470" y="262842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BFBDD1-F6C0-4C04-AEC3-2CD0A6A95D2B}">
      <dsp:nvSpPr>
        <dsp:cNvPr id="0" name=""/>
        <dsp:cNvSpPr/>
      </dsp:nvSpPr>
      <dsp:spPr>
        <a:xfrm>
          <a:off x="839720" y="671725"/>
          <a:ext cx="2729811" cy="25638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Concentration: CONC (MS only)</a:t>
          </a:r>
        </a:p>
      </dsp:txBody>
      <dsp:txXfrm>
        <a:off x="847229" y="679234"/>
        <a:ext cx="2714793" cy="241365"/>
      </dsp:txXfrm>
    </dsp:sp>
    <dsp:sp modelId="{AA0EF8E4-58F2-4AE3-A7CA-B00B76E75CD7}">
      <dsp:nvSpPr>
        <dsp:cNvPr id="0" name=""/>
        <dsp:cNvSpPr/>
      </dsp:nvSpPr>
      <dsp:spPr>
        <a:xfrm>
          <a:off x="537250" y="537075"/>
          <a:ext cx="302470" cy="603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039"/>
              </a:lnTo>
              <a:lnTo>
                <a:pt x="302470" y="603039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F847C-42EB-4ED9-A9E1-3043EE906F93}">
      <dsp:nvSpPr>
        <dsp:cNvPr id="0" name=""/>
        <dsp:cNvSpPr/>
      </dsp:nvSpPr>
      <dsp:spPr>
        <a:xfrm>
          <a:off x="839720" y="1002053"/>
          <a:ext cx="2821905" cy="27612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Dosing Unit: CONCU (MS only)</a:t>
          </a:r>
        </a:p>
      </dsp:txBody>
      <dsp:txXfrm>
        <a:off x="847807" y="1010140"/>
        <a:ext cx="2805731" cy="2599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89BAD-56FE-49F9-98F8-03CFED207B5B}">
      <dsp:nvSpPr>
        <dsp:cNvPr id="0" name=""/>
        <dsp:cNvSpPr/>
      </dsp:nvSpPr>
      <dsp:spPr>
        <a:xfrm>
          <a:off x="523638" y="29483"/>
          <a:ext cx="3215102" cy="5323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Agent (Name) : </a:t>
          </a:r>
          <a:r>
            <a:rPr lang="en-US" sz="1400" b="0" i="0" kern="1200" dirty="0"/>
            <a:t>CNDAGT (CP, IS), AGENT (MS only)</a:t>
          </a:r>
          <a:endParaRPr lang="en-US" sz="1400" kern="1200" dirty="0"/>
        </a:p>
      </dsp:txBody>
      <dsp:txXfrm>
        <a:off x="539231" y="45076"/>
        <a:ext cx="3183916" cy="501186"/>
      </dsp:txXfrm>
    </dsp:sp>
    <dsp:sp modelId="{70A04716-A61F-4753-A6E3-BBC43997FDDD}">
      <dsp:nvSpPr>
        <dsp:cNvPr id="0" name=""/>
        <dsp:cNvSpPr/>
      </dsp:nvSpPr>
      <dsp:spPr>
        <a:xfrm>
          <a:off x="845148" y="561856"/>
          <a:ext cx="116642" cy="236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918"/>
              </a:lnTo>
              <a:lnTo>
                <a:pt x="116642" y="236918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BFBDD1-F6C0-4C04-AEC3-2CD0A6A95D2B}">
      <dsp:nvSpPr>
        <dsp:cNvPr id="0" name=""/>
        <dsp:cNvSpPr/>
      </dsp:nvSpPr>
      <dsp:spPr>
        <a:xfrm>
          <a:off x="961791" y="665897"/>
          <a:ext cx="2425317" cy="26575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Concentration: CONC (MS only)</a:t>
          </a:r>
        </a:p>
      </dsp:txBody>
      <dsp:txXfrm>
        <a:off x="969575" y="673681"/>
        <a:ext cx="2409749" cy="250186"/>
      </dsp:txXfrm>
    </dsp:sp>
    <dsp:sp modelId="{AA0EF8E4-58F2-4AE3-A7CA-B00B76E75CD7}">
      <dsp:nvSpPr>
        <dsp:cNvPr id="0" name=""/>
        <dsp:cNvSpPr/>
      </dsp:nvSpPr>
      <dsp:spPr>
        <a:xfrm>
          <a:off x="845148" y="561856"/>
          <a:ext cx="116642" cy="579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9945"/>
              </a:lnTo>
              <a:lnTo>
                <a:pt x="116642" y="57994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F847C-42EB-4ED9-A9E1-3043EE906F93}">
      <dsp:nvSpPr>
        <dsp:cNvPr id="0" name=""/>
        <dsp:cNvSpPr/>
      </dsp:nvSpPr>
      <dsp:spPr>
        <a:xfrm>
          <a:off x="961791" y="1004949"/>
          <a:ext cx="2448716" cy="27370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/>
              </a:solidFill>
            </a:rPr>
            <a:t>Dosing Unit: CONCU (MS only)</a:t>
          </a:r>
        </a:p>
      </dsp:txBody>
      <dsp:txXfrm>
        <a:off x="969807" y="1012965"/>
        <a:ext cx="2432684" cy="257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C9E6-7100-6B43-C722-7EB57DE3E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EAA207-801C-E0BB-FAC3-C5B76A59CE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ECB7F-EA99-B1EB-B5AE-44496E1ED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9D3AD-CDA0-90A7-9299-BDEA1B63A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05735-0CE5-FD0D-72A3-501956C8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5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13ED4-3D40-ADA7-FA35-A994D8388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E48F70-F302-2478-A7CE-B619321E54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D343E-AD94-D23B-F646-7B8F7F00E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5D3E3-34E0-B61E-2827-C475877BE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1F638-3B67-19B2-CD72-501044540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07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85A624-6AF0-C7CF-8AB5-59983C0CE3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906BD9-BFC6-2B89-CE08-BED283C472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E7DDF-4A6E-706E-17E8-313A5004A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60E2EB-13CC-FAD4-3181-214B3AF98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40631-6666-9F40-5BFA-1852B97C4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68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9C855-BA55-1A19-7FCE-D116CD75B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FB5FB-FF2D-A95E-26A2-1ED0BC183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47198-3120-BEE6-426F-2960FCF2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4092E-C946-4FDE-AFAE-C4D220413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F85E9-09EA-43FA-098B-8ED6303C1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0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17F24-CA15-401D-44AE-8698FEBE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01B5C8-9FD0-9146-F934-C90267C46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57DC8-7E6B-9E1F-DC66-9A04C0402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ABE3D-7F7B-1C53-904D-49182B3E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6BC55-38B7-1E66-9A22-C11B581CF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2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475E-4953-CDDA-323C-18DB52AFF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0C944B-92B1-FAB1-DD89-1E66CA5D4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3AC70-633B-D64C-5796-46AE1139F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FBDCAE-1DAE-F599-7489-604E0C3E1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5B90B-82C1-4062-B018-549015699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740FA-F78B-1634-D482-7460DE0FA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E20C5-EF03-26DE-E093-F497CB7A0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B81E86-ECE7-DA8B-56C7-0BD49B575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670E49-BD44-0F39-A372-25A2630F6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6CD421-CADE-AB0B-0204-244947757E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9A99E4-D83D-2780-4F5B-A43706E2E5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91892B-B1E2-93A7-4AC2-DA67E782E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882DF6-8A53-5F40-6534-7BCDA3988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82F614-1C45-9401-F082-F14CD8DC5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4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E78E2-D221-5CC6-2BCA-225FD50DA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45D6C7-2C3C-77C1-7293-FADCE1F48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586A0-7B96-1C63-5AD3-254281100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A5489-B6A7-41C0-48C3-568D66AC2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9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53CCD5-47C7-904C-86C7-0C58EB8A2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4B4A2F-C7D7-285A-678E-7FFC52177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3E80A-99D7-1299-CA31-7C7558DC8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98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D99E3-9558-0BAB-B029-6422DB278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F0712-5A85-CE7F-1F60-C42F5ED64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44FCB3-56EB-CCA5-DE2C-323DF5EF7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895DA3-7CF9-8757-8711-C96C22C7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94A4E-DDAA-CF16-9C63-55B60C115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6206E9-135D-E627-1676-229CAAE14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CE3EB-46CC-BEE1-9328-01A30BEAC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C33937-90A7-C81C-C3AD-C2F5F0583F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CE3565-951F-6B0A-7851-C7901AE81D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C2ED1F-C228-2659-3633-22770BCC9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6CE628-5BA4-4CA7-3E97-A1D1D2762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CACAE-2B92-3643-FA0E-21C7931E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93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826072-2D71-24EE-5C8C-45DB28386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EEFE1-42F8-E6D9-3A92-36C1DB720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51DC8-397D-0B72-3032-2E4E3121BB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56C3D-8429-450F-929A-03A15CE58016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7DF40-9D96-63CE-4EFC-1EAC2D7109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B1E0E-A45C-2474-7FD1-66837A870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9DBC1-6EC4-42F1-BE6E-584CA73BB5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8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ell culture Vectors, Clipart &amp; Illustrations for Free Download - illustAC">
            <a:extLst>
              <a:ext uri="{FF2B5EF4-FFF2-40B4-BE49-F238E27FC236}">
                <a16:creationId xmlns:a16="http://schemas.microsoft.com/office/drawing/2014/main" id="{1EAA35D9-8E41-A80C-D13E-ED179CD10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196" y="817400"/>
            <a:ext cx="4184650" cy="314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B42AF8B-9CA7-1CBC-731D-745410E2617F}"/>
              </a:ext>
            </a:extLst>
          </p:cNvPr>
          <p:cNvGrpSpPr/>
          <p:nvPr/>
        </p:nvGrpSpPr>
        <p:grpSpPr>
          <a:xfrm>
            <a:off x="6680200" y="452402"/>
            <a:ext cx="4666407" cy="1744698"/>
            <a:chOff x="4809862" y="265212"/>
            <a:chExt cx="4231496" cy="1856230"/>
          </a:xfrm>
        </p:grpSpPr>
        <p:sp>
          <p:nvSpPr>
            <p:cNvPr id="8" name="Teardrop 7">
              <a:extLst>
                <a:ext uri="{FF2B5EF4-FFF2-40B4-BE49-F238E27FC236}">
                  <a16:creationId xmlns:a16="http://schemas.microsoft.com/office/drawing/2014/main" id="{52C00936-4F10-584C-3083-5185D392BA51}"/>
                </a:ext>
              </a:extLst>
            </p:cNvPr>
            <p:cNvSpPr/>
            <p:nvPr/>
          </p:nvSpPr>
          <p:spPr>
            <a:xfrm>
              <a:off x="5430912" y="1503398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 descr="Pipette transparent 1ml / 0.03oz - Solia USA">
              <a:extLst>
                <a:ext uri="{FF2B5EF4-FFF2-40B4-BE49-F238E27FC236}">
                  <a16:creationId xmlns:a16="http://schemas.microsoft.com/office/drawing/2014/main" id="{33A7A9E4-9307-5170-6276-8CBCC87CB9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8280">
              <a:off x="6105004" y="265212"/>
              <a:ext cx="2936354" cy="140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ardrop 8">
              <a:extLst>
                <a:ext uri="{FF2B5EF4-FFF2-40B4-BE49-F238E27FC236}">
                  <a16:creationId xmlns:a16="http://schemas.microsoft.com/office/drawing/2014/main" id="{464EC776-9E4C-DDDC-E297-B8D1F5DC768D}"/>
                </a:ext>
              </a:extLst>
            </p:cNvPr>
            <p:cNvSpPr/>
            <p:nvPr/>
          </p:nvSpPr>
          <p:spPr>
            <a:xfrm>
              <a:off x="5113892" y="1441611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ardrop 9">
              <a:extLst>
                <a:ext uri="{FF2B5EF4-FFF2-40B4-BE49-F238E27FC236}">
                  <a16:creationId xmlns:a16="http://schemas.microsoft.com/office/drawing/2014/main" id="{780BF3F5-BE0B-3454-8FD4-E3FAF05890C3}"/>
                </a:ext>
              </a:extLst>
            </p:cNvPr>
            <p:cNvSpPr/>
            <p:nvPr/>
          </p:nvSpPr>
          <p:spPr>
            <a:xfrm rot="20925394">
              <a:off x="5165631" y="1704217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ardrop 10">
              <a:extLst>
                <a:ext uri="{FF2B5EF4-FFF2-40B4-BE49-F238E27FC236}">
                  <a16:creationId xmlns:a16="http://schemas.microsoft.com/office/drawing/2014/main" id="{F0310D29-92BC-16C0-0B1C-27D687E37A14}"/>
                </a:ext>
              </a:extLst>
            </p:cNvPr>
            <p:cNvSpPr/>
            <p:nvPr/>
          </p:nvSpPr>
          <p:spPr>
            <a:xfrm>
              <a:off x="5711345" y="1163827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ardrop 11">
              <a:extLst>
                <a:ext uri="{FF2B5EF4-FFF2-40B4-BE49-F238E27FC236}">
                  <a16:creationId xmlns:a16="http://schemas.microsoft.com/office/drawing/2014/main" id="{3FFB6BE6-32DF-4D9C-BDC3-D4BA7AF67617}"/>
                </a:ext>
              </a:extLst>
            </p:cNvPr>
            <p:cNvSpPr/>
            <p:nvPr/>
          </p:nvSpPr>
          <p:spPr>
            <a:xfrm rot="20738672">
              <a:off x="5464175" y="1246736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ardrop 12">
              <a:extLst>
                <a:ext uri="{FF2B5EF4-FFF2-40B4-BE49-F238E27FC236}">
                  <a16:creationId xmlns:a16="http://schemas.microsoft.com/office/drawing/2014/main" id="{21DC91E0-3E29-DA64-CC0A-AE44174F2F79}"/>
                </a:ext>
              </a:extLst>
            </p:cNvPr>
            <p:cNvSpPr/>
            <p:nvPr/>
          </p:nvSpPr>
          <p:spPr>
            <a:xfrm>
              <a:off x="4809862" y="1803942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3B0782D-9EB4-854A-F5C6-26FEA3D84A14}"/>
              </a:ext>
            </a:extLst>
          </p:cNvPr>
          <p:cNvSpPr txBox="1"/>
          <p:nvPr/>
        </p:nvSpPr>
        <p:spPr>
          <a:xfrm>
            <a:off x="617334" y="3856610"/>
            <a:ext cx="589776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Measured output:</a:t>
            </a:r>
            <a:endParaRPr lang="en-US" sz="2000" dirty="0"/>
          </a:p>
          <a:p>
            <a:pPr marL="342900" indent="-342900">
              <a:buAutoNum type="arabicPeriod"/>
            </a:pPr>
            <a:r>
              <a:rPr lang="en-US" sz="1600" dirty="0"/>
              <a:t>Genetic profile: Changes in gene expression, mutation. – </a:t>
            </a:r>
            <a:r>
              <a:rPr lang="en-US" sz="1600" b="1" dirty="0">
                <a:solidFill>
                  <a:srgbClr val="7030A0"/>
                </a:solidFill>
              </a:rPr>
              <a:t>GF</a:t>
            </a:r>
          </a:p>
          <a:p>
            <a:pPr marL="342900" indent="-342900">
              <a:buAutoNum type="arabicPeriod"/>
            </a:pPr>
            <a:r>
              <a:rPr lang="en-US" sz="1600" dirty="0"/>
              <a:t>Biomarker expression changes: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Cell phenotyping – </a:t>
            </a:r>
            <a:r>
              <a:rPr lang="en-US" sz="1600" b="1" dirty="0">
                <a:solidFill>
                  <a:srgbClr val="7030A0"/>
                </a:solidFill>
              </a:rPr>
              <a:t>CP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Microscopic findings, staining – </a:t>
            </a:r>
            <a:r>
              <a:rPr lang="en-US" sz="1600" b="1" dirty="0">
                <a:solidFill>
                  <a:srgbClr val="7030A0"/>
                </a:solidFill>
              </a:rPr>
              <a:t>MI</a:t>
            </a:r>
            <a:endParaRPr lang="en-US" sz="1600" dirty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Immune responses: immune cell expansion &amp; production of cytokines. - </a:t>
            </a:r>
            <a:r>
              <a:rPr lang="en-US" sz="1600" b="1" dirty="0">
                <a:solidFill>
                  <a:srgbClr val="7030A0"/>
                </a:solidFill>
              </a:rPr>
              <a:t>IS</a:t>
            </a:r>
            <a:endParaRPr lang="en-US" sz="1600" dirty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/>
              <a:t>Microbial Resistance: susceptibility/resistance of a microbe to antibiotics. - </a:t>
            </a:r>
            <a:r>
              <a:rPr lang="en-US" sz="1600" b="1" dirty="0">
                <a:solidFill>
                  <a:srgbClr val="7030A0"/>
                </a:solidFill>
              </a:rPr>
              <a:t>MS</a:t>
            </a:r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EB40DE12-C999-5411-5F33-DC74AEEFBF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8693366"/>
              </p:ext>
            </p:extLst>
          </p:nvPr>
        </p:nvGraphicFramePr>
        <p:xfrm>
          <a:off x="7800981" y="1625742"/>
          <a:ext cx="2295382" cy="1338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BF19F4F5-C059-5EA2-3BD0-417AA7A7AC1D}"/>
              </a:ext>
            </a:extLst>
          </p:cNvPr>
          <p:cNvSpPr txBox="1"/>
          <p:nvPr/>
        </p:nvSpPr>
        <p:spPr>
          <a:xfrm>
            <a:off x="1486336" y="272091"/>
            <a:ext cx="9829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/>
              <a:t>in vitro </a:t>
            </a:r>
            <a:r>
              <a:rPr lang="en-US" sz="2400" b="1" dirty="0"/>
              <a:t>Testing &amp; Induced Responses – Commonality in the Collected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35CA44-C014-F029-7CCC-EBD4D187A6B3}"/>
              </a:ext>
            </a:extLst>
          </p:cNvPr>
          <p:cNvGrpSpPr/>
          <p:nvPr/>
        </p:nvGrpSpPr>
        <p:grpSpPr>
          <a:xfrm>
            <a:off x="202746" y="2437627"/>
            <a:ext cx="2895587" cy="1026653"/>
            <a:chOff x="153479" y="2760438"/>
            <a:chExt cx="2895587" cy="1026653"/>
          </a:xfrm>
        </p:grpSpPr>
        <p:sp>
          <p:nvSpPr>
            <p:cNvPr id="4" name="&quot;Not Allowed&quot; Symbol 3">
              <a:extLst>
                <a:ext uri="{FF2B5EF4-FFF2-40B4-BE49-F238E27FC236}">
                  <a16:creationId xmlns:a16="http://schemas.microsoft.com/office/drawing/2014/main" id="{33552D12-8C5D-44C0-C520-769813EC1756}"/>
                </a:ext>
              </a:extLst>
            </p:cNvPr>
            <p:cNvSpPr/>
            <p:nvPr/>
          </p:nvSpPr>
          <p:spPr>
            <a:xfrm>
              <a:off x="2134666" y="2760438"/>
              <a:ext cx="914400" cy="914400"/>
            </a:xfrm>
            <a:prstGeom prst="noSmoking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AC116F-D493-E33C-ED5F-8E46BE3ACEC8}"/>
                </a:ext>
              </a:extLst>
            </p:cNvPr>
            <p:cNvSpPr txBox="1"/>
            <p:nvPr/>
          </p:nvSpPr>
          <p:spPr>
            <a:xfrm>
              <a:off x="153479" y="2863761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sz="18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Inhibitory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Down-regulation</a:t>
              </a:r>
              <a:endParaRPr lang="en-US" sz="18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4E8B5A-4208-A6D6-C15C-99B6308F08D3}"/>
              </a:ext>
            </a:extLst>
          </p:cNvPr>
          <p:cNvGrpSpPr/>
          <p:nvPr/>
        </p:nvGrpSpPr>
        <p:grpSpPr>
          <a:xfrm>
            <a:off x="202746" y="1238546"/>
            <a:ext cx="2895587" cy="1000858"/>
            <a:chOff x="138579" y="1590688"/>
            <a:chExt cx="2895587" cy="1000858"/>
          </a:xfrm>
        </p:grpSpPr>
        <p:sp>
          <p:nvSpPr>
            <p:cNvPr id="22" name="Cross 21">
              <a:extLst>
                <a:ext uri="{FF2B5EF4-FFF2-40B4-BE49-F238E27FC236}">
                  <a16:creationId xmlns:a16="http://schemas.microsoft.com/office/drawing/2014/main" id="{83D51608-5F5A-0CF7-E651-D214FE2F7BD6}"/>
                </a:ext>
              </a:extLst>
            </p:cNvPr>
            <p:cNvSpPr/>
            <p:nvPr/>
          </p:nvSpPr>
          <p:spPr>
            <a:xfrm>
              <a:off x="2119766" y="1590688"/>
              <a:ext cx="914400" cy="914400"/>
            </a:xfrm>
            <a:prstGeom prst="plus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E53A99E-986C-4B0E-5818-07083EC431B5}"/>
                </a:ext>
              </a:extLst>
            </p:cNvPr>
            <p:cNvSpPr txBox="1"/>
            <p:nvPr/>
          </p:nvSpPr>
          <p:spPr>
            <a:xfrm>
              <a:off x="138579" y="1668216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Stimulating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Up-regulation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9EAEBAC-FBD5-99DD-F14D-049DE382BCAD}"/>
              </a:ext>
            </a:extLst>
          </p:cNvPr>
          <p:cNvSpPr txBox="1"/>
          <p:nvPr/>
        </p:nvSpPr>
        <p:spPr>
          <a:xfrm>
            <a:off x="7015478" y="3702517"/>
            <a:ext cx="487959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Added Agent Types (we have seen):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Study/control drugs (e.g. antibiotics). 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Vaccines (e.g. vaccine viral component).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Gene therapy (e.g. vector, theraptucis transgene product).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Diagnostic or stimulating agents (e.g. TB antigens, </a:t>
            </a:r>
            <a:r>
              <a:rPr lang="en-US" sz="1600" i="0" dirty="0">
                <a:effectLst/>
              </a:rPr>
              <a:t>Macrophage inflammatory protein</a:t>
            </a:r>
            <a:r>
              <a:rPr lang="en-US" sz="1600" dirty="0"/>
              <a:t>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Other substances (e.g. </a:t>
            </a:r>
            <a:r>
              <a:rPr lang="en-US" sz="1600" b="0" i="0" dirty="0">
                <a:effectLst/>
              </a:rPr>
              <a:t>a substrate for the enzymatic reaction)</a:t>
            </a:r>
            <a:endParaRPr lang="en-US" sz="1600" dirty="0"/>
          </a:p>
        </p:txBody>
      </p:sp>
      <p:sp>
        <p:nvSpPr>
          <p:cNvPr id="27" name="Callout: Down Arrow 26">
            <a:extLst>
              <a:ext uri="{FF2B5EF4-FFF2-40B4-BE49-F238E27FC236}">
                <a16:creationId xmlns:a16="http://schemas.microsoft.com/office/drawing/2014/main" id="{CAC4A6E1-FC03-7DED-6907-39287A6EBADB}"/>
              </a:ext>
            </a:extLst>
          </p:cNvPr>
          <p:cNvSpPr/>
          <p:nvPr/>
        </p:nvSpPr>
        <p:spPr>
          <a:xfrm>
            <a:off x="4987603" y="937146"/>
            <a:ext cx="1085189" cy="1095961"/>
          </a:xfrm>
          <a:prstGeom prst="downArrowCallout">
            <a:avLst/>
          </a:prstGeom>
          <a:solidFill>
            <a:srgbClr val="DD9B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Cells,</a:t>
            </a:r>
          </a:p>
          <a:p>
            <a:pPr algn="ctr"/>
            <a:r>
              <a:rPr lang="en-US" sz="1400" dirty="0"/>
              <a:t>Microbes,</a:t>
            </a:r>
          </a:p>
          <a:p>
            <a:pPr algn="ctr"/>
            <a:r>
              <a:rPr lang="en-US" sz="1400" dirty="0"/>
              <a:t>Enzymes??</a:t>
            </a:r>
          </a:p>
        </p:txBody>
      </p:sp>
    </p:spTree>
    <p:extLst>
      <p:ext uri="{BB962C8B-B14F-4D97-AF65-F5344CB8AC3E}">
        <p14:creationId xmlns:p14="http://schemas.microsoft.com/office/powerpoint/2010/main" val="1342021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ell culture Vectors, Clipart &amp; Illustrations for Free Download - illustAC">
            <a:extLst>
              <a:ext uri="{FF2B5EF4-FFF2-40B4-BE49-F238E27FC236}">
                <a16:creationId xmlns:a16="http://schemas.microsoft.com/office/drawing/2014/main" id="{1EAA35D9-8E41-A80C-D13E-ED179CD10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196" y="817400"/>
            <a:ext cx="4184650" cy="314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B42AF8B-9CA7-1CBC-731D-745410E2617F}"/>
              </a:ext>
            </a:extLst>
          </p:cNvPr>
          <p:cNvGrpSpPr/>
          <p:nvPr/>
        </p:nvGrpSpPr>
        <p:grpSpPr>
          <a:xfrm>
            <a:off x="6680200" y="452402"/>
            <a:ext cx="4666407" cy="1744698"/>
            <a:chOff x="4809862" y="265212"/>
            <a:chExt cx="4231496" cy="1856230"/>
          </a:xfrm>
        </p:grpSpPr>
        <p:sp>
          <p:nvSpPr>
            <p:cNvPr id="8" name="Teardrop 7">
              <a:extLst>
                <a:ext uri="{FF2B5EF4-FFF2-40B4-BE49-F238E27FC236}">
                  <a16:creationId xmlns:a16="http://schemas.microsoft.com/office/drawing/2014/main" id="{52C00936-4F10-584C-3083-5185D392BA51}"/>
                </a:ext>
              </a:extLst>
            </p:cNvPr>
            <p:cNvSpPr/>
            <p:nvPr/>
          </p:nvSpPr>
          <p:spPr>
            <a:xfrm>
              <a:off x="5430912" y="1503398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 descr="Pipette transparent 1ml / 0.03oz - Solia USA">
              <a:extLst>
                <a:ext uri="{FF2B5EF4-FFF2-40B4-BE49-F238E27FC236}">
                  <a16:creationId xmlns:a16="http://schemas.microsoft.com/office/drawing/2014/main" id="{33A7A9E4-9307-5170-6276-8CBCC87CB9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8280">
              <a:off x="6105004" y="265212"/>
              <a:ext cx="2936354" cy="140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ardrop 8">
              <a:extLst>
                <a:ext uri="{FF2B5EF4-FFF2-40B4-BE49-F238E27FC236}">
                  <a16:creationId xmlns:a16="http://schemas.microsoft.com/office/drawing/2014/main" id="{464EC776-9E4C-DDDC-E297-B8D1F5DC768D}"/>
                </a:ext>
              </a:extLst>
            </p:cNvPr>
            <p:cNvSpPr/>
            <p:nvPr/>
          </p:nvSpPr>
          <p:spPr>
            <a:xfrm>
              <a:off x="5113892" y="1441611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ardrop 9">
              <a:extLst>
                <a:ext uri="{FF2B5EF4-FFF2-40B4-BE49-F238E27FC236}">
                  <a16:creationId xmlns:a16="http://schemas.microsoft.com/office/drawing/2014/main" id="{780BF3F5-BE0B-3454-8FD4-E3FAF05890C3}"/>
                </a:ext>
              </a:extLst>
            </p:cNvPr>
            <p:cNvSpPr/>
            <p:nvPr/>
          </p:nvSpPr>
          <p:spPr>
            <a:xfrm rot="20925394">
              <a:off x="5165631" y="1704217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ardrop 10">
              <a:extLst>
                <a:ext uri="{FF2B5EF4-FFF2-40B4-BE49-F238E27FC236}">
                  <a16:creationId xmlns:a16="http://schemas.microsoft.com/office/drawing/2014/main" id="{F0310D29-92BC-16C0-0B1C-27D687E37A14}"/>
                </a:ext>
              </a:extLst>
            </p:cNvPr>
            <p:cNvSpPr/>
            <p:nvPr/>
          </p:nvSpPr>
          <p:spPr>
            <a:xfrm>
              <a:off x="5711345" y="1163827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ardrop 11">
              <a:extLst>
                <a:ext uri="{FF2B5EF4-FFF2-40B4-BE49-F238E27FC236}">
                  <a16:creationId xmlns:a16="http://schemas.microsoft.com/office/drawing/2014/main" id="{3FFB6BE6-32DF-4D9C-BDC3-D4BA7AF67617}"/>
                </a:ext>
              </a:extLst>
            </p:cNvPr>
            <p:cNvSpPr/>
            <p:nvPr/>
          </p:nvSpPr>
          <p:spPr>
            <a:xfrm rot="20738672">
              <a:off x="5464175" y="1246736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ardrop 12">
              <a:extLst>
                <a:ext uri="{FF2B5EF4-FFF2-40B4-BE49-F238E27FC236}">
                  <a16:creationId xmlns:a16="http://schemas.microsoft.com/office/drawing/2014/main" id="{21DC91E0-3E29-DA64-CC0A-AE44174F2F79}"/>
                </a:ext>
              </a:extLst>
            </p:cNvPr>
            <p:cNvSpPr/>
            <p:nvPr/>
          </p:nvSpPr>
          <p:spPr>
            <a:xfrm>
              <a:off x="4809862" y="1803942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3B0782D-9EB4-854A-F5C6-26FEA3D84A14}"/>
              </a:ext>
            </a:extLst>
          </p:cNvPr>
          <p:cNvSpPr txBox="1"/>
          <p:nvPr/>
        </p:nvSpPr>
        <p:spPr>
          <a:xfrm>
            <a:off x="572539" y="3855385"/>
            <a:ext cx="56193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Measured output in SDTM --TEST Examples:</a:t>
            </a:r>
            <a:endParaRPr lang="en-US" sz="2000" dirty="0"/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/>
              <a:t>Genetic profile: </a:t>
            </a:r>
            <a:r>
              <a:rPr lang="en-US" sz="1600" b="1" dirty="0">
                <a:solidFill>
                  <a:srgbClr val="7030A0"/>
                </a:solidFill>
              </a:rPr>
              <a:t>GFTEST = Gene Expression? (not sure)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/>
              <a:t>Biomarker expression changes: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</a:rPr>
              <a:t>CPTEST+</a:t>
            </a:r>
            <a:r>
              <a:rPr lang="en-US" sz="1600" b="1" i="0" dirty="0">
                <a:solidFill>
                  <a:srgbClr val="7030A0"/>
                </a:solidFill>
                <a:effectLst/>
                <a:latin typeface="-apple-system"/>
              </a:rPr>
              <a:t>CPMRKSTR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sz="1600" b="1" dirty="0">
                <a:solidFill>
                  <a:srgbClr val="7030A0"/>
                </a:solidFill>
              </a:rPr>
              <a:t>= 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CD45+CD3+CD19+ T-Lymphocytes</a:t>
            </a:r>
            <a:endParaRPr lang="en-US" sz="1600" b="1" dirty="0">
              <a:solidFill>
                <a:srgbClr val="00B050"/>
              </a:solidFill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</a:rPr>
              <a:t>MITEST = 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Human Epidermal Growth Factor Receptor 2</a:t>
            </a:r>
            <a:endParaRPr lang="en-US" sz="1600" dirty="0"/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/>
              <a:t>Immune responses: </a:t>
            </a:r>
            <a:r>
              <a:rPr lang="en-US" sz="1600" b="1" dirty="0">
                <a:solidFill>
                  <a:srgbClr val="7030A0"/>
                </a:solidFill>
              </a:rPr>
              <a:t>ISTEST = 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Cytokine-secreting Cells</a:t>
            </a:r>
            <a:endParaRPr lang="en-US" sz="1600" dirty="0"/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dirty="0"/>
              <a:t>Microbial Resistance: </a:t>
            </a:r>
            <a:r>
              <a:rPr lang="en-US" sz="1600" b="1" dirty="0">
                <a:solidFill>
                  <a:srgbClr val="7030A0"/>
                </a:solidFill>
              </a:rPr>
              <a:t>MSTEST = 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Diameter of the Zone of Inhibition, or Microbial Susceptibility</a:t>
            </a:r>
            <a:endParaRPr lang="en-US" sz="1600" b="1" dirty="0">
              <a:solidFill>
                <a:srgbClr val="00B050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DBA41F-A181-D720-7C23-A2F4464AA099}"/>
              </a:ext>
            </a:extLst>
          </p:cNvPr>
          <p:cNvGrpSpPr/>
          <p:nvPr/>
        </p:nvGrpSpPr>
        <p:grpSpPr>
          <a:xfrm>
            <a:off x="202746" y="2437627"/>
            <a:ext cx="2895587" cy="1026653"/>
            <a:chOff x="153479" y="2760438"/>
            <a:chExt cx="2895587" cy="1026653"/>
          </a:xfrm>
        </p:grpSpPr>
        <p:sp>
          <p:nvSpPr>
            <p:cNvPr id="2" name="&quot;Not Allowed&quot; Symbol 1">
              <a:extLst>
                <a:ext uri="{FF2B5EF4-FFF2-40B4-BE49-F238E27FC236}">
                  <a16:creationId xmlns:a16="http://schemas.microsoft.com/office/drawing/2014/main" id="{3A47F53A-21BC-3987-09E4-5CE690D93546}"/>
                </a:ext>
              </a:extLst>
            </p:cNvPr>
            <p:cNvSpPr/>
            <p:nvPr/>
          </p:nvSpPr>
          <p:spPr>
            <a:xfrm>
              <a:off x="2134666" y="2760438"/>
              <a:ext cx="914400" cy="914400"/>
            </a:xfrm>
            <a:prstGeom prst="noSmoking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32291A-75C0-4DE7-FEF2-C662C4AB4AA5}"/>
                </a:ext>
              </a:extLst>
            </p:cNvPr>
            <p:cNvSpPr txBox="1"/>
            <p:nvPr/>
          </p:nvSpPr>
          <p:spPr>
            <a:xfrm>
              <a:off x="153479" y="2863761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sz="18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Inhibitory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Down-regulation</a:t>
              </a:r>
              <a:endParaRPr lang="en-US" sz="18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FC81EA5-D314-7599-E72F-A335B19639CB}"/>
              </a:ext>
            </a:extLst>
          </p:cNvPr>
          <p:cNvGrpSpPr/>
          <p:nvPr/>
        </p:nvGrpSpPr>
        <p:grpSpPr>
          <a:xfrm>
            <a:off x="202746" y="1238546"/>
            <a:ext cx="2895587" cy="1000858"/>
            <a:chOff x="138579" y="1590688"/>
            <a:chExt cx="2895587" cy="1000858"/>
          </a:xfrm>
        </p:grpSpPr>
        <p:sp>
          <p:nvSpPr>
            <p:cNvPr id="3" name="Cross 2">
              <a:extLst>
                <a:ext uri="{FF2B5EF4-FFF2-40B4-BE49-F238E27FC236}">
                  <a16:creationId xmlns:a16="http://schemas.microsoft.com/office/drawing/2014/main" id="{DBF96BE8-8E86-7FCB-1C99-A4FCA5E92F4A}"/>
                </a:ext>
              </a:extLst>
            </p:cNvPr>
            <p:cNvSpPr/>
            <p:nvPr/>
          </p:nvSpPr>
          <p:spPr>
            <a:xfrm>
              <a:off x="2119766" y="1590688"/>
              <a:ext cx="914400" cy="914400"/>
            </a:xfrm>
            <a:prstGeom prst="plus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3277674-A171-0011-456F-07840B4B855E}"/>
                </a:ext>
              </a:extLst>
            </p:cNvPr>
            <p:cNvSpPr txBox="1"/>
            <p:nvPr/>
          </p:nvSpPr>
          <p:spPr>
            <a:xfrm>
              <a:off x="138579" y="1668216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Stimulating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Up-regulation</a:t>
              </a:r>
            </a:p>
          </p:txBody>
        </p:sp>
      </p:grp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EB40DE12-C999-5411-5F33-DC74AEEFBF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6284040"/>
              </p:ext>
            </p:extLst>
          </p:nvPr>
        </p:nvGraphicFramePr>
        <p:xfrm>
          <a:off x="7598236" y="1644772"/>
          <a:ext cx="3852645" cy="1338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A05137BC-8036-1799-6172-34BE650A0B95}"/>
              </a:ext>
            </a:extLst>
          </p:cNvPr>
          <p:cNvSpPr txBox="1"/>
          <p:nvPr/>
        </p:nvSpPr>
        <p:spPr>
          <a:xfrm>
            <a:off x="1486336" y="272091"/>
            <a:ext cx="9829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/>
              <a:t>in vitro </a:t>
            </a:r>
            <a:r>
              <a:rPr lang="en-US" sz="2400" b="1" dirty="0"/>
              <a:t>Testing &amp; Induced Responses – Commonality in the Collected 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5A828D-5AA3-509B-3031-7A07E4B2429F}"/>
              </a:ext>
            </a:extLst>
          </p:cNvPr>
          <p:cNvSpPr txBox="1"/>
          <p:nvPr/>
        </p:nvSpPr>
        <p:spPr>
          <a:xfrm>
            <a:off x="7015478" y="3702517"/>
            <a:ext cx="487959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Added Agent Types (we have seen):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Study/control drugs (e.g. antibiotics). 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Vaccines (e.g. vaccine viral component).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Gene therapy (e.g. vector, theraptucis transgene product).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Diagnostic or stimulating agents (e.g. TB antigens, </a:t>
            </a:r>
            <a:r>
              <a:rPr lang="en-US" sz="1600" i="0" dirty="0">
                <a:effectLst/>
              </a:rPr>
              <a:t>Macrophage inflammatory protein</a:t>
            </a:r>
            <a:r>
              <a:rPr lang="en-US" sz="1600" dirty="0"/>
              <a:t>).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US" sz="1600" dirty="0"/>
              <a:t>Other substances (e.g. </a:t>
            </a:r>
            <a:r>
              <a:rPr lang="en-US" sz="1600" b="0" i="0" dirty="0">
                <a:effectLst/>
              </a:rPr>
              <a:t>a substrate for the enzymatic reaction)</a:t>
            </a:r>
            <a:endParaRPr lang="en-US" sz="1600" dirty="0"/>
          </a:p>
        </p:txBody>
      </p:sp>
      <p:sp>
        <p:nvSpPr>
          <p:cNvPr id="4" name="Callout: Down Arrow 3">
            <a:extLst>
              <a:ext uri="{FF2B5EF4-FFF2-40B4-BE49-F238E27FC236}">
                <a16:creationId xmlns:a16="http://schemas.microsoft.com/office/drawing/2014/main" id="{76106C88-875D-6F41-216F-006526B486A1}"/>
              </a:ext>
            </a:extLst>
          </p:cNvPr>
          <p:cNvSpPr/>
          <p:nvPr/>
        </p:nvSpPr>
        <p:spPr>
          <a:xfrm>
            <a:off x="4987603" y="937146"/>
            <a:ext cx="1085189" cy="1095961"/>
          </a:xfrm>
          <a:prstGeom prst="downArrowCallout">
            <a:avLst/>
          </a:prstGeom>
          <a:solidFill>
            <a:srgbClr val="DD9B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Cells,</a:t>
            </a:r>
          </a:p>
          <a:p>
            <a:pPr algn="ctr"/>
            <a:r>
              <a:rPr lang="en-US" sz="1400" dirty="0"/>
              <a:t>Microbes,</a:t>
            </a:r>
          </a:p>
          <a:p>
            <a:pPr algn="ctr"/>
            <a:r>
              <a:rPr lang="en-US" sz="1400" dirty="0"/>
              <a:t>Enzymes??</a:t>
            </a:r>
          </a:p>
        </p:txBody>
      </p:sp>
    </p:spTree>
    <p:extLst>
      <p:ext uri="{BB962C8B-B14F-4D97-AF65-F5344CB8AC3E}">
        <p14:creationId xmlns:p14="http://schemas.microsoft.com/office/powerpoint/2010/main" val="1551375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ell culture Vectors, Clipart &amp; Illustrations for Free Download - illustAC">
            <a:extLst>
              <a:ext uri="{FF2B5EF4-FFF2-40B4-BE49-F238E27FC236}">
                <a16:creationId xmlns:a16="http://schemas.microsoft.com/office/drawing/2014/main" id="{1EAA35D9-8E41-A80C-D13E-ED179CD10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196" y="817400"/>
            <a:ext cx="4184650" cy="314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B42AF8B-9CA7-1CBC-731D-745410E2617F}"/>
              </a:ext>
            </a:extLst>
          </p:cNvPr>
          <p:cNvGrpSpPr/>
          <p:nvPr/>
        </p:nvGrpSpPr>
        <p:grpSpPr>
          <a:xfrm>
            <a:off x="6680200" y="452402"/>
            <a:ext cx="4666407" cy="1744698"/>
            <a:chOff x="4809862" y="265212"/>
            <a:chExt cx="4231496" cy="1856230"/>
          </a:xfrm>
        </p:grpSpPr>
        <p:sp>
          <p:nvSpPr>
            <p:cNvPr id="8" name="Teardrop 7">
              <a:extLst>
                <a:ext uri="{FF2B5EF4-FFF2-40B4-BE49-F238E27FC236}">
                  <a16:creationId xmlns:a16="http://schemas.microsoft.com/office/drawing/2014/main" id="{52C00936-4F10-584C-3083-5185D392BA51}"/>
                </a:ext>
              </a:extLst>
            </p:cNvPr>
            <p:cNvSpPr/>
            <p:nvPr/>
          </p:nvSpPr>
          <p:spPr>
            <a:xfrm>
              <a:off x="5430912" y="1503398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30" name="Picture 6" descr="Pipette transparent 1ml / 0.03oz - Solia USA">
              <a:extLst>
                <a:ext uri="{FF2B5EF4-FFF2-40B4-BE49-F238E27FC236}">
                  <a16:creationId xmlns:a16="http://schemas.microsoft.com/office/drawing/2014/main" id="{33A7A9E4-9307-5170-6276-8CBCC87CB9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68280">
              <a:off x="6105004" y="265212"/>
              <a:ext cx="2936354" cy="1401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ardrop 8">
              <a:extLst>
                <a:ext uri="{FF2B5EF4-FFF2-40B4-BE49-F238E27FC236}">
                  <a16:creationId xmlns:a16="http://schemas.microsoft.com/office/drawing/2014/main" id="{464EC776-9E4C-DDDC-E297-B8D1F5DC768D}"/>
                </a:ext>
              </a:extLst>
            </p:cNvPr>
            <p:cNvSpPr/>
            <p:nvPr/>
          </p:nvSpPr>
          <p:spPr>
            <a:xfrm>
              <a:off x="5113892" y="1441611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ardrop 9">
              <a:extLst>
                <a:ext uri="{FF2B5EF4-FFF2-40B4-BE49-F238E27FC236}">
                  <a16:creationId xmlns:a16="http://schemas.microsoft.com/office/drawing/2014/main" id="{780BF3F5-BE0B-3454-8FD4-E3FAF05890C3}"/>
                </a:ext>
              </a:extLst>
            </p:cNvPr>
            <p:cNvSpPr/>
            <p:nvPr/>
          </p:nvSpPr>
          <p:spPr>
            <a:xfrm rot="20925394">
              <a:off x="5165631" y="1704217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ardrop 10">
              <a:extLst>
                <a:ext uri="{FF2B5EF4-FFF2-40B4-BE49-F238E27FC236}">
                  <a16:creationId xmlns:a16="http://schemas.microsoft.com/office/drawing/2014/main" id="{F0310D29-92BC-16C0-0B1C-27D687E37A14}"/>
                </a:ext>
              </a:extLst>
            </p:cNvPr>
            <p:cNvSpPr/>
            <p:nvPr/>
          </p:nvSpPr>
          <p:spPr>
            <a:xfrm>
              <a:off x="5711345" y="1163827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ardrop 11">
              <a:extLst>
                <a:ext uri="{FF2B5EF4-FFF2-40B4-BE49-F238E27FC236}">
                  <a16:creationId xmlns:a16="http://schemas.microsoft.com/office/drawing/2014/main" id="{3FFB6BE6-32DF-4D9C-BDC3-D4BA7AF67617}"/>
                </a:ext>
              </a:extLst>
            </p:cNvPr>
            <p:cNvSpPr/>
            <p:nvPr/>
          </p:nvSpPr>
          <p:spPr>
            <a:xfrm rot="20738672">
              <a:off x="5464175" y="1246736"/>
              <a:ext cx="323850" cy="2540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ardrop 12">
              <a:extLst>
                <a:ext uri="{FF2B5EF4-FFF2-40B4-BE49-F238E27FC236}">
                  <a16:creationId xmlns:a16="http://schemas.microsoft.com/office/drawing/2014/main" id="{21DC91E0-3E29-DA64-CC0A-AE44174F2F79}"/>
                </a:ext>
              </a:extLst>
            </p:cNvPr>
            <p:cNvSpPr/>
            <p:nvPr/>
          </p:nvSpPr>
          <p:spPr>
            <a:xfrm>
              <a:off x="4809862" y="1803942"/>
              <a:ext cx="323850" cy="317500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3B0782D-9EB4-854A-F5C6-26FEA3D84A14}"/>
              </a:ext>
            </a:extLst>
          </p:cNvPr>
          <p:cNvSpPr txBox="1"/>
          <p:nvPr/>
        </p:nvSpPr>
        <p:spPr>
          <a:xfrm>
            <a:off x="919067" y="3766678"/>
            <a:ext cx="1015321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Problems/Thoughts:</a:t>
            </a:r>
            <a:endParaRPr lang="en-US" sz="1400" b="1" dirty="0"/>
          </a:p>
          <a:p>
            <a:pPr marL="342900" indent="-342900">
              <a:buAutoNum type="arabicPeriod"/>
            </a:pPr>
            <a:r>
              <a:rPr lang="en-US" sz="1400" dirty="0"/>
              <a:t>We need a variable to map the </a:t>
            </a:r>
            <a:r>
              <a:rPr lang="en-US" sz="1400" i="1" dirty="0"/>
              <a:t>added agent</a:t>
            </a:r>
            <a:r>
              <a:rPr lang="en-US" sz="1400" dirty="0"/>
              <a:t>: drug, diagnostic agents, other substances (used to induce a </a:t>
            </a:r>
            <a:r>
              <a:rPr lang="en-US" sz="1400" i="1" dirty="0"/>
              <a:t>in vitro </a:t>
            </a:r>
            <a:r>
              <a:rPr lang="en-US" sz="1400" dirty="0"/>
              <a:t>response). Sometimes this is all we need, and the dataset stops here.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There are two variables now serving the same function: CNDAGT and AGENT.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Can we merge them? One less variable people have to worry about.</a:t>
            </a:r>
          </a:p>
          <a:p>
            <a:pPr marL="342900" indent="-342900">
              <a:buAutoNum type="arabicPeriod"/>
            </a:pPr>
            <a:r>
              <a:rPr lang="en-US" sz="1400" dirty="0"/>
              <a:t>We need a variable for the </a:t>
            </a:r>
            <a:r>
              <a:rPr lang="en-US" sz="1400" i="1" dirty="0"/>
              <a:t>agent concentration</a:t>
            </a:r>
            <a:r>
              <a:rPr lang="en-US" sz="14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MSCONC works but this is limited to MS.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Expand it to other specimen-domains, no need to create new variable.</a:t>
            </a:r>
          </a:p>
          <a:p>
            <a:pPr marL="342900" indent="-342900">
              <a:buAutoNum type="arabicPeriod"/>
            </a:pPr>
            <a:r>
              <a:rPr lang="en-US" sz="1400" dirty="0"/>
              <a:t>We need a variable for the </a:t>
            </a:r>
            <a:r>
              <a:rPr lang="en-US" sz="1400" i="1" dirty="0"/>
              <a:t>agent dosing unit</a:t>
            </a:r>
            <a:r>
              <a:rPr lang="en-US" sz="14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MSCONCU works but this is limited to MS.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Expand it to other specimen-domains, no need to create new variable.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These variables function similarly for mapping exposure data like those in EX/EC, but EX/EC are used for live patients, in vivo studies, ONLY. Diane W confirmed it.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DBA41F-A181-D720-7C23-A2F4464AA099}"/>
              </a:ext>
            </a:extLst>
          </p:cNvPr>
          <p:cNvGrpSpPr/>
          <p:nvPr/>
        </p:nvGrpSpPr>
        <p:grpSpPr>
          <a:xfrm>
            <a:off x="202746" y="2367736"/>
            <a:ext cx="2895587" cy="1026653"/>
            <a:chOff x="153479" y="2760438"/>
            <a:chExt cx="2895587" cy="1026653"/>
          </a:xfrm>
        </p:grpSpPr>
        <p:sp>
          <p:nvSpPr>
            <p:cNvPr id="2" name="&quot;Not Allowed&quot; Symbol 1">
              <a:extLst>
                <a:ext uri="{FF2B5EF4-FFF2-40B4-BE49-F238E27FC236}">
                  <a16:creationId xmlns:a16="http://schemas.microsoft.com/office/drawing/2014/main" id="{3A47F53A-21BC-3987-09E4-5CE690D93546}"/>
                </a:ext>
              </a:extLst>
            </p:cNvPr>
            <p:cNvSpPr/>
            <p:nvPr/>
          </p:nvSpPr>
          <p:spPr>
            <a:xfrm>
              <a:off x="2134666" y="2760438"/>
              <a:ext cx="914400" cy="914400"/>
            </a:xfrm>
            <a:prstGeom prst="noSmoking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132291A-75C0-4DE7-FEF2-C662C4AB4AA5}"/>
                </a:ext>
              </a:extLst>
            </p:cNvPr>
            <p:cNvSpPr txBox="1"/>
            <p:nvPr/>
          </p:nvSpPr>
          <p:spPr>
            <a:xfrm>
              <a:off x="153479" y="2863761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sz="18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Inhibitory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Down-regulation</a:t>
              </a:r>
              <a:endParaRPr lang="en-US" sz="18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FC81EA5-D314-7599-E72F-A335B19639CB}"/>
              </a:ext>
            </a:extLst>
          </p:cNvPr>
          <p:cNvGrpSpPr/>
          <p:nvPr/>
        </p:nvGrpSpPr>
        <p:grpSpPr>
          <a:xfrm>
            <a:off x="202746" y="1238546"/>
            <a:ext cx="2895587" cy="1000858"/>
            <a:chOff x="138579" y="1590688"/>
            <a:chExt cx="2895587" cy="1000858"/>
          </a:xfrm>
        </p:grpSpPr>
        <p:sp>
          <p:nvSpPr>
            <p:cNvPr id="3" name="Cross 2">
              <a:extLst>
                <a:ext uri="{FF2B5EF4-FFF2-40B4-BE49-F238E27FC236}">
                  <a16:creationId xmlns:a16="http://schemas.microsoft.com/office/drawing/2014/main" id="{DBF96BE8-8E86-7FCB-1C99-A4FCA5E92F4A}"/>
                </a:ext>
              </a:extLst>
            </p:cNvPr>
            <p:cNvSpPr/>
            <p:nvPr/>
          </p:nvSpPr>
          <p:spPr>
            <a:xfrm>
              <a:off x="2119766" y="1590688"/>
              <a:ext cx="914400" cy="914400"/>
            </a:xfrm>
            <a:prstGeom prst="plus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3277674-A171-0011-456F-07840B4B855E}"/>
                </a:ext>
              </a:extLst>
            </p:cNvPr>
            <p:cNvSpPr txBox="1"/>
            <p:nvPr/>
          </p:nvSpPr>
          <p:spPr>
            <a:xfrm>
              <a:off x="138579" y="1668216"/>
              <a:ext cx="256730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US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Stimulating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Response; </a:t>
              </a:r>
            </a:p>
            <a:p>
              <a:pPr lvl="1"/>
              <a:r>
                <a:rPr lang="en-US" sz="1800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Up-regulation</a:t>
              </a:r>
            </a:p>
          </p:txBody>
        </p:sp>
      </p:grp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EB40DE12-C999-5411-5F33-DC74AEEFBF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5599668"/>
              </p:ext>
            </p:extLst>
          </p:nvPr>
        </p:nvGraphicFramePr>
        <p:xfrm>
          <a:off x="7598236" y="1644772"/>
          <a:ext cx="3852645" cy="1338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A05137BC-8036-1799-6172-34BE650A0B95}"/>
              </a:ext>
            </a:extLst>
          </p:cNvPr>
          <p:cNvSpPr txBox="1"/>
          <p:nvPr/>
        </p:nvSpPr>
        <p:spPr>
          <a:xfrm>
            <a:off x="1486336" y="272091"/>
            <a:ext cx="98293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 dirty="0"/>
              <a:t>in vitro </a:t>
            </a:r>
            <a:r>
              <a:rPr lang="en-US" sz="2400" b="1" dirty="0"/>
              <a:t>Testing &amp; Induced Responses – Commonality in the Collected Data</a:t>
            </a:r>
          </a:p>
        </p:txBody>
      </p:sp>
      <p:sp>
        <p:nvSpPr>
          <p:cNvPr id="7" name="Callout: Down Arrow 6">
            <a:extLst>
              <a:ext uri="{FF2B5EF4-FFF2-40B4-BE49-F238E27FC236}">
                <a16:creationId xmlns:a16="http://schemas.microsoft.com/office/drawing/2014/main" id="{129DD216-F0FB-1EE9-3C61-BF4B8732A1D8}"/>
              </a:ext>
            </a:extLst>
          </p:cNvPr>
          <p:cNvSpPr/>
          <p:nvPr/>
        </p:nvSpPr>
        <p:spPr>
          <a:xfrm>
            <a:off x="4910485" y="937146"/>
            <a:ext cx="1085189" cy="1095961"/>
          </a:xfrm>
          <a:prstGeom prst="downArrowCallout">
            <a:avLst/>
          </a:prstGeom>
          <a:solidFill>
            <a:srgbClr val="DD9B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Cells,</a:t>
            </a:r>
          </a:p>
          <a:p>
            <a:pPr algn="ctr"/>
            <a:r>
              <a:rPr lang="en-US" sz="1400" dirty="0"/>
              <a:t>Microbes,</a:t>
            </a:r>
          </a:p>
          <a:p>
            <a:pPr algn="ctr"/>
            <a:r>
              <a:rPr lang="en-US" sz="1400" dirty="0"/>
              <a:t>Enzymes??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792C7E-5260-3B90-E934-FF1787B90F81}"/>
              </a:ext>
            </a:extLst>
          </p:cNvPr>
          <p:cNvSpPr txBox="1"/>
          <p:nvPr/>
        </p:nvSpPr>
        <p:spPr>
          <a:xfrm>
            <a:off x="7995214" y="3063867"/>
            <a:ext cx="37761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** I think these should be the same 3 variables regardless of domains.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82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594</Words>
  <Application>Microsoft Office PowerPoint</Application>
  <PresentationFormat>Widescreen</PresentationFormat>
  <Paragraphs>77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-apple-system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</dc:creator>
  <cp:lastModifiedBy>Jordan</cp:lastModifiedBy>
  <cp:revision>6</cp:revision>
  <dcterms:created xsi:type="dcterms:W3CDTF">2023-11-08T17:00:46Z</dcterms:created>
  <dcterms:modified xsi:type="dcterms:W3CDTF">2023-11-08T21:10:24Z</dcterms:modified>
</cp:coreProperties>
</file>