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5"/>
  </p:notesMasterIdLst>
  <p:sldIdLst>
    <p:sldId id="265" r:id="rId2"/>
    <p:sldId id="260" r:id="rId3"/>
    <p:sldId id="262" r:id="rId4"/>
    <p:sldId id="263" r:id="rId5"/>
    <p:sldId id="266" r:id="rId6"/>
    <p:sldId id="267" r:id="rId7"/>
    <p:sldId id="261" r:id="rId8"/>
    <p:sldId id="268" r:id="rId9"/>
    <p:sldId id="264" r:id="rId10"/>
    <p:sldId id="269" r:id="rId11"/>
    <p:sldId id="270" r:id="rId12"/>
    <p:sldId id="272"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3" autoAdjust="0"/>
    <p:restoredTop sz="64228" autoAdjust="0"/>
  </p:normalViewPr>
  <p:slideViewPr>
    <p:cSldViewPr snapToGrid="0">
      <p:cViewPr varScale="1">
        <p:scale>
          <a:sx n="64" d="100"/>
          <a:sy n="64" d="100"/>
        </p:scale>
        <p:origin x="168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a:t>
          </a:r>
          <a:r>
            <a:rPr lang="en-US" sz="1600" dirty="0" err="1"/>
            <a:t>Classifi</a:t>
          </a:r>
          <a:r>
            <a:rPr lang="en-US" sz="1600" dirty="0"/>
            <a:t>-cations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00928"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2850"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a:p>
          <a:r>
            <a:rPr lang="en-US" sz="1600" dirty="0">
              <a:solidFill>
                <a:srgbClr val="FF0000"/>
              </a:solidFill>
            </a:rPr>
            <a:t>(All disease types)</a:t>
          </a:r>
        </a:p>
        <a:p>
          <a:r>
            <a:rPr lang="en-US" sz="1600" i="1" dirty="0">
              <a:solidFill>
                <a:schemeClr val="tx1"/>
              </a:solidFill>
            </a:rPr>
            <a:t>271 Codelists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600" b="1" dirty="0"/>
            <a:t>Other</a:t>
          </a:r>
          <a:r>
            <a:rPr lang="en-US" sz="1600" dirty="0"/>
            <a:t> Disease Response to Treatment (</a:t>
          </a:r>
          <a:r>
            <a:rPr lang="en-US" sz="1600" dirty="0">
              <a:solidFill>
                <a:srgbClr val="FF0000"/>
              </a:solidFill>
            </a:rPr>
            <a:t>All disease types excluding cancer)</a:t>
          </a:r>
          <a:endParaRPr lang="en-US" sz="1600" dirty="0"/>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Response to Treatment</a:t>
          </a:r>
        </a:p>
        <a:p>
          <a:r>
            <a:rPr lang="en-US" sz="1600" dirty="0">
              <a:solidFill>
                <a:srgbClr val="FF0000"/>
              </a:solidFill>
            </a:rPr>
            <a:t>(Oncology)</a:t>
          </a:r>
        </a:p>
        <a:p>
          <a:r>
            <a:rPr lang="en-US" sz="1600" i="1" dirty="0">
              <a:solidFill>
                <a:schemeClr val="tx1"/>
              </a:solidFill>
            </a:rPr>
            <a:t>4 Codelists</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custScaleX="101022" custScaleY="107437" custLinFactNeighborX="147" custLinFactNeighborY="588"/>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2000" dirty="0"/>
            <a:t>Clinical Classifications </a:t>
          </a:r>
        </a:p>
        <a:p>
          <a:r>
            <a:rPr lang="en-US" sz="2000" dirty="0">
              <a:solidFill>
                <a:srgbClr val="FF0000"/>
              </a:solidFill>
            </a:rPr>
            <a:t>(All disease types)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2000" dirty="0"/>
            <a:t>Tumor Response to Treatment</a:t>
          </a:r>
        </a:p>
        <a:p>
          <a:r>
            <a:rPr lang="en-US" sz="2000" dirty="0">
              <a:solidFill>
                <a:srgbClr val="FF0000"/>
              </a:solidFill>
            </a:rPr>
            <a:t>(Oncology)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02959" custScaleY="98334" custLinFactNeighborX="5750" custLinFactNeighborY="-102"/>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1022" custScaleY="99184" custLinFactNeighborX="147" custLinFactNeighborY="588"/>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10163493-BDAC-4B47-A44A-A668FB9B78CD}" type="presOf" srcId="{77E5FC3A-73B8-41C9-AF31-DBDD41AEE516}" destId="{2B9A412F-83A7-4D17-AECA-77D1E5320F78}"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17D9B0E8-F8BB-42DF-A5AD-39084FFF868E}" type="presOf" srcId="{77E5FC3A-73B8-41C9-AF31-DBDD41AEE516}" destId="{02779E30-47BB-4EC5-9239-63B2F20EDA24}" srcOrd="0"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t>
        <a:bodyPr/>
        <a:lstStyle/>
        <a:p>
          <a:endParaRPr lang="en-US"/>
        </a:p>
      </dgm:t>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t>
        <a:bodyPr/>
        <a:lstStyle/>
        <a:p>
          <a:endParaRPr lang="en-US"/>
        </a:p>
      </dgm:t>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a:p>
          <a:r>
            <a:rPr lang="en-US" sz="1600" dirty="0">
              <a:solidFill>
                <a:srgbClr val="FF0000"/>
              </a:solidFill>
            </a:rPr>
            <a:t>(All disease types)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600" dirty="0"/>
            <a:t>Other Disease Response to Treatment (</a:t>
          </a:r>
          <a:r>
            <a:rPr lang="en-US" sz="1600" dirty="0">
              <a:solidFill>
                <a:srgbClr val="FF0000"/>
              </a:solidFill>
            </a:rPr>
            <a:t>All disease types excluding cancer)</a:t>
          </a:r>
          <a:endParaRPr lang="en-US" sz="1600" dirty="0"/>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Response to Treatment</a:t>
          </a:r>
        </a:p>
        <a:p>
          <a:r>
            <a:rPr lang="en-US" sz="1600" dirty="0">
              <a:solidFill>
                <a:srgbClr val="FF0000"/>
              </a:solidFill>
            </a:rPr>
            <a:t>(Oncology)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custScaleX="101022" custScaleY="107437" custLinFactNeighborX="147" custLinFactNeighborY="588"/>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t>
        <a:bodyPr/>
        <a:lstStyle/>
        <a:p>
          <a:endParaRPr lang="en-US"/>
        </a:p>
      </dgm:t>
    </dgm:pt>
    <dgm:pt modelId="{EEC84EF6-1962-48C9-BDBB-6E6AEECB7D4D}">
      <dgm:prSet phldrT="[Text]" custT="1"/>
      <dgm:spPr/>
      <dgm:t>
        <a:bodyPr/>
        <a:lstStyle/>
        <a:p>
          <a:r>
            <a:rPr lang="en-US" sz="2000" dirty="0"/>
            <a:t>Tumor Response to Treatment</a:t>
          </a:r>
        </a:p>
        <a:p>
          <a:r>
            <a:rPr lang="en-US" sz="2000" dirty="0"/>
            <a:t>(For </a:t>
          </a:r>
          <a:r>
            <a:rPr lang="en-US" sz="2000" dirty="0">
              <a:solidFill>
                <a:srgbClr val="FF0000"/>
              </a:solidFill>
            </a:rPr>
            <a:t>Oncology</a:t>
          </a:r>
          <a:r>
            <a:rPr lang="en-US" sz="2000" dirty="0"/>
            <a:t> Data ONLY initially)</a:t>
          </a:r>
        </a:p>
      </dgm:t>
    </dgm:pt>
    <dgm:pt modelId="{77CBB5A8-37DC-4585-81F6-EDA64D495C30}" type="parTrans" cxnId="{9D81C261-D14B-4EB5-947B-A25C2B7C16AC}">
      <dgm:prSet/>
      <dgm:spPr/>
      <dgm:t>
        <a:bodyPr/>
        <a:lstStyle/>
        <a:p>
          <a:endParaRPr lang="en-US"/>
        </a:p>
      </dgm:t>
    </dgm:pt>
    <dgm:pt modelId="{E241537C-C643-4A8D-A47F-27454E74EF90}" type="sibTrans" cxnId="{9D81C261-D14B-4EB5-947B-A25C2B7C16AC}">
      <dgm:prSet/>
      <dgm:spPr/>
      <dgm:t>
        <a:bodyPr/>
        <a:lstStyle/>
        <a:p>
          <a:endParaRPr lang="en-US"/>
        </a:p>
      </dgm:t>
    </dgm:pt>
    <dgm:pt modelId="{BF650B16-94BD-445E-8A3B-D40C7578DB25}" type="pres">
      <dgm:prSet presAssocID="{43E0A811-CFD9-49F8-B600-3DFA28211C0D}" presName="compositeShape" presStyleCnt="0">
        <dgm:presLayoutVars>
          <dgm:chMax val="7"/>
          <dgm:dir/>
          <dgm:resizeHandles val="exact"/>
        </dgm:presLayoutVars>
      </dgm:prSet>
      <dgm:spPr/>
    </dgm:pt>
    <dgm:pt modelId="{D84D7643-BF90-48B4-9D25-59D3653E4FA1}" type="pres">
      <dgm:prSet presAssocID="{43E0A811-CFD9-49F8-B600-3DFA28211C0D}" presName="wedge1" presStyleLbl="node1" presStyleIdx="0" presStyleCnt="1" custLinFactNeighborX="7643" custLinFactNeighborY="-8367"/>
      <dgm:spPr/>
    </dgm:pt>
    <dgm:pt modelId="{4F1E82D7-4323-4FEB-90A3-3E6B39E21529}" type="pres">
      <dgm:prSet presAssocID="{43E0A811-CFD9-49F8-B600-3DFA28211C0D}" presName="wedge1Tx" presStyleLbl="node1" presStyleIdx="0" presStyleCnt="1">
        <dgm:presLayoutVars>
          <dgm:chMax val="0"/>
          <dgm:chPref val="0"/>
          <dgm:bulletEnabled val="1"/>
        </dgm:presLayoutVars>
      </dgm:prSet>
      <dgm:spPr/>
    </dgm:pt>
  </dgm:ptLst>
  <dgm:cxnLst>
    <dgm:cxn modelId="{9D81C261-D14B-4EB5-947B-A25C2B7C16AC}" srcId="{43E0A811-CFD9-49F8-B600-3DFA28211C0D}" destId="{EEC84EF6-1962-48C9-BDBB-6E6AEECB7D4D}" srcOrd="0" destOrd="0" parTransId="{77CBB5A8-37DC-4585-81F6-EDA64D495C30}" sibTransId="{E241537C-C643-4A8D-A47F-27454E74EF90}"/>
    <dgm:cxn modelId="{89CBD951-9DAC-4259-B3CD-B458266124A6}" type="presOf" srcId="{EEC84EF6-1962-48C9-BDBB-6E6AEECB7D4D}" destId="{4F1E82D7-4323-4FEB-90A3-3E6B39E21529}" srcOrd="1" destOrd="0" presId="urn:microsoft.com/office/officeart/2005/8/layout/chart3"/>
    <dgm:cxn modelId="{AA0806AD-DFC0-460A-BA04-456612FB7FF2}" type="presOf" srcId="{43E0A811-CFD9-49F8-B600-3DFA28211C0D}" destId="{BF650B16-94BD-445E-8A3B-D40C7578DB25}" srcOrd="0" destOrd="0" presId="urn:microsoft.com/office/officeart/2005/8/layout/chart3"/>
    <dgm:cxn modelId="{A97BC4C9-EAC7-4E38-AC88-755BE6F10624}" type="presOf" srcId="{EEC84EF6-1962-48C9-BDBB-6E6AEECB7D4D}" destId="{D84D7643-BF90-48B4-9D25-59D3653E4FA1}" srcOrd="0" destOrd="0" presId="urn:microsoft.com/office/officeart/2005/8/layout/chart3"/>
    <dgm:cxn modelId="{9DC84561-5E3E-4C1C-8A30-6B67283E9C2F}" type="presParOf" srcId="{BF650B16-94BD-445E-8A3B-D40C7578DB25}" destId="{D84D7643-BF90-48B4-9D25-59D3653E4FA1}" srcOrd="0" destOrd="0" presId="urn:microsoft.com/office/officeart/2005/8/layout/chart3"/>
    <dgm:cxn modelId="{A753E323-44E7-42AC-AA6B-5BAE3ECF4281}" type="presParOf" srcId="{BF650B16-94BD-445E-8A3B-D40C7578DB25}" destId="{4F1E82D7-4323-4FEB-90A3-3E6B39E21529}" srcOrd="1"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Instruments that are considered as Clinical Classifications </a:t>
          </a:r>
        </a:p>
        <a:p>
          <a:r>
            <a:rPr lang="en-US" sz="1600" dirty="0"/>
            <a:t>(For </a:t>
          </a:r>
          <a:r>
            <a:rPr lang="en-US" sz="1600" dirty="0">
              <a:solidFill>
                <a:srgbClr val="FF0000"/>
              </a:solidFill>
            </a:rPr>
            <a:t>all disease types</a:t>
          </a:r>
          <a:r>
            <a:rPr lang="en-US" sz="1600" dirty="0"/>
            <a:t>)</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Response to Treatment</a:t>
          </a:r>
        </a:p>
        <a:p>
          <a:r>
            <a:rPr lang="en-US" sz="1600" dirty="0"/>
            <a:t>(For </a:t>
          </a:r>
          <a:r>
            <a:rPr lang="en-US" sz="1600" dirty="0">
              <a:solidFill>
                <a:srgbClr val="FF0000"/>
              </a:solidFill>
            </a:rPr>
            <a:t>Oncology</a:t>
          </a:r>
          <a:r>
            <a:rPr lang="en-US" sz="1600" dirty="0"/>
            <a:t> Data ONLY)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95623" custScaleY="82377" custLinFactNeighborX="-4197" custLinFactNeighborY="268"/>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0219" custScaleY="82703"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24136"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3747"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800" b="1" dirty="0">
              <a:effectLst>
                <a:outerShdw blurRad="38100" dist="38100" dir="2700000" algn="tl">
                  <a:srgbClr val="000000">
                    <a:alpha val="43137"/>
                  </a:srgbClr>
                </a:outerShdw>
              </a:effectLst>
            </a:rPr>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91022" custScaleY="47274"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83082" custScaleY="81587"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800" b="1" dirty="0">
              <a:effectLst>
                <a:outerShdw blurRad="38100" dist="38100" dir="2700000" algn="tl">
                  <a:srgbClr val="000000">
                    <a:alpha val="43137"/>
                  </a:srgbClr>
                </a:outerShdw>
              </a:effectLst>
            </a:rPr>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b="0" dirty="0">
              <a:effectLst/>
            </a:rPr>
            <a:t>Tumor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11749" custScaleY="81655"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34343" custScaleY="4478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78463" y="642655"/>
          <a:ext cx="2753644" cy="1366721"/>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a:t>
          </a:r>
          <a:r>
            <a:rPr lang="en-US" sz="1600" kern="1200" dirty="0" err="1"/>
            <a:t>Classifi</a:t>
          </a:r>
          <a:r>
            <a:rPr lang="en-US" sz="1600" kern="1200" dirty="0"/>
            <a:t>-cations </a:t>
          </a:r>
        </a:p>
      </dsp:txBody>
      <dsp:txXfrm>
        <a:off x="1955286" y="846036"/>
        <a:ext cx="967053" cy="959959"/>
      </dsp:txXfrm>
    </dsp:sp>
    <dsp:sp modelId="{02779E30-47BB-4EC5-9239-63B2F20EDA24}">
      <dsp:nvSpPr>
        <dsp:cNvPr id="0" name=""/>
        <dsp:cNvSpPr/>
      </dsp:nvSpPr>
      <dsp:spPr>
        <a:xfrm>
          <a:off x="389381" y="663507"/>
          <a:ext cx="3054077" cy="1340916"/>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dsp:txBody>
      <dsp:txXfrm>
        <a:off x="825678" y="863048"/>
        <a:ext cx="1072562" cy="9418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157352" y="471039"/>
          <a:ext cx="4457636" cy="4204204"/>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a:p>
          <a:pPr marL="0" lvl="0" indent="0" algn="ctr" defTabSz="711200">
            <a:lnSpc>
              <a:spcPct val="90000"/>
            </a:lnSpc>
            <a:spcBef>
              <a:spcPct val="0"/>
            </a:spcBef>
            <a:spcAft>
              <a:spcPct val="35000"/>
            </a:spcAft>
            <a:buNone/>
          </a:pPr>
          <a:r>
            <a:rPr lang="en-US" sz="1600" kern="1200" dirty="0">
              <a:solidFill>
                <a:srgbClr val="FF0000"/>
              </a:solidFill>
            </a:rPr>
            <a:t>(All disease types)</a:t>
          </a:r>
        </a:p>
        <a:p>
          <a:pPr marL="0" lvl="0" indent="0" algn="ctr" defTabSz="711200">
            <a:lnSpc>
              <a:spcPct val="90000"/>
            </a:lnSpc>
            <a:spcBef>
              <a:spcPct val="0"/>
            </a:spcBef>
            <a:spcAft>
              <a:spcPct val="35000"/>
            </a:spcAft>
            <a:buNone/>
          </a:pPr>
          <a:r>
            <a:rPr lang="en-US" sz="1600" i="1" kern="1200" dirty="0">
              <a:solidFill>
                <a:schemeClr val="tx1"/>
              </a:solidFill>
            </a:rPr>
            <a:t>271 Codelists</a:t>
          </a:r>
        </a:p>
      </dsp:txBody>
      <dsp:txXfrm>
        <a:off x="3580927" y="1246814"/>
        <a:ext cx="1512412" cy="1401401"/>
      </dsp:txXfrm>
    </dsp:sp>
    <dsp:sp modelId="{02779E30-47BB-4EC5-9239-63B2F20EDA24}">
      <dsp:nvSpPr>
        <dsp:cNvPr id="0" name=""/>
        <dsp:cNvSpPr/>
      </dsp:nvSpPr>
      <dsp:spPr>
        <a:xfrm>
          <a:off x="1214885" y="274343"/>
          <a:ext cx="4334953" cy="4610227"/>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Other</a:t>
          </a:r>
          <a:r>
            <a:rPr lang="en-US" sz="1600" kern="1200" dirty="0"/>
            <a:t> Disease Response to Treatment (</a:t>
          </a:r>
          <a:r>
            <a:rPr lang="en-US" sz="1600" kern="1200" dirty="0">
              <a:solidFill>
                <a:srgbClr val="FF0000"/>
              </a:solidFill>
            </a:rPr>
            <a:t>All disease types excluding cancer)</a:t>
          </a:r>
          <a:endParaRPr lang="en-US" sz="1600" kern="1200" dirty="0"/>
        </a:p>
      </dsp:txBody>
      <dsp:txXfrm>
        <a:off x="2401837" y="3183177"/>
        <a:ext cx="1961050" cy="1426975"/>
      </dsp:txXfrm>
    </dsp:sp>
    <dsp:sp modelId="{247392BE-41AE-4542-852D-48394F1453DF}">
      <dsp:nvSpPr>
        <dsp:cNvPr id="0" name=""/>
        <dsp:cNvSpPr/>
      </dsp:nvSpPr>
      <dsp:spPr>
        <a:xfrm>
          <a:off x="1230504" y="490850"/>
          <a:ext cx="4291098" cy="4291098"/>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a:p>
          <a:pPr marL="0" lvl="0" indent="0" algn="ctr" defTabSz="711200">
            <a:lnSpc>
              <a:spcPct val="90000"/>
            </a:lnSpc>
            <a:spcBef>
              <a:spcPct val="0"/>
            </a:spcBef>
            <a:spcAft>
              <a:spcPct val="35000"/>
            </a:spcAft>
            <a:buNone/>
          </a:pPr>
          <a:r>
            <a:rPr lang="en-US" sz="1600" kern="1200" dirty="0">
              <a:solidFill>
                <a:srgbClr val="FF0000"/>
              </a:solidFill>
            </a:rPr>
            <a:t>(Oncology)</a:t>
          </a:r>
        </a:p>
        <a:p>
          <a:pPr marL="0" lvl="0" indent="0" algn="ctr" defTabSz="711200">
            <a:lnSpc>
              <a:spcPct val="90000"/>
            </a:lnSpc>
            <a:spcBef>
              <a:spcPct val="0"/>
            </a:spcBef>
            <a:spcAft>
              <a:spcPct val="35000"/>
            </a:spcAft>
            <a:buNone/>
          </a:pPr>
          <a:r>
            <a:rPr lang="en-US" sz="1600" i="1" kern="1200" dirty="0">
              <a:solidFill>
                <a:schemeClr val="tx1"/>
              </a:solidFill>
            </a:rPr>
            <a:t>4 Codelists</a:t>
          </a:r>
        </a:p>
      </dsp:txBody>
      <dsp:txXfrm>
        <a:off x="1690265" y="1333745"/>
        <a:ext cx="1455908" cy="143036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696443" y="441624"/>
          <a:ext cx="4433939" cy="423476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Clinical Classifications </a:t>
          </a:r>
        </a:p>
        <a:p>
          <a:pPr marL="0" lvl="0" indent="0" algn="ctr" defTabSz="889000">
            <a:lnSpc>
              <a:spcPct val="90000"/>
            </a:lnSpc>
            <a:spcBef>
              <a:spcPct val="0"/>
            </a:spcBef>
            <a:spcAft>
              <a:spcPct val="35000"/>
            </a:spcAft>
            <a:buNone/>
          </a:pPr>
          <a:r>
            <a:rPr lang="en-US" sz="2000" kern="1200" dirty="0">
              <a:solidFill>
                <a:srgbClr val="FF0000"/>
              </a:solidFill>
            </a:rPr>
            <a:t>(All disease types)</a:t>
          </a:r>
        </a:p>
      </dsp:txBody>
      <dsp:txXfrm>
        <a:off x="3913413" y="1071797"/>
        <a:ext cx="1557157" cy="2974417"/>
      </dsp:txXfrm>
    </dsp:sp>
    <dsp:sp modelId="{02779E30-47BB-4EC5-9239-63B2F20EDA24}">
      <dsp:nvSpPr>
        <dsp:cNvPr id="0" name=""/>
        <dsp:cNvSpPr/>
      </dsp:nvSpPr>
      <dsp:spPr>
        <a:xfrm>
          <a:off x="1394321" y="453036"/>
          <a:ext cx="4350522" cy="4271369"/>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Response to Treatment</a:t>
          </a:r>
        </a:p>
        <a:p>
          <a:pPr marL="0" lvl="0" indent="0" algn="ctr" defTabSz="889000">
            <a:lnSpc>
              <a:spcPct val="90000"/>
            </a:lnSpc>
            <a:spcBef>
              <a:spcPct val="0"/>
            </a:spcBef>
            <a:spcAft>
              <a:spcPct val="35000"/>
            </a:spcAft>
            <a:buNone/>
          </a:pPr>
          <a:r>
            <a:rPr lang="en-US" sz="2000" kern="1200" dirty="0">
              <a:solidFill>
                <a:srgbClr val="FF0000"/>
              </a:solidFill>
            </a:rPr>
            <a:t>(Oncology)</a:t>
          </a:r>
        </a:p>
      </dsp:txBody>
      <dsp:txXfrm>
        <a:off x="2015825" y="1088657"/>
        <a:ext cx="1527862" cy="300012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331591" y="480613"/>
          <a:ext cx="4548241" cy="4289657"/>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a:p>
          <a:pPr marL="0" lvl="0" indent="0" algn="ctr" defTabSz="711200">
            <a:lnSpc>
              <a:spcPct val="90000"/>
            </a:lnSpc>
            <a:spcBef>
              <a:spcPct val="0"/>
            </a:spcBef>
            <a:spcAft>
              <a:spcPct val="35000"/>
            </a:spcAft>
            <a:buNone/>
          </a:pPr>
          <a:r>
            <a:rPr lang="en-US" sz="1600" kern="1200" dirty="0">
              <a:solidFill>
                <a:srgbClr val="FF0000"/>
              </a:solidFill>
            </a:rPr>
            <a:t>(All disease types)</a:t>
          </a:r>
        </a:p>
      </dsp:txBody>
      <dsp:txXfrm>
        <a:off x="3804427" y="1272157"/>
        <a:ext cx="1543153" cy="1429885"/>
      </dsp:txXfrm>
    </dsp:sp>
    <dsp:sp modelId="{02779E30-47BB-4EC5-9239-63B2F20EDA24}">
      <dsp:nvSpPr>
        <dsp:cNvPr id="0" name=""/>
        <dsp:cNvSpPr/>
      </dsp:nvSpPr>
      <dsp:spPr>
        <a:xfrm>
          <a:off x="1390293" y="279919"/>
          <a:ext cx="4423064" cy="4703934"/>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Other Disease Response to Treatment (</a:t>
          </a:r>
          <a:r>
            <a:rPr lang="en-US" sz="1600" kern="1200" dirty="0">
              <a:solidFill>
                <a:srgbClr val="FF0000"/>
              </a:solidFill>
            </a:rPr>
            <a:t>All disease types excluding cancer)</a:t>
          </a:r>
          <a:endParaRPr lang="en-US" sz="1600" kern="1200" dirty="0"/>
        </a:p>
      </dsp:txBody>
      <dsp:txXfrm>
        <a:off x="2601370" y="3247877"/>
        <a:ext cx="2000910" cy="1455979"/>
      </dsp:txXfrm>
    </dsp:sp>
    <dsp:sp modelId="{247392BE-41AE-4542-852D-48394F1453DF}">
      <dsp:nvSpPr>
        <dsp:cNvPr id="0" name=""/>
        <dsp:cNvSpPr/>
      </dsp:nvSpPr>
      <dsp:spPr>
        <a:xfrm>
          <a:off x="1406230" y="500827"/>
          <a:ext cx="4378318" cy="4378318"/>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a:p>
          <a:pPr marL="0" lvl="0" indent="0" algn="ctr" defTabSz="711200">
            <a:lnSpc>
              <a:spcPct val="90000"/>
            </a:lnSpc>
            <a:spcBef>
              <a:spcPct val="0"/>
            </a:spcBef>
            <a:spcAft>
              <a:spcPct val="35000"/>
            </a:spcAft>
            <a:buNone/>
          </a:pPr>
          <a:r>
            <a:rPr lang="en-US" sz="1600" kern="1200" dirty="0">
              <a:solidFill>
                <a:srgbClr val="FF0000"/>
              </a:solidFill>
            </a:rPr>
            <a:t>(Oncology)</a:t>
          </a:r>
        </a:p>
      </dsp:txBody>
      <dsp:txXfrm>
        <a:off x="1875336" y="1360854"/>
        <a:ext cx="1485500" cy="1459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D7643-BF90-48B4-9D25-59D3653E4FA1}">
      <dsp:nvSpPr>
        <dsp:cNvPr id="0" name=""/>
        <dsp:cNvSpPr/>
      </dsp:nvSpPr>
      <dsp:spPr>
        <a:xfrm>
          <a:off x="610484" y="37001"/>
          <a:ext cx="3198621" cy="3198621"/>
        </a:xfrm>
        <a:prstGeom prst="ellips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Response to Treatment</a:t>
          </a:r>
        </a:p>
        <a:p>
          <a:pPr marL="0" lvl="0" indent="0" algn="ctr" defTabSz="889000">
            <a:lnSpc>
              <a:spcPct val="90000"/>
            </a:lnSpc>
            <a:spcBef>
              <a:spcPct val="0"/>
            </a:spcBef>
            <a:spcAft>
              <a:spcPct val="35000"/>
            </a:spcAft>
            <a:buNone/>
          </a:pPr>
          <a:r>
            <a:rPr lang="en-US" sz="2000" kern="1200" dirty="0"/>
            <a:t>(For </a:t>
          </a:r>
          <a:r>
            <a:rPr lang="en-US" sz="2000" kern="1200" dirty="0">
              <a:solidFill>
                <a:srgbClr val="FF0000"/>
              </a:solidFill>
            </a:rPr>
            <a:t>Oncology</a:t>
          </a:r>
          <a:r>
            <a:rPr lang="en-US" sz="2000" kern="1200" dirty="0"/>
            <a:t> Data ONLY initially)</a:t>
          </a:r>
        </a:p>
      </dsp:txBody>
      <dsp:txXfrm>
        <a:off x="1086470" y="512987"/>
        <a:ext cx="2246650" cy="2246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213966" y="753523"/>
          <a:ext cx="3873188" cy="3336662"/>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Instruments that are considered as Clinical Classifications </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all disease types</a:t>
          </a:r>
          <a:r>
            <a:rPr lang="en-US" sz="1600" kern="1200" dirty="0"/>
            <a:t>)</a:t>
          </a:r>
        </a:p>
      </dsp:txBody>
      <dsp:txXfrm>
        <a:off x="3150561" y="1250050"/>
        <a:ext cx="1360227" cy="2343608"/>
      </dsp:txXfrm>
    </dsp:sp>
    <dsp:sp modelId="{02779E30-47BB-4EC5-9239-63B2F20EDA24}">
      <dsp:nvSpPr>
        <dsp:cNvPr id="0" name=""/>
        <dsp:cNvSpPr/>
      </dsp:nvSpPr>
      <dsp:spPr>
        <a:xfrm>
          <a:off x="1050977" y="736592"/>
          <a:ext cx="4059348" cy="3349867"/>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Oncology</a:t>
          </a:r>
          <a:r>
            <a:rPr lang="en-US" sz="1600" kern="1200" dirty="0"/>
            <a:t> Data ONLY)</a:t>
          </a:r>
        </a:p>
      </dsp:txBody>
      <dsp:txXfrm>
        <a:off x="1630884" y="1235084"/>
        <a:ext cx="1425604" cy="23528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23961" y="778352"/>
          <a:ext cx="3720291" cy="1655305"/>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84107" y="1024677"/>
        <a:ext cx="1306530" cy="1162654"/>
      </dsp:txXfrm>
    </dsp:sp>
    <dsp:sp modelId="{02779E30-47BB-4EC5-9239-63B2F20EDA24}">
      <dsp:nvSpPr>
        <dsp:cNvPr id="0" name=""/>
        <dsp:cNvSpPr/>
      </dsp:nvSpPr>
      <dsp:spPr>
        <a:xfrm>
          <a:off x="580118" y="803606"/>
          <a:ext cx="3713834" cy="1624050"/>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Response to Treatment</a:t>
          </a:r>
        </a:p>
      </dsp:txBody>
      <dsp:txXfrm>
        <a:off x="1110665" y="1045280"/>
        <a:ext cx="1304263" cy="11407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97180" y="679046"/>
          <a:ext cx="3596757" cy="89012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95558" y="811504"/>
        <a:ext cx="1263146" cy="625205"/>
      </dsp:txXfrm>
    </dsp:sp>
    <dsp:sp modelId="{02779E30-47BB-4EC5-9239-63B2F20EDA24}">
      <dsp:nvSpPr>
        <dsp:cNvPr id="0" name=""/>
        <dsp:cNvSpPr/>
      </dsp:nvSpPr>
      <dsp:spPr>
        <a:xfrm>
          <a:off x="698499" y="352918"/>
          <a:ext cx="3447254" cy="1536203"/>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Tumor Response to Treatment</a:t>
          </a:r>
        </a:p>
      </dsp:txBody>
      <dsp:txXfrm>
        <a:off x="1190964" y="581519"/>
        <a:ext cx="1210642" cy="10789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46876" y="355365"/>
          <a:ext cx="3987026" cy="153748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Clinical Classifications </a:t>
          </a:r>
        </a:p>
      </dsp:txBody>
      <dsp:txXfrm>
        <a:off x="2540389" y="584158"/>
        <a:ext cx="1400205" cy="1079899"/>
      </dsp:txXfrm>
    </dsp:sp>
    <dsp:sp modelId="{02779E30-47BB-4EC5-9239-63B2F20EDA24}">
      <dsp:nvSpPr>
        <dsp:cNvPr id="0" name=""/>
        <dsp:cNvSpPr/>
      </dsp:nvSpPr>
      <dsp:spPr>
        <a:xfrm>
          <a:off x="260733" y="699353"/>
          <a:ext cx="4412449" cy="843332"/>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effectLst/>
            </a:rPr>
            <a:t>Tumor Response to Treatment</a:t>
          </a:r>
        </a:p>
      </dsp:txBody>
      <dsp:txXfrm>
        <a:off x="891082" y="824849"/>
        <a:ext cx="1549610" cy="59234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D3DD3D-8237-4A0C-A89E-8290A3D3E072}" type="datetimeFigureOut">
              <a:rPr lang="en-US" smtClean="0"/>
              <a:t>4/16/2024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84205D-7259-4525-83AA-B4F9B1DADE0D}" type="slidenum">
              <a:rPr lang="en-US" smtClean="0"/>
              <a:t>‹#›</a:t>
            </a:fld>
            <a:endParaRPr lang="en-US"/>
          </a:p>
        </p:txBody>
      </p:sp>
    </p:spTree>
    <p:extLst>
      <p:ext uri="{BB962C8B-B14F-4D97-AF65-F5344CB8AC3E}">
        <p14:creationId xmlns:p14="http://schemas.microsoft.com/office/powerpoint/2010/main" val="30658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kern="100" dirty="0">
                <a:effectLst/>
                <a:latin typeface="Calibri" panose="020F0502020204030204" pitchFamily="34" charset="0"/>
                <a:ea typeface="DengXian" panose="02010600030101010101" pitchFamily="2" charset="-122"/>
                <a:cs typeface="Calibri" panose="020F0502020204030204" pitchFamily="34" charset="0"/>
              </a:rPr>
              <a:t>The Disease Response to Treatment RS domain was introduced in the SDTMIG v3.2. Initially, this domain was </a:t>
            </a:r>
            <a:r>
              <a:rPr lang="en-US" sz="1800" i="1" kern="100" dirty="0">
                <a:effectLst/>
                <a:latin typeface="Calibri" panose="020F0502020204030204" pitchFamily="34" charset="0"/>
                <a:ea typeface="DengXian" panose="02010600030101010101" pitchFamily="2" charset="-122"/>
                <a:cs typeface="Calibri" panose="020F0502020204030204" pitchFamily="34" charset="0"/>
              </a:rPr>
              <a:t>specifically </a:t>
            </a:r>
            <a:r>
              <a:rPr lang="en-US" sz="1800" i="0" kern="100" dirty="0">
                <a:effectLst/>
                <a:latin typeface="Calibri" panose="020F0502020204030204" pitchFamily="34" charset="0"/>
                <a:ea typeface="DengXian" panose="02010600030101010101" pitchFamily="2" charset="-122"/>
                <a:cs typeface="Calibri" panose="020F0502020204030204" pitchFamily="34" charset="0"/>
              </a:rPr>
              <a:t>released as </a:t>
            </a:r>
            <a:r>
              <a:rPr lang="en-US" sz="1800" kern="100" dirty="0">
                <a:effectLst/>
                <a:latin typeface="Calibri" panose="020F0502020204030204" pitchFamily="34" charset="0"/>
                <a:ea typeface="DengXian" panose="02010600030101010101" pitchFamily="2" charset="-122"/>
                <a:cs typeface="Calibri" panose="020F0502020204030204" pitchFamily="34" charset="0"/>
              </a:rPr>
              <a:t>a part of the oncology three-domains structure. Together with the TU and TR domains,  these three oncology-related domains are used to represent information about the identification of tumor lesions, the quantitative/qualitative measurements/characteristics of the identified lesions, and also for mapping data related to the </a:t>
            </a:r>
            <a:r>
              <a:rPr lang="en-US" sz="1800" kern="0" dirty="0">
                <a:effectLst/>
                <a:latin typeface="Calibri" panose="020F0502020204030204" pitchFamily="34" charset="0"/>
                <a:ea typeface="DengXian" panose="02010600030101010101" pitchFamily="2" charset="-122"/>
                <a:cs typeface="Calibri" panose="020F0502020204030204" pitchFamily="34" charset="0"/>
              </a:rPr>
              <a:t>changes in tumor burden, specifically, the assessment of both tumor shrinkage and disease progression.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Around the same time, the CDISC QRS team was also working on a new domain called clinical classification. This domain was initially created in order to properly model and represent information collected from the composite score type of instruments such as the </a:t>
            </a:r>
            <a:r>
              <a:rPr lang="en-US" sz="1800" b="0" kern="0" dirty="0">
                <a:effectLst/>
                <a:latin typeface="Calibri" panose="020F0502020204030204" pitchFamily="34" charset="0"/>
                <a:ea typeface="DengXian" panose="02010600030101010101" pitchFamily="2" charset="-122"/>
                <a:cs typeface="Calibri" panose="020F0502020204030204" pitchFamily="34" charset="0"/>
              </a:rPr>
              <a:t>APACHE (</a:t>
            </a:r>
            <a:r>
              <a:rPr lang="en-US" sz="2800" b="0" i="0" dirty="0">
                <a:solidFill>
                  <a:srgbClr val="202122"/>
                </a:solidFill>
                <a:effectLst/>
                <a:highlight>
                  <a:srgbClr val="FFFFFF"/>
                </a:highlight>
                <a:latin typeface="Arial" panose="020B0604020202020204" pitchFamily="34" charset="0"/>
              </a:rPr>
              <a:t>Acute Physiology and Chronic Health Evaluation)</a:t>
            </a:r>
            <a:r>
              <a:rPr lang="en-US" sz="1800" b="0" kern="0" dirty="0">
                <a:effectLst/>
                <a:latin typeface="Calibri" panose="020F0502020204030204" pitchFamily="34" charset="0"/>
                <a:ea typeface="DengXian" panose="02010600030101010101" pitchFamily="2" charset="-122"/>
                <a:cs typeface="Calibri" panose="020F0502020204030204" pitchFamily="34" charset="0"/>
              </a:rPr>
              <a:t>. </a:t>
            </a:r>
            <a:r>
              <a:rPr lang="en-US" sz="1800" kern="0" dirty="0">
                <a:effectLst/>
                <a:latin typeface="Calibri" panose="020F0502020204030204" pitchFamily="34" charset="0"/>
                <a:ea typeface="DengXian" panose="02010600030101010101" pitchFamily="2" charset="-122"/>
                <a:cs typeface="Calibri" panose="020F0502020204030204" pitchFamily="34" charset="0"/>
              </a:rPr>
              <a:t>In fact, APACHE was the first modeled use-case in the then-nascent CC domain. The plan at the time was to publish the CC domain in the SDTMIG v3.3, under the QRS umbrella. Together with the QS and FT domains, the QRS domain trio should be used to map information collected from questionnaires, functional tests and clinical classifications. </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However, it was determined that the data collected for both Clinical Classifications and Tumor Responses are very similar in their structure and representation, and therefore, it was not necessary to maintain a separate CC domain. Ultimately the decision was to combine and incorporate the CC domain into the RS domain scope in the SDTMIG 3.3. This is the reason why in the current RS domain scope, there are now two types of data: the tumor response to treatment data (which only concerns cancer study data), and also the clinical classifications which cover all types of diseases </a:t>
            </a:r>
            <a:r>
              <a:rPr lang="en-US" sz="1800" kern="0">
                <a:effectLst/>
                <a:latin typeface="Calibri" panose="020F0502020204030204" pitchFamily="34" charset="0"/>
                <a:ea typeface="DengXian" panose="02010600030101010101" pitchFamily="2" charset="-122"/>
                <a:cs typeface="Calibri" panose="020F0502020204030204" pitchFamily="34" charset="0"/>
              </a:rPr>
              <a:t>and therapeutic areas </a:t>
            </a:r>
            <a:r>
              <a:rPr lang="en-US" sz="1800" kern="0" dirty="0">
                <a:effectLst/>
                <a:latin typeface="Calibri" panose="020F0502020204030204" pitchFamily="34" charset="0"/>
                <a:ea typeface="DengXian" panose="02010600030101010101" pitchFamily="2" charset="-122"/>
                <a:cs typeface="Calibri" panose="020F0502020204030204" pitchFamily="34" charset="0"/>
              </a:rPr>
              <a:t>(it is not limited to oncology).</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B84205D-7259-4525-83AA-B4F9B1DADE0D}" type="slidenum">
              <a:rPr lang="en-US" smtClean="0"/>
              <a:t>2</a:t>
            </a:fld>
            <a:endParaRPr lang="en-US"/>
          </a:p>
        </p:txBody>
      </p:sp>
    </p:spTree>
    <p:extLst>
      <p:ext uri="{BB962C8B-B14F-4D97-AF65-F5344CB8AC3E}">
        <p14:creationId xmlns:p14="http://schemas.microsoft.com/office/powerpoint/2010/main" val="204972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CDBD2-319E-465A-22E0-525D28CC7F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6E6BE-4E79-1C28-C4F7-86850709ED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E09F16-DB4E-C183-7656-0CEEE5C513A4}"/>
              </a:ext>
            </a:extLst>
          </p:cNvPr>
          <p:cNvSpPr>
            <a:spLocks noGrp="1"/>
          </p:cNvSpPr>
          <p:nvPr>
            <p:ph type="body" idx="1"/>
          </p:nvPr>
        </p:nvSpPr>
        <p:spPr/>
        <p:txBody>
          <a:bodyPr/>
          <a:lstStyle/>
          <a:p>
            <a:pPr algn="l"/>
            <a:r>
              <a:rPr lang="en-US" sz="1200" dirty="0"/>
              <a:t>Both breast cancer TNM staging (rows 1-4) AND response to chemotherapy criterion (rows 5-6) data from AJCC 7 are modeled in the RS domain.</a:t>
            </a:r>
          </a:p>
          <a:p>
            <a:pPr algn="l"/>
            <a:endParaRPr lang="en-US" sz="1200" dirty="0"/>
          </a:p>
          <a:p>
            <a:pPr algn="l"/>
            <a:r>
              <a:rPr lang="en-US" sz="1200" dirty="0"/>
              <a:t>The number of times people have asked us about why AJCC 7 appears in both CCCAT and ONCRSCAT </a:t>
            </a:r>
            <a:r>
              <a:rPr lang="en-US" sz="1200" dirty="0" err="1"/>
              <a:t>codelsits</a:t>
            </a:r>
            <a:r>
              <a:rPr lang="en-US" sz="1200" dirty="0"/>
              <a:t>. If it is a CC, how can it be a disease response criteria. The answer is that the AJCC 7 Guideline contains both tumor malignancy staging and tumor response criteria, so AJCC 7 is both tumor response and CC. However the modeling for tumor staging and tumor response data is completely different, they follow different domain business rules.</a:t>
            </a:r>
            <a:endParaRPr lang="en-US" dirty="0"/>
          </a:p>
        </p:txBody>
      </p:sp>
      <p:sp>
        <p:nvSpPr>
          <p:cNvPr id="4" name="Slide Number Placeholder 3">
            <a:extLst>
              <a:ext uri="{FF2B5EF4-FFF2-40B4-BE49-F238E27FC236}">
                <a16:creationId xmlns:a16="http://schemas.microsoft.com/office/drawing/2014/main" id="{A5C106D9-7CAD-DF47-A17F-5398F1394312}"/>
              </a:ext>
            </a:extLst>
          </p:cNvPr>
          <p:cNvSpPr>
            <a:spLocks noGrp="1"/>
          </p:cNvSpPr>
          <p:nvPr>
            <p:ph type="sldNum" sz="quarter" idx="5"/>
          </p:nvPr>
        </p:nvSpPr>
        <p:spPr/>
        <p:txBody>
          <a:bodyPr/>
          <a:lstStyle/>
          <a:p>
            <a:fld id="{6B84205D-7259-4525-83AA-B4F9B1DADE0D}" type="slidenum">
              <a:rPr lang="en-US" smtClean="0"/>
              <a:t>11</a:t>
            </a:fld>
            <a:endParaRPr lang="en-US"/>
          </a:p>
        </p:txBody>
      </p:sp>
    </p:spTree>
    <p:extLst>
      <p:ext uri="{BB962C8B-B14F-4D97-AF65-F5344CB8AC3E}">
        <p14:creationId xmlns:p14="http://schemas.microsoft.com/office/powerpoint/2010/main" val="3682668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F4161-1590-1103-0ADC-213FD34C7E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46037B-A8D7-527B-212C-9D056F6625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704C3C-84EC-5111-B734-98436BE3A04A}"/>
              </a:ext>
            </a:extLst>
          </p:cNvPr>
          <p:cNvSpPr>
            <a:spLocks noGrp="1"/>
          </p:cNvSpPr>
          <p:nvPr>
            <p:ph type="body" idx="1"/>
          </p:nvPr>
        </p:nvSpPr>
        <p:spPr/>
        <p:txBody>
          <a:bodyPr/>
          <a:lstStyle/>
          <a:p>
            <a:pPr algn="l"/>
            <a:endParaRPr lang="en-US" dirty="0"/>
          </a:p>
        </p:txBody>
      </p:sp>
      <p:sp>
        <p:nvSpPr>
          <p:cNvPr id="4" name="Slide Number Placeholder 3">
            <a:extLst>
              <a:ext uri="{FF2B5EF4-FFF2-40B4-BE49-F238E27FC236}">
                <a16:creationId xmlns:a16="http://schemas.microsoft.com/office/drawing/2014/main" id="{5E490072-BBA5-78E7-FC9B-C10B0F2AEB8E}"/>
              </a:ext>
            </a:extLst>
          </p:cNvPr>
          <p:cNvSpPr>
            <a:spLocks noGrp="1"/>
          </p:cNvSpPr>
          <p:nvPr>
            <p:ph type="sldNum" sz="quarter" idx="5"/>
          </p:nvPr>
        </p:nvSpPr>
        <p:spPr/>
        <p:txBody>
          <a:bodyPr/>
          <a:lstStyle/>
          <a:p>
            <a:fld id="{6B84205D-7259-4525-83AA-B4F9B1DADE0D}" type="slidenum">
              <a:rPr lang="en-US" smtClean="0"/>
              <a:t>12</a:t>
            </a:fld>
            <a:endParaRPr lang="en-US"/>
          </a:p>
        </p:txBody>
      </p:sp>
    </p:spTree>
    <p:extLst>
      <p:ext uri="{BB962C8B-B14F-4D97-AF65-F5344CB8AC3E}">
        <p14:creationId xmlns:p14="http://schemas.microsoft.com/office/powerpoint/2010/main" val="1032493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947FE-8567-83C5-69D4-EE2F06518E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E66399-DD62-D425-1F07-6C010F0CF4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31CBC2-7B7E-745E-BF53-3B0FB54F9672}"/>
              </a:ext>
            </a:extLst>
          </p:cNvPr>
          <p:cNvSpPr>
            <a:spLocks noGrp="1"/>
          </p:cNvSpPr>
          <p:nvPr>
            <p:ph type="body" idx="1"/>
          </p:nvPr>
        </p:nvSpPr>
        <p:spPr/>
        <p:txBody>
          <a:bodyPr/>
          <a:lstStyle/>
          <a:p>
            <a:pPr algn="l"/>
            <a:endParaRPr lang="en-US" dirty="0"/>
          </a:p>
        </p:txBody>
      </p:sp>
      <p:sp>
        <p:nvSpPr>
          <p:cNvPr id="4" name="Slide Number Placeholder 3">
            <a:extLst>
              <a:ext uri="{FF2B5EF4-FFF2-40B4-BE49-F238E27FC236}">
                <a16:creationId xmlns:a16="http://schemas.microsoft.com/office/drawing/2014/main" id="{11D52D61-37FD-F34A-D79D-DD0A9F6E4227}"/>
              </a:ext>
            </a:extLst>
          </p:cNvPr>
          <p:cNvSpPr>
            <a:spLocks noGrp="1"/>
          </p:cNvSpPr>
          <p:nvPr>
            <p:ph type="sldNum" sz="quarter" idx="5"/>
          </p:nvPr>
        </p:nvSpPr>
        <p:spPr/>
        <p:txBody>
          <a:bodyPr/>
          <a:lstStyle/>
          <a:p>
            <a:fld id="{6B84205D-7259-4525-83AA-B4F9B1DADE0D}" type="slidenum">
              <a:rPr lang="en-US" smtClean="0"/>
              <a:t>13</a:t>
            </a:fld>
            <a:endParaRPr lang="en-US"/>
          </a:p>
        </p:txBody>
      </p:sp>
    </p:spTree>
    <p:extLst>
      <p:ext uri="{BB962C8B-B14F-4D97-AF65-F5344CB8AC3E}">
        <p14:creationId xmlns:p14="http://schemas.microsoft.com/office/powerpoint/2010/main" val="3537366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6FA6E-D170-6264-8CF2-4EC719F0CE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FECA8-E440-8CF7-2DE4-496B4A1C10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EDFEF4-8548-F918-6778-5FE2D2FD45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0" dirty="0">
                <a:effectLst/>
                <a:latin typeface="Calibri" panose="020F0502020204030204" pitchFamily="34" charset="0"/>
                <a:ea typeface="DengXian" panose="02010600030101010101" pitchFamily="2" charset="-122"/>
                <a:cs typeface="Calibri" panose="020F0502020204030204" pitchFamily="34" charset="0"/>
              </a:rPr>
              <a:t>As of December 2023, there are a total of 275 codelists in the RS domain, to support the various RS variables.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7AB8B0D-D656-07B1-CB71-2AFD57D77BCA}"/>
              </a:ext>
            </a:extLst>
          </p:cNvPr>
          <p:cNvSpPr>
            <a:spLocks noGrp="1"/>
          </p:cNvSpPr>
          <p:nvPr>
            <p:ph type="sldNum" sz="quarter" idx="5"/>
          </p:nvPr>
        </p:nvSpPr>
        <p:spPr/>
        <p:txBody>
          <a:bodyPr/>
          <a:lstStyle/>
          <a:p>
            <a:fld id="{6B84205D-7259-4525-83AA-B4F9B1DADE0D}" type="slidenum">
              <a:rPr lang="en-US" smtClean="0"/>
              <a:t>3</a:t>
            </a:fld>
            <a:endParaRPr lang="en-US"/>
          </a:p>
        </p:txBody>
      </p:sp>
    </p:spTree>
    <p:extLst>
      <p:ext uri="{BB962C8B-B14F-4D97-AF65-F5344CB8AC3E}">
        <p14:creationId xmlns:p14="http://schemas.microsoft.com/office/powerpoint/2010/main" val="3012803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813C9-8CCB-E244-740E-20EC731A47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68F03A-3F25-BF1C-E708-B1832BEC56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500643-9B22-70FA-89E3-20175F771ACE}"/>
              </a:ext>
            </a:extLst>
          </p:cNvPr>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rPr>
              <a:t>In the RS domain, the tumor response to treatment data standards and CT development are governed by the oncology SDS team. They have completely different business rules on how to create oncology RS standards and terminology. For example, under the RSTEST-CD variables, the tumor response tests from the Oncology Response TEST/CODE </a:t>
            </a:r>
            <a:r>
              <a:rPr lang="en-US" sz="1800" dirty="0" err="1">
                <a:effectLst/>
                <a:latin typeface="Calibri" panose="020F0502020204030204" pitchFamily="34" charset="0"/>
                <a:ea typeface="DengXian" panose="02010600030101010101" pitchFamily="2" charset="-122"/>
              </a:rPr>
              <a:t>codelists</a:t>
            </a:r>
            <a:r>
              <a:rPr lang="en-US" sz="1800" dirty="0">
                <a:effectLst/>
                <a:latin typeface="Calibri" panose="020F0502020204030204" pitchFamily="34" charset="0"/>
                <a:ea typeface="DengXian" panose="02010600030101010101" pitchFamily="2" charset="-122"/>
              </a:rPr>
              <a:t>, are rather “generic”; they can be re-used and should be grouped with a specific oncology CAT value which is the name of a specific tumor response evaluation criterion. The tumor response tests and standardized results can be re-used and recycled for mapping, but ultimately they mean different tumor responses to treatment </a:t>
            </a:r>
            <a:r>
              <a:rPr lang="en-US" sz="1800" i="1" u="sng" dirty="0">
                <a:effectLst/>
                <a:latin typeface="Calibri" panose="020F0502020204030204" pitchFamily="34" charset="0"/>
                <a:ea typeface="DengXian" panose="02010600030101010101" pitchFamily="2" charset="-122"/>
              </a:rPr>
              <a:t>depending on the specific criterion </a:t>
            </a:r>
            <a:r>
              <a:rPr lang="en-US" sz="1800" dirty="0">
                <a:effectLst/>
                <a:latin typeface="Calibri" panose="020F0502020204030204" pitchFamily="34" charset="0"/>
                <a:ea typeface="DengXian" panose="02010600030101010101" pitchFamily="2" charset="-122"/>
              </a:rPr>
              <a:t>you are using to make the evaluation.</a:t>
            </a:r>
            <a:endParaRPr lang="en-US" sz="1800" kern="100" dirty="0">
              <a:effectLst/>
              <a:latin typeface="Calibri" panose="020F0502020204030204" pitchFamily="34" charset="0"/>
              <a:ea typeface="DengXian" panose="02010600030101010101" pitchFamily="2" charset="-122"/>
              <a:cs typeface="Calibri" panose="020F0502020204030204" pitchFamily="34" charset="0"/>
            </a:endParaRP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Calibri" panose="020F0502020204030204" pitchFamily="34" charset="0"/>
            </a:endParaRP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Calibri" panose="020F0502020204030204" pitchFamily="34" charset="0"/>
              </a:rPr>
              <a:t>For example, the left picture here is the tumor response data mapping for the RANO criterion</a:t>
            </a:r>
            <a:r>
              <a:rPr lang="en-US" sz="1800" b="1" kern="100" dirty="0">
                <a:effectLst/>
                <a:latin typeface="Calibri" panose="020F0502020204030204" pitchFamily="34" charset="0"/>
                <a:ea typeface="DengXian" panose="02010600030101010101" pitchFamily="2" charset="-122"/>
                <a:cs typeface="Calibri" panose="020F0502020204030204" pitchFamily="34" charset="0"/>
              </a:rPr>
              <a:t> </a:t>
            </a:r>
            <a:r>
              <a:rPr lang="en-US" sz="1800" b="0" kern="100" dirty="0">
                <a:effectLst/>
                <a:latin typeface="Calibri" panose="020F0502020204030204" pitchFamily="34" charset="0"/>
                <a:ea typeface="DengXian" panose="02010600030101010101" pitchFamily="2" charset="-122"/>
                <a:cs typeface="Calibri" panose="020F0502020204030204" pitchFamily="34" charset="0"/>
              </a:rPr>
              <a:t>(</a:t>
            </a:r>
            <a:r>
              <a:rPr lang="en-US" sz="1800" b="0" kern="100" dirty="0">
                <a:solidFill>
                  <a:srgbClr val="3D3D3D"/>
                </a:solidFill>
                <a:effectLst/>
                <a:highlight>
                  <a:srgbClr val="FFFFFF"/>
                </a:highlight>
                <a:latin typeface="Open Sans" panose="020B0606030504020204" pitchFamily="34" charset="0"/>
                <a:ea typeface="DengXian" panose="02010600030101010101" pitchFamily="2" charset="-122"/>
                <a:cs typeface="Times New Roman" panose="02020603050405020304" pitchFamily="18" charset="0"/>
              </a:rPr>
              <a:t>Response assessment in neuro-oncology criteria); and on the right, this is the tumor response assessment mapping for the RECIST 1.1. As highlighted by the red boxes, the tumor response tests and standardized results for both criteria have the same values; the tests and results are “re-used” between the two criteria data mapping sets. However, if you look at the oncology CAT column, it specifies which tumor response criterion you are using to make that evaluation. What this means is that a result of complete response for the target lesion per the RANO criterion is very different from the complete response defined by RECIST (even though the value “CR” is included as a result for both criteria and is in both data mapping sets). In other words, the tumor response tests and results are re-used between the two data mappings sets, but the CR per RANO has a different set of clinical definitions than the CR per RECIST, you will have to look up and rely on the criterion name indicated by the Oncology CAT, to truly understand the meaning of the clinical output of CR per the criterion.</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4" name="Slide Number Placeholder 3">
            <a:extLst>
              <a:ext uri="{FF2B5EF4-FFF2-40B4-BE49-F238E27FC236}">
                <a16:creationId xmlns:a16="http://schemas.microsoft.com/office/drawing/2014/main" id="{5EB8F5E3-9A65-6DCD-FDC0-E99139C009BF}"/>
              </a:ext>
            </a:extLst>
          </p:cNvPr>
          <p:cNvSpPr>
            <a:spLocks noGrp="1"/>
          </p:cNvSpPr>
          <p:nvPr>
            <p:ph type="sldNum" sz="quarter" idx="5"/>
          </p:nvPr>
        </p:nvSpPr>
        <p:spPr/>
        <p:txBody>
          <a:bodyPr/>
          <a:lstStyle/>
          <a:p>
            <a:fld id="{6B84205D-7259-4525-83AA-B4F9B1DADE0D}" type="slidenum">
              <a:rPr lang="en-US" smtClean="0"/>
              <a:t>4</a:t>
            </a:fld>
            <a:endParaRPr lang="en-US"/>
          </a:p>
        </p:txBody>
      </p:sp>
    </p:spTree>
    <p:extLst>
      <p:ext uri="{BB962C8B-B14F-4D97-AF65-F5344CB8AC3E}">
        <p14:creationId xmlns:p14="http://schemas.microsoft.com/office/powerpoint/2010/main" val="987731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68EBA-48DE-C97D-EB10-95586BF6EF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72F59-DD8B-5D0F-E17E-EA17CC0128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27D63F-F2DE-4A45-8442-E11371D219FE}"/>
              </a:ext>
            </a:extLst>
          </p:cNvPr>
          <p:cNvSpPr>
            <a:spLocks noGrp="1"/>
          </p:cNvSpPr>
          <p:nvPr>
            <p:ph type="body" idx="1"/>
          </p:nvPr>
        </p:nvSpPr>
        <p:spPr/>
        <p:txBody>
          <a:bodyPr/>
          <a:lstStyle/>
          <a:p>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Clinical classification standards and terminology development are overseen by the QRS teams. Our business rules dictate that we create instrument-specific Clinical Classification tests and original and standardized results. There is absolutely NO re-usability of tests and results between the different instruments. This is also why we have 160 CCTEST-CD </a:t>
            </a:r>
            <a:r>
              <a:rPr lang="en-US" sz="1800" b="0" dirty="0" err="1">
                <a:solidFill>
                  <a:srgbClr val="3D3D3D"/>
                </a:solidFill>
                <a:effectLst/>
                <a:highlight>
                  <a:srgbClr val="FFFFFF"/>
                </a:highlight>
                <a:latin typeface="Calibri" panose="020F0502020204030204" pitchFamily="34" charset="0"/>
                <a:ea typeface="DengXian" panose="02010600030101010101" pitchFamily="2" charset="-122"/>
              </a:rPr>
              <a:t>codelists</a:t>
            </a:r>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 and over 100 original and standardized results </a:t>
            </a:r>
            <a:r>
              <a:rPr lang="en-US" sz="1800" b="0" dirty="0" err="1">
                <a:solidFill>
                  <a:srgbClr val="3D3D3D"/>
                </a:solidFill>
                <a:effectLst/>
                <a:highlight>
                  <a:srgbClr val="FFFFFF"/>
                </a:highlight>
                <a:latin typeface="Calibri" panose="020F0502020204030204" pitchFamily="34" charset="0"/>
                <a:ea typeface="DengXian" panose="02010600030101010101" pitchFamily="2" charset="-122"/>
              </a:rPr>
              <a:t>codelists</a:t>
            </a:r>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 because each set of terminology is unique to the instrument it supports.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The QRS team is able to create instrument-specific TESTs by incorporating a stem value, which is the synonym of the instrument CAT submission value; that stem value is uniquely associated with, and identifies a single clinical classification. In the examples here, the </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CPS01 and AIMS01 values are the unique instrument stems that we build into the TESTs and they clearly indicate that these tests can only be used for the Child-Pugh classification and AIMS. Also, both Child-Pugh and AIMS are controlled as CCCATs under the RSCAT variable, and these CATs should be used with their corresponding instrument-specific CCTESTs.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E92E31E5-E6CA-D415-59B0-21A8B61B4BED}"/>
              </a:ext>
            </a:extLst>
          </p:cNvPr>
          <p:cNvSpPr>
            <a:spLocks noGrp="1"/>
          </p:cNvSpPr>
          <p:nvPr>
            <p:ph type="sldNum" sz="quarter" idx="5"/>
          </p:nvPr>
        </p:nvSpPr>
        <p:spPr/>
        <p:txBody>
          <a:bodyPr/>
          <a:lstStyle/>
          <a:p>
            <a:fld id="{6B84205D-7259-4525-83AA-B4F9B1DADE0D}" type="slidenum">
              <a:rPr lang="en-US" smtClean="0"/>
              <a:t>5</a:t>
            </a:fld>
            <a:endParaRPr lang="en-US"/>
          </a:p>
        </p:txBody>
      </p:sp>
    </p:spTree>
    <p:extLst>
      <p:ext uri="{BB962C8B-B14F-4D97-AF65-F5344CB8AC3E}">
        <p14:creationId xmlns:p14="http://schemas.microsoft.com/office/powerpoint/2010/main" val="4087408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EDCC5-6C12-4664-30CC-871F037078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8E9DCC-18AC-120F-ADD1-C090AC9F75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778207-1468-39EA-B20F-E57911044FE0}"/>
              </a:ext>
            </a:extLst>
          </p:cNvPr>
          <p:cNvSpPr>
            <a:spLocks noGrp="1"/>
          </p:cNvSpPr>
          <p:nvPr>
            <p:ph type="body" idx="1"/>
          </p:nvPr>
        </p:nvSpPr>
        <p:spPr/>
        <p:txBody>
          <a:bodyPr/>
          <a:lstStyle/>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There are also significant differences in the nature and purpose of the data collected between tumor response and clinical classification. </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 tumor response assessments typically address questions around the changes in tumor burden. These are objective observations on tumor shrinkage or disease progression. The kind of clinical observations you will see in a tumor response criterion are: the tumor got smaller; there are less lesions identified after treatment as compared to baseline, or the lesions have completely disappeared. Or, the tumor becomes bigger; there are more lesions, and there are new metastatic lesions that weren’t previously identified. Or it could be about stable disease as in there are no changes to the size or number of lesions after treatment. </a:t>
            </a:r>
            <a:r>
              <a:rPr lang="en-US" sz="1800" b="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These changes in tumor burden observations are then classified into different disease response categories </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(like complete response, partial response, stable disease, etc.) and the question to be answered with this type of data is: how well does the disease respond to a treatment? This is the type of data you would map to oncology RS.</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In contrast, clinical classifications are standalone, validated and named instruments that serves as a </a:t>
            </a:r>
            <a:r>
              <a:rPr lang="en-US" sz="1800" i="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surrogate</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for, or ranking of, disease status, or other physiological or biological status. They are not patient reported, and they are also objective clinical observations made by a clinician or the investigator. I want to say that in the past decade, </a:t>
            </a:r>
            <a:r>
              <a:rPr lang="en-US" sz="1800" b="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 majority of what we consider as clinical classifications are usually about the severity evaluation and staging of a particular disease</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They often appear as staging, grading or scoring of sets of symptoms, signs, lab results, imagining results, etc., that are related to a specific disease. The example on the right here is the West Haven Hepatic Encephalopathy Grade. The symptoms showing worsening hepatic disease are classified and ranked into a grading system of Grade 1 to 4, where the highest number means the most severe form of the hepatic Encephalopathy disease. CCs help to answer the question of how severe, how bad the disease appears to be which helps with staging the disease.</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While tumor response criteria and clinical classifications are similar in the structuring and representation of their data, they serve very different purposes and provide different clinical outputs.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7902ED8C-F7CA-11E6-B15B-3C4081113DD7}"/>
              </a:ext>
            </a:extLst>
          </p:cNvPr>
          <p:cNvSpPr>
            <a:spLocks noGrp="1"/>
          </p:cNvSpPr>
          <p:nvPr>
            <p:ph type="sldNum" sz="quarter" idx="5"/>
          </p:nvPr>
        </p:nvSpPr>
        <p:spPr/>
        <p:txBody>
          <a:bodyPr/>
          <a:lstStyle/>
          <a:p>
            <a:fld id="{6B84205D-7259-4525-83AA-B4F9B1DADE0D}" type="slidenum">
              <a:rPr lang="en-US" smtClean="0"/>
              <a:t>6</a:t>
            </a:fld>
            <a:endParaRPr lang="en-US"/>
          </a:p>
        </p:txBody>
      </p:sp>
    </p:spTree>
    <p:extLst>
      <p:ext uri="{BB962C8B-B14F-4D97-AF65-F5344CB8AC3E}">
        <p14:creationId xmlns:p14="http://schemas.microsoft.com/office/powerpoint/2010/main" val="1337043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7089A-3718-98C0-1D93-322D75F422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7F2E8-1919-6C62-1FA5-5E9D2F9488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2B2DD3-EEAD-A331-0D4D-43921290AB76}"/>
              </a:ext>
            </a:extLst>
          </p:cNvPr>
          <p:cNvSpPr>
            <a:spLocks noGrp="1"/>
          </p:cNvSpPr>
          <p:nvPr>
            <p:ph type="body" idx="1"/>
          </p:nvPr>
        </p:nvSpPr>
        <p:spPr/>
        <p:txBody>
          <a:bodyPr/>
          <a:lstStyle/>
          <a:p>
            <a:r>
              <a:rPr lang="en-US" dirty="0"/>
              <a:t>Non-cancer disease response to treatment data should be modeled in the RS domain as well, and the QRS team will assume the responsibility to oversee and maintain the standards and CT.</a:t>
            </a:r>
          </a:p>
        </p:txBody>
      </p:sp>
      <p:sp>
        <p:nvSpPr>
          <p:cNvPr id="4" name="Slide Number Placeholder 3">
            <a:extLst>
              <a:ext uri="{FF2B5EF4-FFF2-40B4-BE49-F238E27FC236}">
                <a16:creationId xmlns:a16="http://schemas.microsoft.com/office/drawing/2014/main" id="{EC1BD5B5-4A3B-D80D-F2AF-DE7DB93D67A5}"/>
              </a:ext>
            </a:extLst>
          </p:cNvPr>
          <p:cNvSpPr>
            <a:spLocks noGrp="1"/>
          </p:cNvSpPr>
          <p:nvPr>
            <p:ph type="sldNum" sz="quarter" idx="5"/>
          </p:nvPr>
        </p:nvSpPr>
        <p:spPr/>
        <p:txBody>
          <a:bodyPr/>
          <a:lstStyle/>
          <a:p>
            <a:fld id="{6B84205D-7259-4525-83AA-B4F9B1DADE0D}" type="slidenum">
              <a:rPr lang="en-US" smtClean="0"/>
              <a:t>7</a:t>
            </a:fld>
            <a:endParaRPr lang="en-US"/>
          </a:p>
        </p:txBody>
      </p:sp>
    </p:spTree>
    <p:extLst>
      <p:ext uri="{BB962C8B-B14F-4D97-AF65-F5344CB8AC3E}">
        <p14:creationId xmlns:p14="http://schemas.microsoft.com/office/powerpoint/2010/main" val="2549688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62796-84CB-FBD9-B531-F973B48C0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3A78B8-9F67-FDAB-D446-D803E08555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B53A72-AA7A-51C4-5303-0E320BC9A4F0}"/>
              </a:ext>
            </a:extLst>
          </p:cNvPr>
          <p:cNvSpPr>
            <a:spLocks noGrp="1"/>
          </p:cNvSpPr>
          <p:nvPr>
            <p:ph type="body" idx="1"/>
          </p:nvPr>
        </p:nvSpPr>
        <p:spPr/>
        <p:txBody>
          <a:bodyPr/>
          <a:lstStyle/>
          <a:p>
            <a:pPr marL="0" marR="0">
              <a:lnSpc>
                <a:spcPct val="107000"/>
              </a:lnSpc>
              <a:spcBef>
                <a:spcPts val="0"/>
              </a:spcBef>
              <a:spcAft>
                <a:spcPts val="800"/>
              </a:spcAft>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The 2</a:t>
            </a:r>
            <a:r>
              <a:rPr lang="en-US" sz="1800" b="0" kern="100" baseline="300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nd</a:t>
            </a: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 question is whether clinical classification data truly belong in the same domain as with the tumor and non-tumor disease response to treatment data.</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CC and Tumor Response data differ significantly in their overall modeling structures and strategies. There are different terminology development rules and two entirely separate SDS teams to oversee the maintenance of the data. I can understand why CC was combined into the RS domain because the two types of data look very similar in their structure and representation. However, they provide very different clinical outputs and they are analyzed for different purposes. A similar analogy to this would be the body system domains. I would argue that the physiology domains have very similar structures in the data collected as well but they are treated as separate domains because they provide clinical information on the </a:t>
            </a:r>
            <a:r>
              <a:rPr lang="en-US" sz="1800" b="1"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different</a:t>
            </a: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 body parts. Therefore you CANNOT map assessments about the heart into the urinary system domain even though the structure of the data is very similar in how they are collected and tabulated for the CV and UR domains (i.e. perform an observation/test at a known location, and there are results, units, methods, timing components, etc.).</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0A3F0A54-408B-1174-122A-4D5509556ECB}"/>
              </a:ext>
            </a:extLst>
          </p:cNvPr>
          <p:cNvSpPr>
            <a:spLocks noGrp="1"/>
          </p:cNvSpPr>
          <p:nvPr>
            <p:ph type="sldNum" sz="quarter" idx="5"/>
          </p:nvPr>
        </p:nvSpPr>
        <p:spPr/>
        <p:txBody>
          <a:bodyPr/>
          <a:lstStyle/>
          <a:p>
            <a:fld id="{6B84205D-7259-4525-83AA-B4F9B1DADE0D}" type="slidenum">
              <a:rPr lang="en-US" smtClean="0"/>
              <a:t>8</a:t>
            </a:fld>
            <a:endParaRPr lang="en-US"/>
          </a:p>
        </p:txBody>
      </p:sp>
    </p:spTree>
    <p:extLst>
      <p:ext uri="{BB962C8B-B14F-4D97-AF65-F5344CB8AC3E}">
        <p14:creationId xmlns:p14="http://schemas.microsoft.com/office/powerpoint/2010/main" val="2293226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EE902-1C3A-7A0F-0317-666DDD9D68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6C338E-F18C-A43E-5BC4-6FFC656D30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B15E80-DB38-1A89-CBE3-9D9E2250B404}"/>
              </a:ext>
            </a:extLst>
          </p:cNvPr>
          <p:cNvSpPr>
            <a:spLocks noGrp="1"/>
          </p:cNvSpPr>
          <p:nvPr>
            <p:ph type="body" idx="1"/>
          </p:nvPr>
        </p:nvSpPr>
        <p:spPr/>
        <p:txBody>
          <a:bodyPr/>
          <a:lstStyle/>
          <a:p>
            <a:r>
              <a:rPr lang="en-US" dirty="0"/>
              <a:t>https://aboutcancer.com/AJCC_stage.htm</a:t>
            </a:r>
          </a:p>
          <a:p>
            <a:endParaRPr lang="en-US" sz="1800" dirty="0">
              <a:effectLst/>
              <a:latin typeface="Calibri" panose="020F0502020204030204" pitchFamily="34" charset="0"/>
              <a:ea typeface="DengXian" panose="02010600030101010101" pitchFamily="2" charset="-122"/>
              <a:cs typeface="Times New Roman" panose="02020603050405020304" pitchFamily="18" charset="0"/>
            </a:endParaRPr>
          </a:p>
          <a:p>
            <a:r>
              <a:rPr lang="en-US" sz="1800" dirty="0">
                <a:effectLst/>
                <a:latin typeface="Calibri" panose="020F0502020204030204" pitchFamily="34" charset="0"/>
                <a:ea typeface="DengXian" panose="02010600030101010101" pitchFamily="2" charset="-122"/>
                <a:cs typeface="Times New Roman" panose="02020603050405020304" pitchFamily="18" charset="0"/>
              </a:rPr>
              <a:t>The example here is the breast cancer TNM stagging from the AJCC version 7. The TNM staging system is used for the grading of tumor malignancy, in other words, the level of badness and severity of the tumor lesion or lesions.  The T category describes the state of the primary tumor; the N category describes whether or not the cancer has reached nearby lymph nodes; the M category tells whether there are distant metastases (the cancer had spread to faraway body parts from the original primary tumor location). Because this is a </a:t>
            </a:r>
            <a:r>
              <a:rPr lang="en-US" sz="1800" b="1" dirty="0">
                <a:effectLst/>
                <a:latin typeface="Calibri" panose="020F0502020204030204" pitchFamily="34" charset="0"/>
                <a:ea typeface="DengXian" panose="02010600030101010101" pitchFamily="2" charset="-122"/>
                <a:cs typeface="Times New Roman" panose="02020603050405020304" pitchFamily="18" charset="0"/>
              </a:rPr>
              <a:t>staging of the level of malignancy or severity</a:t>
            </a:r>
            <a:r>
              <a:rPr lang="en-US" sz="1800" dirty="0">
                <a:effectLst/>
                <a:latin typeface="Calibri" panose="020F0502020204030204" pitchFamily="34" charset="0"/>
                <a:ea typeface="DengXian" panose="02010600030101010101" pitchFamily="2" charset="-122"/>
                <a:cs typeface="Times New Roman" panose="02020603050405020304" pitchFamily="18" charset="0"/>
              </a:rPr>
              <a:t>, the higher the staging score, the worse the tumor and disease state. The final prognostic staging score is based on the combined individual staging scores from the T, N, M categories. Ultimately, the higher the stage, the worse the breast cancer.</a:t>
            </a:r>
          </a:p>
          <a:p>
            <a:endParaRPr lang="en-US" sz="1800" dirty="0">
              <a:effectLst/>
              <a:latin typeface="Calibri" panose="020F0502020204030204" pitchFamily="34" charset="0"/>
              <a:ea typeface="DengXian" panose="02010600030101010101" pitchFamily="2" charset="-122"/>
              <a:cs typeface="Times New Roman" panose="02020603050405020304" pitchFamily="18" charset="0"/>
            </a:endParaRPr>
          </a:p>
          <a:p>
            <a:r>
              <a:rPr lang="en-US" sz="1800" dirty="0">
                <a:effectLst/>
                <a:latin typeface="Calibri" panose="020F0502020204030204" pitchFamily="34" charset="0"/>
                <a:ea typeface="DengXian" panose="02010600030101010101" pitchFamily="2" charset="-122"/>
                <a:cs typeface="Times New Roman" panose="02020603050405020304" pitchFamily="18" charset="0"/>
              </a:rPr>
              <a:t>This is a CC.</a:t>
            </a:r>
          </a:p>
        </p:txBody>
      </p:sp>
      <p:sp>
        <p:nvSpPr>
          <p:cNvPr id="4" name="Slide Number Placeholder 3">
            <a:extLst>
              <a:ext uri="{FF2B5EF4-FFF2-40B4-BE49-F238E27FC236}">
                <a16:creationId xmlns:a16="http://schemas.microsoft.com/office/drawing/2014/main" id="{E8841153-A25B-3227-FAE6-56124BF5D062}"/>
              </a:ext>
            </a:extLst>
          </p:cNvPr>
          <p:cNvSpPr>
            <a:spLocks noGrp="1"/>
          </p:cNvSpPr>
          <p:nvPr>
            <p:ph type="sldNum" sz="quarter" idx="5"/>
          </p:nvPr>
        </p:nvSpPr>
        <p:spPr/>
        <p:txBody>
          <a:bodyPr/>
          <a:lstStyle/>
          <a:p>
            <a:fld id="{6B84205D-7259-4525-83AA-B4F9B1DADE0D}" type="slidenum">
              <a:rPr lang="en-US" smtClean="0"/>
              <a:t>9</a:t>
            </a:fld>
            <a:endParaRPr lang="en-US"/>
          </a:p>
        </p:txBody>
      </p:sp>
    </p:spTree>
    <p:extLst>
      <p:ext uri="{BB962C8B-B14F-4D97-AF65-F5344CB8AC3E}">
        <p14:creationId xmlns:p14="http://schemas.microsoft.com/office/powerpoint/2010/main" val="2663009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002AC-AAC1-B049-7D54-F1B75101C9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862A92-E51E-C3DA-C669-3228806319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9E581A-B185-D713-94E3-B574A44B0832}"/>
              </a:ext>
            </a:extLst>
          </p:cNvPr>
          <p:cNvSpPr>
            <a:spLocks noGrp="1"/>
          </p:cNvSpPr>
          <p:nvPr>
            <p:ph type="body" idx="1"/>
          </p:nvPr>
        </p:nvSpPr>
        <p:spPr/>
        <p:txBody>
          <a:bodyPr/>
          <a:lstStyle/>
          <a:p>
            <a:pPr algn="l"/>
            <a:r>
              <a:rPr lang="en-US" sz="1200" dirty="0"/>
              <a:t>From the same AJCC 7 guideline, this is the breast cancer response to chemotherapy criterion. This is not about staging the </a:t>
            </a:r>
            <a:r>
              <a:rPr lang="en-US" sz="1200" b="0" i="0" dirty="0">
                <a:solidFill>
                  <a:srgbClr val="002060"/>
                </a:solidFill>
                <a:effectLst>
                  <a:outerShdw blurRad="38100" dist="38100" dir="2700000" algn="tl">
                    <a:srgbClr val="000000">
                      <a:alpha val="43137"/>
                    </a:srgbClr>
                  </a:outerShdw>
                </a:effectLst>
              </a:rPr>
              <a:t>malignancy</a:t>
            </a:r>
            <a:r>
              <a:rPr lang="en-US" sz="1200" dirty="0"/>
              <a:t> of the tumor and severity of the disease. This is about how well the tumor/disease is responding to treatment. This is oncology-RS.</a:t>
            </a:r>
          </a:p>
          <a:p>
            <a:pPr algn="l"/>
            <a:endParaRPr lang="en-US" sz="1200" dirty="0"/>
          </a:p>
          <a:p>
            <a:pPr algn="l"/>
            <a:endParaRPr lang="en-US" sz="1200" dirty="0"/>
          </a:p>
          <a:p>
            <a:pPr algn="l"/>
            <a:r>
              <a:rPr lang="en-US" sz="1200" dirty="0"/>
              <a:t>AJCC 7, breast cancer response criteria: </a:t>
            </a:r>
          </a:p>
          <a:p>
            <a:pPr algn="l"/>
            <a:r>
              <a:rPr lang="en-US" sz="1800" b="0" i="0" u="none" strike="noStrike" baseline="0" dirty="0">
                <a:latin typeface="AdvPTimes"/>
              </a:rPr>
              <a:t>(1) Complete response is defined as the absence of</a:t>
            </a:r>
          </a:p>
          <a:p>
            <a:pPr algn="l"/>
            <a:r>
              <a:rPr lang="en-US" sz="1800" b="0" i="0" u="none" strike="noStrike" baseline="0" dirty="0">
                <a:latin typeface="AdvPTimes"/>
              </a:rPr>
              <a:t>invasive carcinoma in the breast and lymph nodes. Residual</a:t>
            </a:r>
          </a:p>
          <a:p>
            <a:pPr algn="l"/>
            <a:r>
              <a:rPr lang="en-US" sz="1800" b="0" i="0" u="none" strike="noStrike" baseline="0" dirty="0">
                <a:latin typeface="AdvPTimes"/>
              </a:rPr>
              <a:t>in situ cancer, in the absence of invasive disease,</a:t>
            </a:r>
          </a:p>
          <a:p>
            <a:pPr algn="l"/>
            <a:r>
              <a:rPr lang="en-US" sz="1800" b="0" i="0" u="none" strike="noStrike" baseline="0" dirty="0">
                <a:latin typeface="AdvPTimes"/>
              </a:rPr>
              <a:t>constitutes a CR. Patients with isolated tumor foci in LN</a:t>
            </a:r>
          </a:p>
          <a:p>
            <a:pPr algn="l"/>
            <a:r>
              <a:rPr lang="en-US" sz="1800" b="0" i="0" u="none" strike="noStrike" baseline="0" dirty="0">
                <a:latin typeface="AdvPTimes"/>
              </a:rPr>
              <a:t>are not classified as having a CR.</a:t>
            </a:r>
          </a:p>
          <a:p>
            <a:pPr algn="l"/>
            <a:r>
              <a:rPr lang="en-US" sz="1800" b="0" i="0" u="none" strike="noStrike" baseline="0" dirty="0">
                <a:latin typeface="AdvPTimes"/>
              </a:rPr>
              <a:t>(2) Partial response is defined as a decrease in either or</a:t>
            </a:r>
          </a:p>
          <a:p>
            <a:pPr algn="l"/>
            <a:r>
              <a:rPr lang="en-US" sz="1800" b="0" i="0" u="none" strike="noStrike" baseline="0" dirty="0">
                <a:latin typeface="AdvPTimes"/>
              </a:rPr>
              <a:t>both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stage compared with the pretreatment T or</a:t>
            </a:r>
          </a:p>
          <a:p>
            <a:pPr algn="l"/>
            <a:r>
              <a:rPr lang="en-US" sz="1800" b="0" i="0" u="none" strike="noStrike" baseline="0" dirty="0">
                <a:latin typeface="AdvPTimes"/>
              </a:rPr>
              <a:t>N, and no increase in either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After chemotherapy,</a:t>
            </a:r>
          </a:p>
          <a:p>
            <a:pPr algn="l"/>
            <a:r>
              <a:rPr lang="en-US" sz="1800" b="0" i="0" u="none" strike="noStrike" baseline="0" dirty="0">
                <a:latin typeface="AdvPTimes"/>
              </a:rPr>
              <a:t>one should use the method that most clearly defined tumor</a:t>
            </a:r>
          </a:p>
          <a:p>
            <a:pPr algn="l"/>
            <a:r>
              <a:rPr lang="en-US" sz="1800" b="0" i="0" u="none" strike="noStrike" baseline="0" dirty="0">
                <a:latin typeface="AdvPTimes"/>
              </a:rPr>
              <a:t>dimensions at the baseline for this comparison, although</a:t>
            </a:r>
          </a:p>
          <a:p>
            <a:pPr algn="l"/>
            <a:r>
              <a:rPr lang="en-US" sz="1800" b="0" i="0" u="none" strike="noStrike" baseline="0" dirty="0">
                <a:latin typeface="AdvPTimes"/>
              </a:rPr>
              <a:t>prechemotherapy </a:t>
            </a:r>
            <a:r>
              <a:rPr lang="en-US" sz="1800" b="0" i="0" u="none" strike="noStrike" baseline="0" dirty="0" err="1">
                <a:latin typeface="AdvPTimes"/>
              </a:rPr>
              <a:t>pT</a:t>
            </a:r>
            <a:r>
              <a:rPr lang="en-US" sz="1800" b="0" i="0" u="none" strike="noStrike" baseline="0" dirty="0">
                <a:latin typeface="AdvPTimes"/>
              </a:rPr>
              <a:t> cannot be measured.</a:t>
            </a:r>
          </a:p>
          <a:p>
            <a:pPr algn="l"/>
            <a:r>
              <a:rPr lang="en-US" sz="1800" b="0" i="0" u="none" strike="noStrike" baseline="0" dirty="0">
                <a:latin typeface="AdvPTimes"/>
              </a:rPr>
              <a:t>(3) No response is defined as no apparent change in</a:t>
            </a:r>
          </a:p>
          <a:p>
            <a:pPr algn="l"/>
            <a:r>
              <a:rPr lang="en-US" sz="1800" b="0" i="0" u="none" strike="noStrike" baseline="0" dirty="0">
                <a:latin typeface="AdvPTimes"/>
              </a:rPr>
              <a:t>either the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categories compared to the clinical</a:t>
            </a:r>
          </a:p>
          <a:p>
            <a:pPr algn="l"/>
            <a:r>
              <a:rPr lang="en-US" sz="1800" b="0" i="0" u="none" strike="noStrike" baseline="0" dirty="0">
                <a:latin typeface="AdvPTimes"/>
              </a:rPr>
              <a:t>staging or increase in the T or N categories at the time of y</a:t>
            </a:r>
          </a:p>
          <a:p>
            <a:pPr algn="l"/>
            <a:r>
              <a:rPr lang="en-US" sz="1800" b="0" i="0" u="none" strike="noStrike" baseline="0" dirty="0">
                <a:latin typeface="AdvPTimes"/>
              </a:rPr>
              <a:t>pathological evaluation</a:t>
            </a:r>
            <a:endParaRPr lang="en-US" dirty="0"/>
          </a:p>
        </p:txBody>
      </p:sp>
      <p:sp>
        <p:nvSpPr>
          <p:cNvPr id="4" name="Slide Number Placeholder 3">
            <a:extLst>
              <a:ext uri="{FF2B5EF4-FFF2-40B4-BE49-F238E27FC236}">
                <a16:creationId xmlns:a16="http://schemas.microsoft.com/office/drawing/2014/main" id="{0F042307-6A42-0822-85C1-ACDC20F40D69}"/>
              </a:ext>
            </a:extLst>
          </p:cNvPr>
          <p:cNvSpPr>
            <a:spLocks noGrp="1"/>
          </p:cNvSpPr>
          <p:nvPr>
            <p:ph type="sldNum" sz="quarter" idx="5"/>
          </p:nvPr>
        </p:nvSpPr>
        <p:spPr/>
        <p:txBody>
          <a:bodyPr/>
          <a:lstStyle/>
          <a:p>
            <a:fld id="{6B84205D-7259-4525-83AA-B4F9B1DADE0D}" type="slidenum">
              <a:rPr lang="en-US" smtClean="0"/>
              <a:t>10</a:t>
            </a:fld>
            <a:endParaRPr lang="en-US"/>
          </a:p>
        </p:txBody>
      </p:sp>
    </p:spTree>
    <p:extLst>
      <p:ext uri="{BB962C8B-B14F-4D97-AF65-F5344CB8AC3E}">
        <p14:creationId xmlns:p14="http://schemas.microsoft.com/office/powerpoint/2010/main" val="88289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B9493-3B22-8416-311D-99170CA989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8AF7A5-9017-1245-507A-1E74555E8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FC4D44-8409-BCBE-5F47-3E47D79D233E}"/>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5" name="Footer Placeholder 4">
            <a:extLst>
              <a:ext uri="{FF2B5EF4-FFF2-40B4-BE49-F238E27FC236}">
                <a16:creationId xmlns:a16="http://schemas.microsoft.com/office/drawing/2014/main" id="{C0BE0771-4375-7FAA-1DBA-CA7BA9ACF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BBDFF2-AB4D-F59B-02E4-8281F13D11F6}"/>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50868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6527D-2553-2613-C741-43FBF1DD9A9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5FF74E-C381-BC87-BD5A-E0D92CF6A7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A9F81C-5792-E734-4BE7-8CC47078689A}"/>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5" name="Footer Placeholder 4">
            <a:extLst>
              <a:ext uri="{FF2B5EF4-FFF2-40B4-BE49-F238E27FC236}">
                <a16:creationId xmlns:a16="http://schemas.microsoft.com/office/drawing/2014/main" id="{283A34AF-E0A6-A3B7-03A1-11C7A77B4E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FFD939-9258-B71B-A383-74BB77368475}"/>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222472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817C81-6AA7-B347-951F-630F0B01B0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2E3A50C-7D98-B03A-9DBB-560F095C82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ADBBC4-9CAA-0CF3-693D-692E2680B9D6}"/>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5" name="Footer Placeholder 4">
            <a:extLst>
              <a:ext uri="{FF2B5EF4-FFF2-40B4-BE49-F238E27FC236}">
                <a16:creationId xmlns:a16="http://schemas.microsoft.com/office/drawing/2014/main" id="{10EF0E41-86F7-97DF-AEA9-7AC985F485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06497-0F0D-258A-56EE-DF0C4E0D07F3}"/>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69194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B1DD-E01E-5A37-9AFC-BB9B3AAF3B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BD2138-A2F4-F889-7117-3C52C8E8EB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D269C9-15AB-FEB5-3584-94DCE153FE21}"/>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5" name="Footer Placeholder 4">
            <a:extLst>
              <a:ext uri="{FF2B5EF4-FFF2-40B4-BE49-F238E27FC236}">
                <a16:creationId xmlns:a16="http://schemas.microsoft.com/office/drawing/2014/main" id="{F52E90AA-6E5A-188B-7888-C0D9CC9E4E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225ACE-13CD-D9AC-C20F-17B66E105FE9}"/>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1482396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A3D60-F9AB-63C2-3FF7-437ED36D1A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208CC6-3C1C-0A3C-535A-3325724FE5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83879-8F71-9E61-9C74-EFC46982F130}"/>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5" name="Footer Placeholder 4">
            <a:extLst>
              <a:ext uri="{FF2B5EF4-FFF2-40B4-BE49-F238E27FC236}">
                <a16:creationId xmlns:a16="http://schemas.microsoft.com/office/drawing/2014/main" id="{D92942AE-E16B-53F0-720F-1DD3753939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05D814-D3B2-8D1F-29A5-9DA54FA2A5F9}"/>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78794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09FC-42BD-99AB-D0DA-C87AC74578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CA6258-6BD9-5D64-0C91-F7B229AC53E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554F888-76DF-CCC4-C0CE-8E004C80E9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AB4022-E42C-3E93-B3B4-374BA5D6A256}"/>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6" name="Footer Placeholder 5">
            <a:extLst>
              <a:ext uri="{FF2B5EF4-FFF2-40B4-BE49-F238E27FC236}">
                <a16:creationId xmlns:a16="http://schemas.microsoft.com/office/drawing/2014/main" id="{15C89B8B-3E15-691D-FEF0-7A97551546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56756E-4EFE-57FA-CBD5-E2C0DBB47F7D}"/>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27094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89F0-0AF3-6EE8-A27F-466BCB39C6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79D79C-3CE0-A043-ECA1-C042F66E5C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091EA3-C48A-6F84-E731-537984FA30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0EA2FE-F4B6-2CAC-8385-70B45BA739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196B4-2119-23BE-AF93-B2D7921C9F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1A3F401-E6B7-4693-92CD-F2354D61539C}"/>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8" name="Footer Placeholder 7">
            <a:extLst>
              <a:ext uri="{FF2B5EF4-FFF2-40B4-BE49-F238E27FC236}">
                <a16:creationId xmlns:a16="http://schemas.microsoft.com/office/drawing/2014/main" id="{6F010C14-570E-20DC-06DF-5E62D6026B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CBCC79-8FFC-E85A-4834-11A711525B6C}"/>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1506054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E1D24-F5BE-042B-A475-645D811BB4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745B89-BEE1-70B9-2443-A7908E49CD17}"/>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4" name="Footer Placeholder 3">
            <a:extLst>
              <a:ext uri="{FF2B5EF4-FFF2-40B4-BE49-F238E27FC236}">
                <a16:creationId xmlns:a16="http://schemas.microsoft.com/office/drawing/2014/main" id="{DBF778C2-F253-8C87-F1F0-6A214E4011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F33260-F3C9-718F-C686-78D4C86DF33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31543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AEB36B-8DC4-094D-4E6A-D766A664932E}"/>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3" name="Footer Placeholder 2">
            <a:extLst>
              <a:ext uri="{FF2B5EF4-FFF2-40B4-BE49-F238E27FC236}">
                <a16:creationId xmlns:a16="http://schemas.microsoft.com/office/drawing/2014/main" id="{150D7297-9D98-3D28-62CE-7E0C2AE93D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A4942-0FC3-7CFA-003A-0E66A4BF8E5D}"/>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378562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291C4-FDD7-A7DF-6818-FE4C7C5BE9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BEA40D3-74D4-C577-1874-1C36B01D7E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D3E2F5-C1C2-FA27-65FE-8C48A73EFB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46F6D-9D23-6A8C-37E2-E5DEA7131FB5}"/>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6" name="Footer Placeholder 5">
            <a:extLst>
              <a:ext uri="{FF2B5EF4-FFF2-40B4-BE49-F238E27FC236}">
                <a16:creationId xmlns:a16="http://schemas.microsoft.com/office/drawing/2014/main" id="{E9506BAA-90B0-2B58-1673-81A6AF88A1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8E3903-DC54-D421-F74F-6916933A625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556708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7BC9-136A-0974-4A11-F0D703773B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14C4FF-4747-0CB6-16F8-2132B5067D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1C3895-7B65-19E2-C00E-DB0640CB97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B7A083-A6CE-9581-4566-8696D89D5084}"/>
              </a:ext>
            </a:extLst>
          </p:cNvPr>
          <p:cNvSpPr>
            <a:spLocks noGrp="1"/>
          </p:cNvSpPr>
          <p:nvPr>
            <p:ph type="dt" sz="half" idx="10"/>
          </p:nvPr>
        </p:nvSpPr>
        <p:spPr/>
        <p:txBody>
          <a:bodyPr/>
          <a:lstStyle/>
          <a:p>
            <a:fld id="{0E056C3D-8429-450F-929A-03A15CE58016}" type="datetimeFigureOut">
              <a:rPr lang="en-US" smtClean="0"/>
              <a:t>4/16/2024</a:t>
            </a:fld>
            <a:endParaRPr lang="en-US"/>
          </a:p>
        </p:txBody>
      </p:sp>
      <p:sp>
        <p:nvSpPr>
          <p:cNvPr id="6" name="Footer Placeholder 5">
            <a:extLst>
              <a:ext uri="{FF2B5EF4-FFF2-40B4-BE49-F238E27FC236}">
                <a16:creationId xmlns:a16="http://schemas.microsoft.com/office/drawing/2014/main" id="{1321E92D-625A-F3C9-A16F-DB9D9376F4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F6545B-FE8B-7466-C6A0-57F8AE24A69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6897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7A4718-31F4-D9F3-028D-10FB152F6A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83C6215-3405-C8CC-FB36-679C48DFB1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59E848-74BB-334C-50C4-6CE84E516A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56C3D-8429-450F-929A-03A15CE58016}" type="datetimeFigureOut">
              <a:rPr lang="en-US" smtClean="0"/>
              <a:t>4/16/2024</a:t>
            </a:fld>
            <a:endParaRPr lang="en-US"/>
          </a:p>
        </p:txBody>
      </p:sp>
      <p:sp>
        <p:nvSpPr>
          <p:cNvPr id="5" name="Footer Placeholder 4">
            <a:extLst>
              <a:ext uri="{FF2B5EF4-FFF2-40B4-BE49-F238E27FC236}">
                <a16:creationId xmlns:a16="http://schemas.microsoft.com/office/drawing/2014/main" id="{426ED83F-410A-391F-C523-094503E3CC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8DA5E5B-656C-911D-81CD-C7437ADB2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DBC1-6EC4-42F1-BE6E-584CA73BB5D2}" type="slidenum">
              <a:rPr lang="en-US" smtClean="0"/>
              <a:t>‹#›</a:t>
            </a:fld>
            <a:endParaRPr lang="en-US"/>
          </a:p>
        </p:txBody>
      </p:sp>
    </p:spTree>
    <p:extLst>
      <p:ext uri="{BB962C8B-B14F-4D97-AF65-F5344CB8AC3E}">
        <p14:creationId xmlns:p14="http://schemas.microsoft.com/office/powerpoint/2010/main" val="85498971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4.xml"/><Relationship Id="rId5" Type="http://schemas.openxmlformats.org/officeDocument/2006/relationships/diagramQuickStyle" Target="../diagrams/quickStyle14.xml"/><Relationship Id="rId10" Type="http://schemas.openxmlformats.org/officeDocument/2006/relationships/image" Target="../media/image13.png"/><Relationship Id="rId4" Type="http://schemas.openxmlformats.org/officeDocument/2006/relationships/diagramLayout" Target="../diagrams/layout14.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xml"/><Relationship Id="rId16" Type="http://schemas.openxmlformats.org/officeDocument/2006/relationships/diagramColors" Target="../diagrams/colors6.xml"/><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3.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8.xml.rels><?xml version="1.0" encoding="UTF-8" standalone="yes"?>
<Relationships xmlns="http://schemas.openxmlformats.org/package/2006/relationships"><Relationship Id="rId8" Type="http://schemas.openxmlformats.org/officeDocument/2006/relationships/hyperlink" Target="https://jira.cdisc.org/browse/SDS-2786" TargetMode="External"/><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3.xml"/><Relationship Id="rId11" Type="http://schemas.openxmlformats.org/officeDocument/2006/relationships/image" Target="../media/image10.png"/><Relationship Id="rId5" Type="http://schemas.openxmlformats.org/officeDocument/2006/relationships/diagramQuickStyle" Target="../diagrams/quickStyle13.xml"/><Relationship Id="rId10" Type="http://schemas.openxmlformats.org/officeDocument/2006/relationships/image" Target="../media/image9.png"/><Relationship Id="rId4" Type="http://schemas.openxmlformats.org/officeDocument/2006/relationships/diagramLayout" Target="../diagrams/layout13.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944E-498A-ADBA-FAE9-008FC75A1113}"/>
              </a:ext>
            </a:extLst>
          </p:cNvPr>
          <p:cNvSpPr>
            <a:spLocks noGrp="1"/>
          </p:cNvSpPr>
          <p:nvPr>
            <p:ph type="title"/>
          </p:nvPr>
        </p:nvSpPr>
        <p:spPr>
          <a:xfrm>
            <a:off x="700808" y="1543916"/>
            <a:ext cx="10515600" cy="1325563"/>
          </a:xfrm>
        </p:spPr>
        <p:txBody>
          <a:bodyPr/>
          <a:lstStyle/>
          <a:p>
            <a:r>
              <a:rPr lang="en-US" b="1" dirty="0">
                <a:solidFill>
                  <a:srgbClr val="002060"/>
                </a:solidFill>
                <a:latin typeface="+mn-lt"/>
              </a:rPr>
              <a:t>The State of the RS Domain: Overloaded and Missing Data</a:t>
            </a:r>
          </a:p>
        </p:txBody>
      </p:sp>
    </p:spTree>
    <p:extLst>
      <p:ext uri="{BB962C8B-B14F-4D97-AF65-F5344CB8AC3E}">
        <p14:creationId xmlns:p14="http://schemas.microsoft.com/office/powerpoint/2010/main" val="327634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F70B6-9F29-8116-59C9-F65144C3C7E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20DF75E6-A1D5-9FDE-930F-8BA9A02B52BC}"/>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A49FEEAF-2B43-5993-E926-A1F15B38DAFC}"/>
              </a:ext>
            </a:extLst>
          </p:cNvPr>
          <p:cNvSpPr txBox="1"/>
          <p:nvPr/>
        </p:nvSpPr>
        <p:spPr>
          <a:xfrm>
            <a:off x="444276" y="1243659"/>
            <a:ext cx="4160982" cy="4524315"/>
          </a:xfrm>
          <a:prstGeom prst="rect">
            <a:avLst/>
          </a:prstGeom>
          <a:noFill/>
        </p:spPr>
        <p:txBody>
          <a:bodyPr wrap="square">
            <a:spAutoFit/>
          </a:bodyPr>
          <a:lstStyle/>
          <a:p>
            <a:pPr algn="l"/>
            <a:r>
              <a:rPr lang="en-US" b="1" dirty="0">
                <a:solidFill>
                  <a:srgbClr val="002060"/>
                </a:solidFill>
              </a:rPr>
              <a:t>AJCC 7, </a:t>
            </a:r>
            <a:r>
              <a:rPr lang="en-US" b="1" i="0" u="none" strike="noStrike" baseline="0" dirty="0">
                <a:solidFill>
                  <a:srgbClr val="002060"/>
                </a:solidFill>
              </a:rPr>
              <a:t>Response Criteria for Neoadjuvant Chemotherapy in Breast Cancer</a:t>
            </a:r>
            <a:r>
              <a:rPr lang="en-US" b="1" dirty="0">
                <a:solidFill>
                  <a:srgbClr val="002060"/>
                </a:solidFill>
              </a:rPr>
              <a:t>:</a:t>
            </a:r>
            <a:endParaRPr lang="en-US" i="1" dirty="0">
              <a:solidFill>
                <a:srgbClr val="002060"/>
              </a:solidFill>
            </a:endParaRPr>
          </a:p>
          <a:p>
            <a:pPr marL="285750" indent="-285750">
              <a:buFont typeface="Arial" panose="020B0604020202020204" pitchFamily="34" charset="0"/>
              <a:buChar char="•"/>
            </a:pPr>
            <a:r>
              <a:rPr lang="en-US" dirty="0">
                <a:solidFill>
                  <a:srgbClr val="002060"/>
                </a:solidFill>
              </a:rPr>
              <a:t>C</a:t>
            </a:r>
            <a:r>
              <a:rPr lang="en-US" b="0" i="0" u="none" strike="noStrike" baseline="0" dirty="0">
                <a:solidFill>
                  <a:srgbClr val="002060"/>
                </a:solidFill>
              </a:rPr>
              <a:t>omplete Response (CR): absence of invasive carcinoma in the breast and node.</a:t>
            </a:r>
          </a:p>
          <a:p>
            <a:pPr marL="285750" indent="-285750">
              <a:buFont typeface="Arial" panose="020B0604020202020204" pitchFamily="34" charset="0"/>
              <a:buChar char="•"/>
            </a:pPr>
            <a:r>
              <a:rPr lang="en-US" dirty="0">
                <a:solidFill>
                  <a:srgbClr val="002060"/>
                </a:solidFill>
              </a:rPr>
              <a:t>P</a:t>
            </a:r>
            <a:r>
              <a:rPr lang="en-US" b="0" i="0" u="none" strike="noStrike" baseline="0" dirty="0">
                <a:solidFill>
                  <a:srgbClr val="002060"/>
                </a:solidFill>
              </a:rPr>
              <a:t>artial Response (PR): decrease in either or both T or N stage.</a:t>
            </a:r>
          </a:p>
          <a:p>
            <a:pPr marL="285750" indent="-285750">
              <a:buFont typeface="Arial" panose="020B0604020202020204" pitchFamily="34" charset="0"/>
              <a:buChar char="•"/>
            </a:pPr>
            <a:r>
              <a:rPr lang="en-US" dirty="0">
                <a:solidFill>
                  <a:srgbClr val="002060"/>
                </a:solidFill>
              </a:rPr>
              <a:t>No</a:t>
            </a:r>
            <a:r>
              <a:rPr lang="en-US" b="0" i="0" u="none" strike="noStrike" baseline="0" dirty="0">
                <a:solidFill>
                  <a:srgbClr val="002060"/>
                </a:solidFill>
              </a:rPr>
              <a:t> Response (NR): no change or increase in either or both T or N stage.</a:t>
            </a:r>
          </a:p>
          <a:p>
            <a:pPr marL="285750" indent="-285750" algn="l">
              <a:buFont typeface="Arial" panose="020B0604020202020204" pitchFamily="34" charset="0"/>
              <a:buChar char="•"/>
            </a:pPr>
            <a:endParaRPr lang="en-US" dirty="0">
              <a:solidFill>
                <a:srgbClr val="002060"/>
              </a:solidFill>
            </a:endParaRPr>
          </a:p>
          <a:p>
            <a:pPr marL="285750" indent="-285750" algn="l">
              <a:buFont typeface="Arial" panose="020B0604020202020204" pitchFamily="34" charset="0"/>
              <a:buChar char="•"/>
            </a:pPr>
            <a:endParaRPr lang="en-US" dirty="0">
              <a:solidFill>
                <a:srgbClr val="FF0000"/>
              </a:solidFill>
            </a:endParaRPr>
          </a:p>
          <a:p>
            <a:r>
              <a:rPr lang="en-US" dirty="0">
                <a:solidFill>
                  <a:srgbClr val="FF0000"/>
                </a:solidFill>
              </a:rPr>
              <a:t>***This is considered as </a:t>
            </a:r>
            <a:r>
              <a:rPr lang="en-US" b="1" dirty="0">
                <a:solidFill>
                  <a:srgbClr val="FF0000"/>
                </a:solidFill>
                <a:effectLst>
                  <a:outerShdw blurRad="38100" dist="38100" dir="2700000" algn="tl">
                    <a:srgbClr val="000000">
                      <a:alpha val="43137"/>
                    </a:srgbClr>
                  </a:outerShdw>
                </a:effectLst>
              </a:rPr>
              <a:t>tumor response to treatment</a:t>
            </a:r>
            <a:r>
              <a:rPr lang="en-US" dirty="0">
                <a:solidFill>
                  <a:srgbClr val="FF0000"/>
                </a:solidFill>
              </a:rPr>
              <a:t> data and has been modeled following the oncology standards and CT development rules.</a:t>
            </a:r>
          </a:p>
        </p:txBody>
      </p:sp>
      <p:grpSp>
        <p:nvGrpSpPr>
          <p:cNvPr id="17" name="Group 16">
            <a:extLst>
              <a:ext uri="{FF2B5EF4-FFF2-40B4-BE49-F238E27FC236}">
                <a16:creationId xmlns:a16="http://schemas.microsoft.com/office/drawing/2014/main" id="{93113B24-D26C-D4F9-CE09-7B345A1D517D}"/>
              </a:ext>
            </a:extLst>
          </p:cNvPr>
          <p:cNvGrpSpPr/>
          <p:nvPr/>
        </p:nvGrpSpPr>
        <p:grpSpPr>
          <a:xfrm>
            <a:off x="4547751" y="1905122"/>
            <a:ext cx="3584443" cy="2404287"/>
            <a:chOff x="4986292" y="1231015"/>
            <a:chExt cx="3423961" cy="2337054"/>
          </a:xfrm>
        </p:grpSpPr>
        <p:pic>
          <p:nvPicPr>
            <p:cNvPr id="11" name="Picture 10">
              <a:extLst>
                <a:ext uri="{FF2B5EF4-FFF2-40B4-BE49-F238E27FC236}">
                  <a16:creationId xmlns:a16="http://schemas.microsoft.com/office/drawing/2014/main" id="{5A7080A9-7237-65E3-B27C-AD6377FF0F2C}"/>
                </a:ext>
              </a:extLst>
            </p:cNvPr>
            <p:cNvPicPr>
              <a:picLocks noChangeAspect="1"/>
            </p:cNvPicPr>
            <p:nvPr/>
          </p:nvPicPr>
          <p:blipFill>
            <a:blip r:embed="rId8"/>
            <a:stretch>
              <a:fillRect/>
            </a:stretch>
          </p:blipFill>
          <p:spPr>
            <a:xfrm>
              <a:off x="5843221" y="2301448"/>
              <a:ext cx="2527024" cy="1266621"/>
            </a:xfrm>
            <a:prstGeom prst="rect">
              <a:avLst/>
            </a:prstGeom>
            <a:ln w="12700">
              <a:solidFill>
                <a:schemeClr val="tx1"/>
              </a:solidFill>
            </a:ln>
          </p:spPr>
        </p:pic>
        <p:pic>
          <p:nvPicPr>
            <p:cNvPr id="8" name="Picture 7">
              <a:extLst>
                <a:ext uri="{FF2B5EF4-FFF2-40B4-BE49-F238E27FC236}">
                  <a16:creationId xmlns:a16="http://schemas.microsoft.com/office/drawing/2014/main" id="{21A75B15-E4CE-6EBB-7068-AAEE7561CD1E}"/>
                </a:ext>
              </a:extLst>
            </p:cNvPr>
            <p:cNvPicPr>
              <a:picLocks noChangeAspect="1"/>
            </p:cNvPicPr>
            <p:nvPr/>
          </p:nvPicPr>
          <p:blipFill>
            <a:blip r:embed="rId9"/>
            <a:stretch>
              <a:fillRect/>
            </a:stretch>
          </p:blipFill>
          <p:spPr>
            <a:xfrm>
              <a:off x="4986292" y="1231015"/>
              <a:ext cx="3423961" cy="1093900"/>
            </a:xfrm>
            <a:prstGeom prst="rect">
              <a:avLst/>
            </a:prstGeom>
            <a:ln w="12700">
              <a:solidFill>
                <a:schemeClr val="tx1"/>
              </a:solidFill>
            </a:ln>
          </p:spPr>
        </p:pic>
      </p:grpSp>
      <p:pic>
        <p:nvPicPr>
          <p:cNvPr id="16" name="Picture 15">
            <a:extLst>
              <a:ext uri="{FF2B5EF4-FFF2-40B4-BE49-F238E27FC236}">
                <a16:creationId xmlns:a16="http://schemas.microsoft.com/office/drawing/2014/main" id="{648C5786-8A87-914E-6084-50418EDB931A}"/>
              </a:ext>
            </a:extLst>
          </p:cNvPr>
          <p:cNvPicPr>
            <a:picLocks noChangeAspect="1"/>
          </p:cNvPicPr>
          <p:nvPr/>
        </p:nvPicPr>
        <p:blipFill>
          <a:blip r:embed="rId10"/>
          <a:stretch>
            <a:fillRect/>
          </a:stretch>
        </p:blipFill>
        <p:spPr>
          <a:xfrm>
            <a:off x="8249669" y="102345"/>
            <a:ext cx="3586731" cy="6653309"/>
          </a:xfrm>
          <a:prstGeom prst="rect">
            <a:avLst/>
          </a:prstGeom>
          <a:ln w="12700">
            <a:solidFill>
              <a:schemeClr val="tx1"/>
            </a:solidFill>
          </a:ln>
        </p:spPr>
      </p:pic>
      <p:sp>
        <p:nvSpPr>
          <p:cNvPr id="3" name="TextBox 2">
            <a:extLst>
              <a:ext uri="{FF2B5EF4-FFF2-40B4-BE49-F238E27FC236}">
                <a16:creationId xmlns:a16="http://schemas.microsoft.com/office/drawing/2014/main" id="{3E0C3F7D-88E4-4672-3766-F862CF86F8B4}"/>
              </a:ext>
            </a:extLst>
          </p:cNvPr>
          <p:cNvSpPr txBox="1"/>
          <p:nvPr/>
        </p:nvSpPr>
        <p:spPr>
          <a:xfrm>
            <a:off x="120650" y="231380"/>
            <a:ext cx="11715750" cy="461665"/>
          </a:xfrm>
          <a:prstGeom prst="rect">
            <a:avLst/>
          </a:prstGeom>
          <a:noFill/>
        </p:spPr>
        <p:txBody>
          <a:bodyPr wrap="square">
            <a:spAutoFit/>
          </a:bodyPr>
          <a:lstStyle/>
          <a:p>
            <a:r>
              <a:rPr lang="en-US" sz="2400" b="1" dirty="0">
                <a:solidFill>
                  <a:srgbClr val="002060"/>
                </a:solidFill>
              </a:rPr>
              <a:t>AJCC 7: Is it an Oncology Response Criterion or CC? It is both!</a:t>
            </a:r>
          </a:p>
        </p:txBody>
      </p:sp>
    </p:spTree>
    <p:extLst>
      <p:ext uri="{BB962C8B-B14F-4D97-AF65-F5344CB8AC3E}">
        <p14:creationId xmlns:p14="http://schemas.microsoft.com/office/powerpoint/2010/main" val="3525934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C3B34-BC9A-F338-2B8A-418E23E0E68C}"/>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2D3FE85-D980-5DBF-933B-2ED1D8DE08BC}"/>
              </a:ext>
            </a:extLst>
          </p:cNvPr>
          <p:cNvSpPr txBox="1"/>
          <p:nvPr/>
        </p:nvSpPr>
        <p:spPr>
          <a:xfrm>
            <a:off x="353291" y="309892"/>
            <a:ext cx="11715750" cy="830997"/>
          </a:xfrm>
          <a:prstGeom prst="rect">
            <a:avLst/>
          </a:prstGeom>
          <a:noFill/>
        </p:spPr>
        <p:txBody>
          <a:bodyPr wrap="square">
            <a:spAutoFit/>
          </a:bodyPr>
          <a:lstStyle/>
          <a:p>
            <a:r>
              <a:rPr lang="en-US" sz="2400" b="1" dirty="0">
                <a:solidFill>
                  <a:srgbClr val="002060"/>
                </a:solidFill>
              </a:rPr>
              <a:t>Case Study: AJCC 7, Tumor Malignancy Staging + Response to Treatment Data, all mapped to the RS domain, however…</a:t>
            </a:r>
          </a:p>
        </p:txBody>
      </p:sp>
      <p:pic>
        <p:nvPicPr>
          <p:cNvPr id="11" name="Picture 10">
            <a:extLst>
              <a:ext uri="{FF2B5EF4-FFF2-40B4-BE49-F238E27FC236}">
                <a16:creationId xmlns:a16="http://schemas.microsoft.com/office/drawing/2014/main" id="{2A63AD30-1541-7D9B-5C68-9195C30EB802}"/>
              </a:ext>
            </a:extLst>
          </p:cNvPr>
          <p:cNvPicPr>
            <a:picLocks noChangeAspect="1"/>
          </p:cNvPicPr>
          <p:nvPr/>
        </p:nvPicPr>
        <p:blipFill>
          <a:blip r:embed="rId3"/>
          <a:stretch>
            <a:fillRect/>
          </a:stretch>
        </p:blipFill>
        <p:spPr>
          <a:xfrm>
            <a:off x="1690253" y="2223656"/>
            <a:ext cx="8917446" cy="2881403"/>
          </a:xfrm>
          <a:prstGeom prst="rect">
            <a:avLst/>
          </a:prstGeom>
        </p:spPr>
      </p:pic>
      <p:sp>
        <p:nvSpPr>
          <p:cNvPr id="12" name="Rectangle 11">
            <a:extLst>
              <a:ext uri="{FF2B5EF4-FFF2-40B4-BE49-F238E27FC236}">
                <a16:creationId xmlns:a16="http://schemas.microsoft.com/office/drawing/2014/main" id="{16CE925E-60A1-AB56-E9BA-7034D31D7DEC}"/>
              </a:ext>
            </a:extLst>
          </p:cNvPr>
          <p:cNvSpPr/>
          <p:nvPr/>
        </p:nvSpPr>
        <p:spPr>
          <a:xfrm>
            <a:off x="8091923" y="2592802"/>
            <a:ext cx="616528" cy="1418091"/>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A44717B-F795-CF66-484D-34E9AD884BC0}"/>
              </a:ext>
            </a:extLst>
          </p:cNvPr>
          <p:cNvSpPr/>
          <p:nvPr/>
        </p:nvSpPr>
        <p:spPr>
          <a:xfrm>
            <a:off x="4860350" y="2608187"/>
            <a:ext cx="3158832" cy="1402707"/>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C9F8716-CB4A-85A1-621F-54C22C0DB978}"/>
              </a:ext>
            </a:extLst>
          </p:cNvPr>
          <p:cNvSpPr/>
          <p:nvPr/>
        </p:nvSpPr>
        <p:spPr>
          <a:xfrm>
            <a:off x="4844322" y="4095837"/>
            <a:ext cx="2992582" cy="686036"/>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D1A509D-28EC-CB3D-9DA8-2ABEC11A27A7}"/>
              </a:ext>
            </a:extLst>
          </p:cNvPr>
          <p:cNvSpPr/>
          <p:nvPr/>
        </p:nvSpPr>
        <p:spPr>
          <a:xfrm>
            <a:off x="8043432" y="4124140"/>
            <a:ext cx="699654" cy="686036"/>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Brace 15">
            <a:extLst>
              <a:ext uri="{FF2B5EF4-FFF2-40B4-BE49-F238E27FC236}">
                <a16:creationId xmlns:a16="http://schemas.microsoft.com/office/drawing/2014/main" id="{678E7401-9F76-A6F6-5578-B623239F6519}"/>
              </a:ext>
            </a:extLst>
          </p:cNvPr>
          <p:cNvSpPr/>
          <p:nvPr/>
        </p:nvSpPr>
        <p:spPr>
          <a:xfrm>
            <a:off x="1288157" y="2627897"/>
            <a:ext cx="932898" cy="1193957"/>
          </a:xfrm>
          <a:prstGeom prst="leftBrace">
            <a:avLst>
              <a:gd name="adj1" fmla="val 8333"/>
              <a:gd name="adj2" fmla="val 20442"/>
            </a:avLst>
          </a:prstGeom>
          <a:ln w="28575"/>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7" name="Left Brace 16">
            <a:extLst>
              <a:ext uri="{FF2B5EF4-FFF2-40B4-BE49-F238E27FC236}">
                <a16:creationId xmlns:a16="http://schemas.microsoft.com/office/drawing/2014/main" id="{A4AEA02C-18AB-6C66-88D8-543C0BD8D3C4}"/>
              </a:ext>
            </a:extLst>
          </p:cNvPr>
          <p:cNvSpPr/>
          <p:nvPr/>
        </p:nvSpPr>
        <p:spPr>
          <a:xfrm>
            <a:off x="1465982" y="4204856"/>
            <a:ext cx="713511" cy="540328"/>
          </a:xfrm>
          <a:prstGeom prst="leftBrace">
            <a:avLst>
              <a:gd name="adj1" fmla="val 8333"/>
              <a:gd name="adj2" fmla="val 41892"/>
            </a:avLst>
          </a:prstGeom>
          <a:ln w="28575">
            <a:solidFill>
              <a:schemeClr val="accent1"/>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C5D05193-B038-E1B5-7C42-61B22B96E1FE}"/>
              </a:ext>
            </a:extLst>
          </p:cNvPr>
          <p:cNvSpPr txBox="1"/>
          <p:nvPr/>
        </p:nvSpPr>
        <p:spPr>
          <a:xfrm>
            <a:off x="259164" y="2450251"/>
            <a:ext cx="1524001" cy="1200329"/>
          </a:xfrm>
          <a:prstGeom prst="rect">
            <a:avLst/>
          </a:prstGeom>
          <a:noFill/>
        </p:spPr>
        <p:txBody>
          <a:bodyPr wrap="square">
            <a:spAutoFit/>
          </a:bodyPr>
          <a:lstStyle/>
          <a:p>
            <a:r>
              <a:rPr lang="en-US" b="1" dirty="0">
                <a:solidFill>
                  <a:schemeClr val="accent2">
                    <a:lumMod val="75000"/>
                  </a:schemeClr>
                </a:solidFill>
              </a:rPr>
              <a:t>Follow </a:t>
            </a:r>
            <a:r>
              <a:rPr lang="en-US" b="1" i="0" u="none" strike="noStrike" baseline="0" dirty="0">
                <a:solidFill>
                  <a:schemeClr val="accent2">
                    <a:lumMod val="75000"/>
                  </a:schemeClr>
                </a:solidFill>
              </a:rPr>
              <a:t>Clinical Classification Rules</a:t>
            </a:r>
            <a:endParaRPr lang="en-US" b="1" dirty="0">
              <a:solidFill>
                <a:schemeClr val="accent2">
                  <a:lumMod val="75000"/>
                </a:schemeClr>
              </a:solidFill>
            </a:endParaRPr>
          </a:p>
        </p:txBody>
      </p:sp>
      <p:sp>
        <p:nvSpPr>
          <p:cNvPr id="20" name="TextBox 19">
            <a:extLst>
              <a:ext uri="{FF2B5EF4-FFF2-40B4-BE49-F238E27FC236}">
                <a16:creationId xmlns:a16="http://schemas.microsoft.com/office/drawing/2014/main" id="{A5152DAF-A324-01A5-5C8C-259FE97664A0}"/>
              </a:ext>
            </a:extLst>
          </p:cNvPr>
          <p:cNvSpPr txBox="1"/>
          <p:nvPr/>
        </p:nvSpPr>
        <p:spPr>
          <a:xfrm>
            <a:off x="304199" y="3921783"/>
            <a:ext cx="1496292" cy="923330"/>
          </a:xfrm>
          <a:prstGeom prst="rect">
            <a:avLst/>
          </a:prstGeom>
          <a:noFill/>
        </p:spPr>
        <p:txBody>
          <a:bodyPr wrap="square">
            <a:spAutoFit/>
          </a:bodyPr>
          <a:lstStyle/>
          <a:p>
            <a:r>
              <a:rPr lang="en-US" b="1" i="0" u="none" strike="noStrike" baseline="0" dirty="0">
                <a:solidFill>
                  <a:srgbClr val="002060"/>
                </a:solidFill>
              </a:rPr>
              <a:t>Follow Oncology </a:t>
            </a:r>
          </a:p>
          <a:p>
            <a:r>
              <a:rPr lang="en-US" b="1" i="0" u="none" strike="noStrike" baseline="0" dirty="0">
                <a:solidFill>
                  <a:srgbClr val="002060"/>
                </a:solidFill>
              </a:rPr>
              <a:t>RS Rules</a:t>
            </a:r>
            <a:endParaRPr lang="en-US" b="1" dirty="0"/>
          </a:p>
        </p:txBody>
      </p:sp>
      <p:sp>
        <p:nvSpPr>
          <p:cNvPr id="21" name="TextBox 20">
            <a:extLst>
              <a:ext uri="{FF2B5EF4-FFF2-40B4-BE49-F238E27FC236}">
                <a16:creationId xmlns:a16="http://schemas.microsoft.com/office/drawing/2014/main" id="{ADDC75D8-187D-D9E1-200E-FA3695B07F5F}"/>
              </a:ext>
            </a:extLst>
          </p:cNvPr>
          <p:cNvSpPr txBox="1"/>
          <p:nvPr/>
        </p:nvSpPr>
        <p:spPr>
          <a:xfrm>
            <a:off x="5116657" y="1480545"/>
            <a:ext cx="2653141" cy="646331"/>
          </a:xfrm>
          <a:prstGeom prst="rect">
            <a:avLst/>
          </a:prstGeom>
          <a:solidFill>
            <a:schemeClr val="accent4">
              <a:lumMod val="20000"/>
              <a:lumOff val="80000"/>
            </a:schemeClr>
          </a:solidFill>
        </p:spPr>
        <p:txBody>
          <a:bodyPr wrap="square">
            <a:spAutoFit/>
          </a:bodyPr>
          <a:lstStyle/>
          <a:p>
            <a:pPr algn="ctr"/>
            <a:r>
              <a:rPr lang="en-US" b="1" i="0" u="none" strike="noStrike" baseline="0" dirty="0">
                <a:solidFill>
                  <a:schemeClr val="accent2">
                    <a:lumMod val="75000"/>
                  </a:schemeClr>
                </a:solidFill>
              </a:rPr>
              <a:t>AJCC1TC-TN </a:t>
            </a:r>
            <a:r>
              <a:rPr lang="en-US" b="1" dirty="0">
                <a:solidFill>
                  <a:schemeClr val="accent2">
                    <a:lumMod val="75000"/>
                  </a:schemeClr>
                </a:solidFill>
              </a:rPr>
              <a:t>C</a:t>
            </a:r>
            <a:r>
              <a:rPr lang="en-US" b="1" i="0" u="none" strike="noStrike" baseline="0" dirty="0">
                <a:solidFill>
                  <a:schemeClr val="accent2">
                    <a:lumMod val="75000"/>
                  </a:schemeClr>
                </a:solidFill>
              </a:rPr>
              <a:t>odelists (AJCC1 = AJCC Version 7)</a:t>
            </a:r>
            <a:endParaRPr lang="en-US" b="1" dirty="0">
              <a:solidFill>
                <a:schemeClr val="accent2">
                  <a:lumMod val="75000"/>
                </a:schemeClr>
              </a:solidFill>
            </a:endParaRPr>
          </a:p>
        </p:txBody>
      </p:sp>
      <p:sp>
        <p:nvSpPr>
          <p:cNvPr id="22" name="TextBox 21">
            <a:extLst>
              <a:ext uri="{FF2B5EF4-FFF2-40B4-BE49-F238E27FC236}">
                <a16:creationId xmlns:a16="http://schemas.microsoft.com/office/drawing/2014/main" id="{29CBEAB7-0C9E-416C-CDFF-E340F0ED9E37}"/>
              </a:ext>
            </a:extLst>
          </p:cNvPr>
          <p:cNvSpPr txBox="1"/>
          <p:nvPr/>
        </p:nvSpPr>
        <p:spPr>
          <a:xfrm>
            <a:off x="4112204" y="5289630"/>
            <a:ext cx="1496292" cy="646331"/>
          </a:xfrm>
          <a:prstGeom prst="rect">
            <a:avLst/>
          </a:prstGeom>
          <a:solidFill>
            <a:schemeClr val="accent5">
              <a:lumMod val="20000"/>
              <a:lumOff val="80000"/>
            </a:schemeClr>
          </a:solidFill>
        </p:spPr>
        <p:txBody>
          <a:bodyPr wrap="square">
            <a:spAutoFit/>
          </a:bodyPr>
          <a:lstStyle/>
          <a:p>
            <a:pPr algn="ctr"/>
            <a:r>
              <a:rPr lang="en-US" b="1" i="0" u="none" strike="noStrike" baseline="0" dirty="0">
                <a:solidFill>
                  <a:srgbClr val="002060"/>
                </a:solidFill>
              </a:rPr>
              <a:t>ONCRTS-CD </a:t>
            </a:r>
            <a:r>
              <a:rPr lang="en-US" b="1" dirty="0">
                <a:solidFill>
                  <a:srgbClr val="002060"/>
                </a:solidFill>
              </a:rPr>
              <a:t>C</a:t>
            </a:r>
            <a:r>
              <a:rPr lang="en-US" b="1" i="0" u="none" strike="noStrike" baseline="0" dirty="0">
                <a:solidFill>
                  <a:srgbClr val="002060"/>
                </a:solidFill>
              </a:rPr>
              <a:t>odelists</a:t>
            </a:r>
            <a:endParaRPr lang="en-US" b="1" dirty="0"/>
          </a:p>
        </p:txBody>
      </p:sp>
      <p:sp>
        <p:nvSpPr>
          <p:cNvPr id="23" name="TextBox 22">
            <a:extLst>
              <a:ext uri="{FF2B5EF4-FFF2-40B4-BE49-F238E27FC236}">
                <a16:creationId xmlns:a16="http://schemas.microsoft.com/office/drawing/2014/main" id="{36E1392C-F38A-7624-C1CA-7E328452D4D5}"/>
              </a:ext>
            </a:extLst>
          </p:cNvPr>
          <p:cNvSpPr txBox="1"/>
          <p:nvPr/>
        </p:nvSpPr>
        <p:spPr>
          <a:xfrm>
            <a:off x="8390657" y="5258164"/>
            <a:ext cx="1496292" cy="646331"/>
          </a:xfrm>
          <a:prstGeom prst="rect">
            <a:avLst/>
          </a:prstGeom>
          <a:solidFill>
            <a:schemeClr val="accent5">
              <a:lumMod val="20000"/>
              <a:lumOff val="80000"/>
            </a:schemeClr>
          </a:solidFill>
        </p:spPr>
        <p:txBody>
          <a:bodyPr wrap="square">
            <a:spAutoFit/>
          </a:bodyPr>
          <a:lstStyle/>
          <a:p>
            <a:pPr algn="ctr"/>
            <a:r>
              <a:rPr lang="en-US" b="1" i="0" u="none" strike="noStrike" baseline="0" dirty="0">
                <a:solidFill>
                  <a:srgbClr val="002060"/>
                </a:solidFill>
              </a:rPr>
              <a:t>ONCRSCAT </a:t>
            </a:r>
            <a:r>
              <a:rPr lang="en-US" b="1" dirty="0">
                <a:solidFill>
                  <a:srgbClr val="002060"/>
                </a:solidFill>
              </a:rPr>
              <a:t>C</a:t>
            </a:r>
            <a:r>
              <a:rPr lang="en-US" b="1" i="0" u="none" strike="noStrike" baseline="0" dirty="0">
                <a:solidFill>
                  <a:srgbClr val="002060"/>
                </a:solidFill>
              </a:rPr>
              <a:t>odelist</a:t>
            </a:r>
            <a:endParaRPr lang="en-US" b="1" dirty="0"/>
          </a:p>
        </p:txBody>
      </p:sp>
      <p:sp>
        <p:nvSpPr>
          <p:cNvPr id="24" name="TextBox 23">
            <a:extLst>
              <a:ext uri="{FF2B5EF4-FFF2-40B4-BE49-F238E27FC236}">
                <a16:creationId xmlns:a16="http://schemas.microsoft.com/office/drawing/2014/main" id="{B7B67957-503D-AF3E-07CC-891A78B75E4B}"/>
              </a:ext>
            </a:extLst>
          </p:cNvPr>
          <p:cNvSpPr txBox="1"/>
          <p:nvPr/>
        </p:nvSpPr>
        <p:spPr>
          <a:xfrm>
            <a:off x="8177641" y="1433059"/>
            <a:ext cx="1179367" cy="646331"/>
          </a:xfrm>
          <a:prstGeom prst="rect">
            <a:avLst/>
          </a:prstGeom>
          <a:solidFill>
            <a:schemeClr val="accent4">
              <a:lumMod val="20000"/>
              <a:lumOff val="80000"/>
            </a:schemeClr>
          </a:solidFill>
        </p:spPr>
        <p:txBody>
          <a:bodyPr wrap="square">
            <a:spAutoFit/>
          </a:bodyPr>
          <a:lstStyle/>
          <a:p>
            <a:pPr algn="ctr"/>
            <a:r>
              <a:rPr lang="en-US" b="1" i="0" u="none" strike="noStrike" baseline="0" dirty="0">
                <a:solidFill>
                  <a:schemeClr val="accent2">
                    <a:lumMod val="75000"/>
                  </a:schemeClr>
                </a:solidFill>
              </a:rPr>
              <a:t>CCCAT </a:t>
            </a:r>
            <a:r>
              <a:rPr lang="en-US" b="1" dirty="0">
                <a:solidFill>
                  <a:schemeClr val="accent2">
                    <a:lumMod val="75000"/>
                  </a:schemeClr>
                </a:solidFill>
              </a:rPr>
              <a:t>C</a:t>
            </a:r>
            <a:r>
              <a:rPr lang="en-US" b="1" i="0" u="none" strike="noStrike" baseline="0" dirty="0">
                <a:solidFill>
                  <a:schemeClr val="accent2">
                    <a:lumMod val="75000"/>
                  </a:schemeClr>
                </a:solidFill>
              </a:rPr>
              <a:t>odelist</a:t>
            </a:r>
            <a:endParaRPr lang="en-US" b="1" dirty="0">
              <a:solidFill>
                <a:schemeClr val="accent2">
                  <a:lumMod val="75000"/>
                </a:schemeClr>
              </a:solidFill>
            </a:endParaRPr>
          </a:p>
        </p:txBody>
      </p:sp>
      <p:cxnSp>
        <p:nvCxnSpPr>
          <p:cNvPr id="26" name="Straight Arrow Connector 25">
            <a:extLst>
              <a:ext uri="{FF2B5EF4-FFF2-40B4-BE49-F238E27FC236}">
                <a16:creationId xmlns:a16="http://schemas.microsoft.com/office/drawing/2014/main" id="{DB6C1F9F-B058-7859-3049-AB5E1367C21D}"/>
              </a:ext>
            </a:extLst>
          </p:cNvPr>
          <p:cNvCxnSpPr>
            <a:cxnSpLocks/>
            <a:stCxn id="23" idx="0"/>
          </p:cNvCxnSpPr>
          <p:nvPr/>
        </p:nvCxnSpPr>
        <p:spPr>
          <a:xfrm flipH="1" flipV="1">
            <a:off x="8467999" y="4825585"/>
            <a:ext cx="670804" cy="43257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a:extLst>
              <a:ext uri="{FF2B5EF4-FFF2-40B4-BE49-F238E27FC236}">
                <a16:creationId xmlns:a16="http://schemas.microsoft.com/office/drawing/2014/main" id="{0F0BEA35-DD8C-0062-28D8-544C0F509FF2}"/>
              </a:ext>
            </a:extLst>
          </p:cNvPr>
          <p:cNvCxnSpPr>
            <a:cxnSpLocks/>
            <a:stCxn id="22" idx="0"/>
          </p:cNvCxnSpPr>
          <p:nvPr/>
        </p:nvCxnSpPr>
        <p:spPr>
          <a:xfrm flipV="1">
            <a:off x="4860350" y="4905081"/>
            <a:ext cx="443343" cy="38454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2" name="Straight Arrow Connector 31">
            <a:extLst>
              <a:ext uri="{FF2B5EF4-FFF2-40B4-BE49-F238E27FC236}">
                <a16:creationId xmlns:a16="http://schemas.microsoft.com/office/drawing/2014/main" id="{A20646BF-D10A-9109-653D-D420EC8DD270}"/>
              </a:ext>
            </a:extLst>
          </p:cNvPr>
          <p:cNvCxnSpPr>
            <a:cxnSpLocks/>
            <a:stCxn id="21" idx="2"/>
          </p:cNvCxnSpPr>
          <p:nvPr/>
        </p:nvCxnSpPr>
        <p:spPr>
          <a:xfrm flipH="1">
            <a:off x="6114184" y="2126876"/>
            <a:ext cx="329044" cy="4659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 name="Straight Arrow Connector 32">
            <a:extLst>
              <a:ext uri="{FF2B5EF4-FFF2-40B4-BE49-F238E27FC236}">
                <a16:creationId xmlns:a16="http://schemas.microsoft.com/office/drawing/2014/main" id="{983BB178-F5A4-831D-5A84-3CB2B33854A5}"/>
              </a:ext>
            </a:extLst>
          </p:cNvPr>
          <p:cNvCxnSpPr>
            <a:cxnSpLocks/>
            <a:stCxn id="24" idx="2"/>
          </p:cNvCxnSpPr>
          <p:nvPr/>
        </p:nvCxnSpPr>
        <p:spPr>
          <a:xfrm flipH="1">
            <a:off x="8614865" y="2079390"/>
            <a:ext cx="152460" cy="44785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0" name="TextBox 39">
            <a:extLst>
              <a:ext uri="{FF2B5EF4-FFF2-40B4-BE49-F238E27FC236}">
                <a16:creationId xmlns:a16="http://schemas.microsoft.com/office/drawing/2014/main" id="{40089BFE-AE12-C209-6674-5E0788C26474}"/>
              </a:ext>
            </a:extLst>
          </p:cNvPr>
          <p:cNvSpPr txBox="1"/>
          <p:nvPr/>
        </p:nvSpPr>
        <p:spPr>
          <a:xfrm>
            <a:off x="1405096" y="6150911"/>
            <a:ext cx="9202603" cy="369332"/>
          </a:xfrm>
          <a:prstGeom prst="rect">
            <a:avLst/>
          </a:prstGeom>
          <a:noFill/>
        </p:spPr>
        <p:txBody>
          <a:bodyPr wrap="square">
            <a:spAutoFit/>
          </a:bodyPr>
          <a:lstStyle/>
          <a:p>
            <a:r>
              <a:rPr lang="en-US" dirty="0">
                <a:solidFill>
                  <a:srgbClr val="002060"/>
                </a:solidFill>
              </a:rPr>
              <a:t>*AJCC V7 = C125755, same C-code in the two CAT codelists above.</a:t>
            </a:r>
          </a:p>
        </p:txBody>
      </p:sp>
      <p:sp>
        <p:nvSpPr>
          <p:cNvPr id="3" name="Left Brace 2">
            <a:extLst>
              <a:ext uri="{FF2B5EF4-FFF2-40B4-BE49-F238E27FC236}">
                <a16:creationId xmlns:a16="http://schemas.microsoft.com/office/drawing/2014/main" id="{7B57C9C6-3E8C-B75D-E6B0-2D224178A2DE}"/>
              </a:ext>
            </a:extLst>
          </p:cNvPr>
          <p:cNvSpPr/>
          <p:nvPr/>
        </p:nvSpPr>
        <p:spPr>
          <a:xfrm rot="10800000">
            <a:off x="10073713" y="2712560"/>
            <a:ext cx="533986" cy="1193957"/>
          </a:xfrm>
          <a:prstGeom prst="leftBrace">
            <a:avLst>
              <a:gd name="adj1" fmla="val 8333"/>
              <a:gd name="adj2" fmla="val 65117"/>
            </a:avLst>
          </a:prstGeom>
          <a:ln w="28575"/>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4" name="Left Brace 3">
            <a:extLst>
              <a:ext uri="{FF2B5EF4-FFF2-40B4-BE49-F238E27FC236}">
                <a16:creationId xmlns:a16="http://schemas.microsoft.com/office/drawing/2014/main" id="{51180123-A037-06FD-270F-003C568298AD}"/>
              </a:ext>
            </a:extLst>
          </p:cNvPr>
          <p:cNvSpPr/>
          <p:nvPr/>
        </p:nvSpPr>
        <p:spPr>
          <a:xfrm rot="10800000">
            <a:off x="9942361" y="4244777"/>
            <a:ext cx="699654" cy="369332"/>
          </a:xfrm>
          <a:prstGeom prst="leftBrace">
            <a:avLst>
              <a:gd name="adj1" fmla="val 8333"/>
              <a:gd name="adj2" fmla="val 41892"/>
            </a:avLst>
          </a:prstGeom>
          <a:ln w="28575">
            <a:solidFill>
              <a:schemeClr val="accent1"/>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691531EB-DE62-4D3F-F610-F83BEC248D84}"/>
              </a:ext>
            </a:extLst>
          </p:cNvPr>
          <p:cNvSpPr txBox="1"/>
          <p:nvPr/>
        </p:nvSpPr>
        <p:spPr>
          <a:xfrm>
            <a:off x="10607699" y="2772552"/>
            <a:ext cx="1296811" cy="923330"/>
          </a:xfrm>
          <a:prstGeom prst="rect">
            <a:avLst/>
          </a:prstGeom>
          <a:noFill/>
        </p:spPr>
        <p:txBody>
          <a:bodyPr wrap="square">
            <a:spAutoFit/>
          </a:bodyPr>
          <a:lstStyle/>
          <a:p>
            <a:r>
              <a:rPr lang="en-US" b="1" dirty="0">
                <a:solidFill>
                  <a:schemeClr val="accent2">
                    <a:lumMod val="75000"/>
                  </a:schemeClr>
                </a:solidFill>
              </a:rPr>
              <a:t>Initial Staging at Screening</a:t>
            </a:r>
          </a:p>
        </p:txBody>
      </p:sp>
      <p:sp>
        <p:nvSpPr>
          <p:cNvPr id="6" name="TextBox 5">
            <a:extLst>
              <a:ext uri="{FF2B5EF4-FFF2-40B4-BE49-F238E27FC236}">
                <a16:creationId xmlns:a16="http://schemas.microsoft.com/office/drawing/2014/main" id="{908A7DCC-237A-0EBE-1175-DD1B320ECD46}"/>
              </a:ext>
            </a:extLst>
          </p:cNvPr>
          <p:cNvSpPr txBox="1"/>
          <p:nvPr/>
        </p:nvSpPr>
        <p:spPr>
          <a:xfrm>
            <a:off x="10719408" y="4018227"/>
            <a:ext cx="1185102" cy="923330"/>
          </a:xfrm>
          <a:prstGeom prst="rect">
            <a:avLst/>
          </a:prstGeom>
          <a:noFill/>
        </p:spPr>
        <p:txBody>
          <a:bodyPr wrap="square">
            <a:spAutoFit/>
          </a:bodyPr>
          <a:lstStyle/>
          <a:p>
            <a:r>
              <a:rPr lang="en-US" b="1" i="0" u="none" strike="noStrike" baseline="0" dirty="0">
                <a:solidFill>
                  <a:srgbClr val="002060"/>
                </a:solidFill>
              </a:rPr>
              <a:t>After Treatment Visit</a:t>
            </a:r>
            <a:endParaRPr lang="en-US" b="1" dirty="0"/>
          </a:p>
        </p:txBody>
      </p:sp>
      <p:sp>
        <p:nvSpPr>
          <p:cNvPr id="2" name="TextBox 1">
            <a:extLst>
              <a:ext uri="{FF2B5EF4-FFF2-40B4-BE49-F238E27FC236}">
                <a16:creationId xmlns:a16="http://schemas.microsoft.com/office/drawing/2014/main" id="{1E0347B3-CF79-577D-E091-99E0EBB4EBC5}"/>
              </a:ext>
            </a:extLst>
          </p:cNvPr>
          <p:cNvSpPr txBox="1"/>
          <p:nvPr/>
        </p:nvSpPr>
        <p:spPr>
          <a:xfrm>
            <a:off x="2344288" y="2772552"/>
            <a:ext cx="461665" cy="92398"/>
          </a:xfrm>
          <a:prstGeom prst="rect">
            <a:avLst/>
          </a:prstGeom>
          <a:noFill/>
        </p:spPr>
        <p:txBody>
          <a:bodyPr vert="eaVert" wrap="square" rtlCol="0">
            <a:spAutoFit/>
          </a:bodyPr>
          <a:lstStyle/>
          <a:p>
            <a:endParaRPr lang="en-US" dirty="0"/>
          </a:p>
        </p:txBody>
      </p:sp>
      <p:sp>
        <p:nvSpPr>
          <p:cNvPr id="7" name="TextBox 6">
            <a:extLst>
              <a:ext uri="{FF2B5EF4-FFF2-40B4-BE49-F238E27FC236}">
                <a16:creationId xmlns:a16="http://schemas.microsoft.com/office/drawing/2014/main" id="{415FA2DA-7195-5ED3-AA37-3F5E29E90517}"/>
              </a:ext>
            </a:extLst>
          </p:cNvPr>
          <p:cNvSpPr txBox="1"/>
          <p:nvPr/>
        </p:nvSpPr>
        <p:spPr>
          <a:xfrm>
            <a:off x="1737144" y="2573964"/>
            <a:ext cx="301686" cy="369332"/>
          </a:xfrm>
          <a:prstGeom prst="rect">
            <a:avLst/>
          </a:prstGeom>
          <a:noFill/>
        </p:spPr>
        <p:txBody>
          <a:bodyPr wrap="none" rtlCol="0">
            <a:spAutoFit/>
          </a:bodyPr>
          <a:lstStyle/>
          <a:p>
            <a:r>
              <a:rPr lang="en-US" dirty="0"/>
              <a:t>1</a:t>
            </a:r>
          </a:p>
        </p:txBody>
      </p:sp>
      <p:sp>
        <p:nvSpPr>
          <p:cNvPr id="8" name="TextBox 7">
            <a:extLst>
              <a:ext uri="{FF2B5EF4-FFF2-40B4-BE49-F238E27FC236}">
                <a16:creationId xmlns:a16="http://schemas.microsoft.com/office/drawing/2014/main" id="{B82062B1-D634-5E6F-B26E-7841D5F1D73D}"/>
              </a:ext>
            </a:extLst>
          </p:cNvPr>
          <p:cNvSpPr txBox="1"/>
          <p:nvPr/>
        </p:nvSpPr>
        <p:spPr>
          <a:xfrm>
            <a:off x="1754606" y="2932515"/>
            <a:ext cx="301686" cy="369332"/>
          </a:xfrm>
          <a:prstGeom prst="rect">
            <a:avLst/>
          </a:prstGeom>
          <a:noFill/>
        </p:spPr>
        <p:txBody>
          <a:bodyPr wrap="none" rtlCol="0">
            <a:spAutoFit/>
          </a:bodyPr>
          <a:lstStyle/>
          <a:p>
            <a:r>
              <a:rPr lang="en-US" dirty="0"/>
              <a:t>2</a:t>
            </a:r>
          </a:p>
        </p:txBody>
      </p:sp>
      <p:sp>
        <p:nvSpPr>
          <p:cNvPr id="9" name="TextBox 8">
            <a:extLst>
              <a:ext uri="{FF2B5EF4-FFF2-40B4-BE49-F238E27FC236}">
                <a16:creationId xmlns:a16="http://schemas.microsoft.com/office/drawing/2014/main" id="{84ABB5C5-543D-EA7C-DDE3-AA2BEA343468}"/>
              </a:ext>
            </a:extLst>
          </p:cNvPr>
          <p:cNvSpPr txBox="1"/>
          <p:nvPr/>
        </p:nvSpPr>
        <p:spPr>
          <a:xfrm>
            <a:off x="1753200" y="3291548"/>
            <a:ext cx="301686" cy="369332"/>
          </a:xfrm>
          <a:prstGeom prst="rect">
            <a:avLst/>
          </a:prstGeom>
          <a:noFill/>
        </p:spPr>
        <p:txBody>
          <a:bodyPr wrap="none" rtlCol="0">
            <a:spAutoFit/>
          </a:bodyPr>
          <a:lstStyle/>
          <a:p>
            <a:r>
              <a:rPr lang="en-US" dirty="0"/>
              <a:t>3</a:t>
            </a:r>
          </a:p>
        </p:txBody>
      </p:sp>
      <p:sp>
        <p:nvSpPr>
          <p:cNvPr id="10" name="TextBox 9">
            <a:extLst>
              <a:ext uri="{FF2B5EF4-FFF2-40B4-BE49-F238E27FC236}">
                <a16:creationId xmlns:a16="http://schemas.microsoft.com/office/drawing/2014/main" id="{784C8745-4ACE-C6C7-BF93-93DF2241F0DE}"/>
              </a:ext>
            </a:extLst>
          </p:cNvPr>
          <p:cNvSpPr txBox="1"/>
          <p:nvPr/>
        </p:nvSpPr>
        <p:spPr>
          <a:xfrm>
            <a:off x="1737144" y="3731551"/>
            <a:ext cx="301686" cy="369332"/>
          </a:xfrm>
          <a:prstGeom prst="rect">
            <a:avLst/>
          </a:prstGeom>
          <a:noFill/>
        </p:spPr>
        <p:txBody>
          <a:bodyPr wrap="none" rtlCol="0">
            <a:spAutoFit/>
          </a:bodyPr>
          <a:lstStyle/>
          <a:p>
            <a:r>
              <a:rPr lang="en-US" dirty="0"/>
              <a:t>4</a:t>
            </a:r>
          </a:p>
        </p:txBody>
      </p:sp>
      <p:sp>
        <p:nvSpPr>
          <p:cNvPr id="18" name="TextBox 17">
            <a:extLst>
              <a:ext uri="{FF2B5EF4-FFF2-40B4-BE49-F238E27FC236}">
                <a16:creationId xmlns:a16="http://schemas.microsoft.com/office/drawing/2014/main" id="{B55D3117-DA71-5B6C-852D-E6C8B2D023ED}"/>
              </a:ext>
            </a:extLst>
          </p:cNvPr>
          <p:cNvSpPr txBox="1"/>
          <p:nvPr/>
        </p:nvSpPr>
        <p:spPr>
          <a:xfrm>
            <a:off x="1781967" y="4125999"/>
            <a:ext cx="301686" cy="369332"/>
          </a:xfrm>
          <a:prstGeom prst="rect">
            <a:avLst/>
          </a:prstGeom>
          <a:noFill/>
        </p:spPr>
        <p:txBody>
          <a:bodyPr wrap="none" rtlCol="0">
            <a:spAutoFit/>
          </a:bodyPr>
          <a:lstStyle/>
          <a:p>
            <a:r>
              <a:rPr lang="en-US" dirty="0"/>
              <a:t>5</a:t>
            </a:r>
          </a:p>
        </p:txBody>
      </p:sp>
      <p:sp>
        <p:nvSpPr>
          <p:cNvPr id="25" name="TextBox 24">
            <a:extLst>
              <a:ext uri="{FF2B5EF4-FFF2-40B4-BE49-F238E27FC236}">
                <a16:creationId xmlns:a16="http://schemas.microsoft.com/office/drawing/2014/main" id="{29A15982-BF88-4EAD-133E-E3F63197B0AD}"/>
              </a:ext>
            </a:extLst>
          </p:cNvPr>
          <p:cNvSpPr txBox="1"/>
          <p:nvPr/>
        </p:nvSpPr>
        <p:spPr>
          <a:xfrm>
            <a:off x="1790928" y="4466658"/>
            <a:ext cx="301686" cy="369332"/>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1962456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3C57-5ED2-5919-23BA-8EF2BCC09EEF}"/>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77F9F781-4B60-0EF8-1FB8-FFD859939C78}"/>
              </a:ext>
            </a:extLst>
          </p:cNvPr>
          <p:cNvSpPr txBox="1"/>
          <p:nvPr/>
        </p:nvSpPr>
        <p:spPr>
          <a:xfrm>
            <a:off x="238125" y="182359"/>
            <a:ext cx="11715750" cy="461665"/>
          </a:xfrm>
          <a:prstGeom prst="rect">
            <a:avLst/>
          </a:prstGeom>
          <a:noFill/>
        </p:spPr>
        <p:txBody>
          <a:bodyPr wrap="square">
            <a:spAutoFit/>
          </a:bodyPr>
          <a:lstStyle/>
          <a:p>
            <a:r>
              <a:rPr lang="en-US" sz="2400" b="1" dirty="0">
                <a:solidFill>
                  <a:srgbClr val="002060"/>
                </a:solidFill>
              </a:rPr>
              <a:t>State of the RS Domain: Both Overladed and Missing Data, What Should We Do?</a:t>
            </a:r>
          </a:p>
        </p:txBody>
      </p:sp>
      <p:grpSp>
        <p:nvGrpSpPr>
          <p:cNvPr id="2" name="Group 1">
            <a:extLst>
              <a:ext uri="{FF2B5EF4-FFF2-40B4-BE49-F238E27FC236}">
                <a16:creationId xmlns:a16="http://schemas.microsoft.com/office/drawing/2014/main" id="{9AB983B8-85A6-2F63-B116-FDF4C8487716}"/>
              </a:ext>
            </a:extLst>
          </p:cNvPr>
          <p:cNvGrpSpPr/>
          <p:nvPr/>
        </p:nvGrpSpPr>
        <p:grpSpPr>
          <a:xfrm>
            <a:off x="5100867" y="796636"/>
            <a:ext cx="7479060" cy="5314812"/>
            <a:chOff x="5213350" y="1327904"/>
            <a:chExt cx="7270750" cy="5227644"/>
          </a:xfrm>
        </p:grpSpPr>
        <p:graphicFrame>
          <p:nvGraphicFramePr>
            <p:cNvPr id="3" name="Diagram 2">
              <a:extLst>
                <a:ext uri="{FF2B5EF4-FFF2-40B4-BE49-F238E27FC236}">
                  <a16:creationId xmlns:a16="http://schemas.microsoft.com/office/drawing/2014/main" id="{113F8702-F5B6-85DF-F8F7-57C764E13B0B}"/>
                </a:ext>
              </a:extLst>
            </p:cNvPr>
            <p:cNvGraphicFramePr/>
            <p:nvPr>
              <p:extLst>
                <p:ext uri="{D42A27DB-BD31-4B8C-83A1-F6EECF244321}">
                  <p14:modId xmlns:p14="http://schemas.microsoft.com/office/powerpoint/2010/main" val="1916621856"/>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a:extLst>
                <a:ext uri="{FF2B5EF4-FFF2-40B4-BE49-F238E27FC236}">
                  <a16:creationId xmlns:a16="http://schemas.microsoft.com/office/drawing/2014/main" id="{00F2F0CA-350B-96CE-18E5-9C3995331F29}"/>
                </a:ext>
              </a:extLst>
            </p:cNvPr>
            <p:cNvGrpSpPr/>
            <p:nvPr/>
          </p:nvGrpSpPr>
          <p:grpSpPr>
            <a:xfrm>
              <a:off x="8059014" y="1327904"/>
              <a:ext cx="1224109" cy="584775"/>
              <a:chOff x="8103465" y="1327904"/>
              <a:chExt cx="1224109" cy="584775"/>
            </a:xfrm>
          </p:grpSpPr>
          <p:sp>
            <p:nvSpPr>
              <p:cNvPr id="6" name="TextBox 5">
                <a:extLst>
                  <a:ext uri="{FF2B5EF4-FFF2-40B4-BE49-F238E27FC236}">
                    <a16:creationId xmlns:a16="http://schemas.microsoft.com/office/drawing/2014/main" id="{02A99C56-C184-73D4-8C78-A63647181442}"/>
                  </a:ext>
                </a:extLst>
              </p:cNvPr>
              <p:cNvSpPr txBox="1"/>
              <p:nvPr/>
            </p:nvSpPr>
            <p:spPr>
              <a:xfrm>
                <a:off x="8451272" y="1327904"/>
                <a:ext cx="660400"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7" name="Straight Connector 6">
                <a:extLst>
                  <a:ext uri="{FF2B5EF4-FFF2-40B4-BE49-F238E27FC236}">
                    <a16:creationId xmlns:a16="http://schemas.microsoft.com/office/drawing/2014/main" id="{A53917E5-C783-4380-E282-95C1947AA19F}"/>
                  </a:ext>
                </a:extLst>
              </p:cNvPr>
              <p:cNvCxnSpPr>
                <a:cxnSpLocks/>
              </p:cNvCxnSpPr>
              <p:nvPr/>
            </p:nvCxnSpPr>
            <p:spPr>
              <a:xfrm>
                <a:off x="8103465" y="1816626"/>
                <a:ext cx="1224109" cy="8482"/>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10" name="&quot;Not Allowed&quot; Symbol 9">
            <a:extLst>
              <a:ext uri="{FF2B5EF4-FFF2-40B4-BE49-F238E27FC236}">
                <a16:creationId xmlns:a16="http://schemas.microsoft.com/office/drawing/2014/main" id="{E0C12681-0B16-B12A-612B-59837422D487}"/>
              </a:ext>
            </a:extLst>
          </p:cNvPr>
          <p:cNvSpPr/>
          <p:nvPr/>
        </p:nvSpPr>
        <p:spPr>
          <a:xfrm>
            <a:off x="10086109" y="1609761"/>
            <a:ext cx="858982" cy="845128"/>
          </a:xfrm>
          <a:prstGeom prst="noSmoking">
            <a:avLst/>
          </a:prstGeom>
          <a:solidFill>
            <a:srgbClr val="FF000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8" name="Action Button: Help 17">
            <a:hlinkClick r:id="" action="ppaction://noaction" highlightClick="1"/>
            <a:extLst>
              <a:ext uri="{FF2B5EF4-FFF2-40B4-BE49-F238E27FC236}">
                <a16:creationId xmlns:a16="http://schemas.microsoft.com/office/drawing/2014/main" id="{7685C477-3A8D-7296-E668-2BECDBE8673B}"/>
              </a:ext>
            </a:extLst>
          </p:cNvPr>
          <p:cNvSpPr/>
          <p:nvPr/>
        </p:nvSpPr>
        <p:spPr>
          <a:xfrm>
            <a:off x="8287988" y="5478508"/>
            <a:ext cx="829716" cy="741031"/>
          </a:xfrm>
          <a:prstGeom prst="actionButtonHelp">
            <a:avLst/>
          </a:prstGeom>
          <a:solidFill>
            <a:srgbClr val="FFFF00"/>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AF4D9794-C02C-23B7-489F-097D5FADB051}"/>
              </a:ext>
            </a:extLst>
          </p:cNvPr>
          <p:cNvGrpSpPr/>
          <p:nvPr/>
        </p:nvGrpSpPr>
        <p:grpSpPr>
          <a:xfrm>
            <a:off x="396564" y="1562652"/>
            <a:ext cx="6285504" cy="4710808"/>
            <a:chOff x="396564" y="1562652"/>
            <a:chExt cx="6285504" cy="4710808"/>
          </a:xfrm>
        </p:grpSpPr>
        <p:pic>
          <p:nvPicPr>
            <p:cNvPr id="1026" name="Picture 2" descr="Sciency Words: Schrödinger's Cat – Planet Pailly">
              <a:extLst>
                <a:ext uri="{FF2B5EF4-FFF2-40B4-BE49-F238E27FC236}">
                  <a16:creationId xmlns:a16="http://schemas.microsoft.com/office/drawing/2014/main" id="{F54B22C5-69A7-C75F-D329-944C7D693B2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564" y="1562652"/>
              <a:ext cx="4893807" cy="439618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E696D2D6-872E-8258-F9D2-460BCF1248C6}"/>
                </a:ext>
              </a:extLst>
            </p:cNvPr>
            <p:cNvSpPr txBox="1"/>
            <p:nvPr/>
          </p:nvSpPr>
          <p:spPr>
            <a:xfrm>
              <a:off x="586068" y="5873350"/>
              <a:ext cx="6096000" cy="400110"/>
            </a:xfrm>
            <a:prstGeom prst="rect">
              <a:avLst/>
            </a:prstGeom>
            <a:noFill/>
          </p:spPr>
          <p:txBody>
            <a:bodyPr wrap="square">
              <a:spAutoFit/>
            </a:bodyPr>
            <a:lstStyle/>
            <a:p>
              <a:r>
                <a:rPr lang="en-US" sz="2000" b="1" dirty="0">
                  <a:effectLst>
                    <a:outerShdw blurRad="38100" dist="38100" dir="2700000" algn="tl">
                      <a:srgbClr val="000000">
                        <a:alpha val="43137"/>
                      </a:srgbClr>
                    </a:outerShdw>
                  </a:effectLst>
                </a:rPr>
                <a:t>Schrödinger’s Scientist</a:t>
              </a:r>
            </a:p>
          </p:txBody>
        </p:sp>
      </p:grpSp>
    </p:spTree>
    <p:extLst>
      <p:ext uri="{BB962C8B-B14F-4D97-AF65-F5344CB8AC3E}">
        <p14:creationId xmlns:p14="http://schemas.microsoft.com/office/powerpoint/2010/main" val="1546791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D5074-C4CF-8F1D-8B68-6460D59DADD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248801A-F425-5DF8-0C45-7C7B062B62AA}"/>
              </a:ext>
            </a:extLst>
          </p:cNvPr>
          <p:cNvSpPr txBox="1"/>
          <p:nvPr/>
        </p:nvSpPr>
        <p:spPr>
          <a:xfrm>
            <a:off x="577562" y="1270949"/>
            <a:ext cx="7575839" cy="923330"/>
          </a:xfrm>
          <a:prstGeom prst="rect">
            <a:avLst/>
          </a:prstGeom>
          <a:noFill/>
        </p:spPr>
        <p:txBody>
          <a:bodyPr wrap="square">
            <a:spAutoFit/>
          </a:bodyPr>
          <a:lstStyle/>
          <a:p>
            <a:r>
              <a:rPr lang="en-US" dirty="0">
                <a:solidFill>
                  <a:srgbClr val="002060"/>
                </a:solidFill>
              </a:rPr>
              <a:t>Place holder for additional content from other co-leads…</a:t>
            </a:r>
          </a:p>
          <a:p>
            <a:endParaRPr lang="en-US" dirty="0">
              <a:solidFill>
                <a:srgbClr val="002060"/>
              </a:solidFill>
            </a:endParaRPr>
          </a:p>
          <a:p>
            <a:r>
              <a:rPr lang="en-US" dirty="0">
                <a:solidFill>
                  <a:srgbClr val="002060"/>
                </a:solidFill>
              </a:rPr>
              <a:t>Anything to add?</a:t>
            </a:r>
          </a:p>
        </p:txBody>
      </p:sp>
    </p:spTree>
    <p:extLst>
      <p:ext uri="{BB962C8B-B14F-4D97-AF65-F5344CB8AC3E}">
        <p14:creationId xmlns:p14="http://schemas.microsoft.com/office/powerpoint/2010/main" val="1143673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A05137BC-8036-1799-6172-34BE650A0B95}"/>
              </a:ext>
            </a:extLst>
          </p:cNvPr>
          <p:cNvSpPr txBox="1"/>
          <p:nvPr/>
        </p:nvSpPr>
        <p:spPr>
          <a:xfrm>
            <a:off x="209549" y="292503"/>
            <a:ext cx="10280650" cy="523220"/>
          </a:xfrm>
          <a:prstGeom prst="rect">
            <a:avLst/>
          </a:prstGeom>
          <a:noFill/>
        </p:spPr>
        <p:txBody>
          <a:bodyPr wrap="square">
            <a:spAutoFit/>
          </a:bodyPr>
          <a:lstStyle/>
          <a:p>
            <a:r>
              <a:rPr lang="en-US" sz="2800" b="1" dirty="0">
                <a:solidFill>
                  <a:srgbClr val="002060"/>
                </a:solidFill>
              </a:rPr>
              <a:t>Evolution of the RS Domain Scope from the SDTMIG v3.2 to v3.4</a:t>
            </a:r>
          </a:p>
        </p:txBody>
      </p:sp>
      <p:graphicFrame>
        <p:nvGraphicFramePr>
          <p:cNvPr id="2" name="Diagram 1">
            <a:extLst>
              <a:ext uri="{FF2B5EF4-FFF2-40B4-BE49-F238E27FC236}">
                <a16:creationId xmlns:a16="http://schemas.microsoft.com/office/drawing/2014/main" id="{FEA08AA0-2C9F-D206-5215-9AFB14EC9734}"/>
              </a:ext>
            </a:extLst>
          </p:cNvPr>
          <p:cNvGraphicFramePr/>
          <p:nvPr>
            <p:extLst>
              <p:ext uri="{D42A27DB-BD31-4B8C-83A1-F6EECF244321}">
                <p14:modId xmlns:p14="http://schemas.microsoft.com/office/powerpoint/2010/main" val="912362753"/>
              </p:ext>
            </p:extLst>
          </p:nvPr>
        </p:nvGraphicFramePr>
        <p:xfrm>
          <a:off x="387350" y="152400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85A645FB-0692-4C62-8F84-E1F6AFB71389}"/>
              </a:ext>
            </a:extLst>
          </p:cNvPr>
          <p:cNvGraphicFramePr/>
          <p:nvPr>
            <p:extLst>
              <p:ext uri="{D42A27DB-BD31-4B8C-83A1-F6EECF244321}">
                <p14:modId xmlns:p14="http://schemas.microsoft.com/office/powerpoint/2010/main" val="1067789102"/>
              </p:ext>
            </p:extLst>
          </p:nvPr>
        </p:nvGraphicFramePr>
        <p:xfrm>
          <a:off x="92076" y="189230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a:extLst>
              <a:ext uri="{FF2B5EF4-FFF2-40B4-BE49-F238E27FC236}">
                <a16:creationId xmlns:a16="http://schemas.microsoft.com/office/drawing/2014/main" id="{C38479F7-1D12-1B5B-4D6E-D33F87A711E2}"/>
              </a:ext>
            </a:extLst>
          </p:cNvPr>
          <p:cNvGraphicFramePr/>
          <p:nvPr>
            <p:extLst>
              <p:ext uri="{D42A27DB-BD31-4B8C-83A1-F6EECF244321}">
                <p14:modId xmlns:p14="http://schemas.microsoft.com/office/powerpoint/2010/main" val="546452125"/>
              </p:ext>
            </p:extLst>
          </p:nvPr>
        </p:nvGraphicFramePr>
        <p:xfrm>
          <a:off x="4597400" y="1155700"/>
          <a:ext cx="6451600" cy="482199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Arrow: Right 11">
            <a:extLst>
              <a:ext uri="{FF2B5EF4-FFF2-40B4-BE49-F238E27FC236}">
                <a16:creationId xmlns:a16="http://schemas.microsoft.com/office/drawing/2014/main" id="{FC5EF5B2-C780-EC0C-F3BC-810E003EF2FD}"/>
              </a:ext>
            </a:extLst>
          </p:cNvPr>
          <p:cNvSpPr/>
          <p:nvPr/>
        </p:nvSpPr>
        <p:spPr>
          <a:xfrm>
            <a:off x="4248151" y="3362244"/>
            <a:ext cx="1270000" cy="31440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759B7E0-862D-85CC-C2CE-4CB42E0B5E33}"/>
              </a:ext>
            </a:extLst>
          </p:cNvPr>
          <p:cNvSpPr txBox="1"/>
          <p:nvPr/>
        </p:nvSpPr>
        <p:spPr>
          <a:xfrm>
            <a:off x="420687" y="1462156"/>
            <a:ext cx="3413125" cy="707886"/>
          </a:xfrm>
          <a:prstGeom prst="rect">
            <a:avLst/>
          </a:prstGeom>
          <a:noFill/>
        </p:spPr>
        <p:txBody>
          <a:bodyPr wrap="square">
            <a:spAutoFit/>
          </a:bodyPr>
          <a:lstStyle/>
          <a:p>
            <a:r>
              <a:rPr lang="en-US" sz="2000" b="1" dirty="0"/>
              <a:t>SDTMIG v3.2 Scope</a:t>
            </a:r>
          </a:p>
          <a:p>
            <a:r>
              <a:rPr lang="en-US" sz="2000" b="1" dirty="0"/>
              <a:t> </a:t>
            </a:r>
            <a:endParaRPr lang="en-US" sz="2000" dirty="0"/>
          </a:p>
        </p:txBody>
      </p:sp>
      <p:sp>
        <p:nvSpPr>
          <p:cNvPr id="17" name="TextBox 16">
            <a:extLst>
              <a:ext uri="{FF2B5EF4-FFF2-40B4-BE49-F238E27FC236}">
                <a16:creationId xmlns:a16="http://schemas.microsoft.com/office/drawing/2014/main" id="{A1F8A6CE-BA9A-493A-F52C-76F52A53A747}"/>
              </a:ext>
            </a:extLst>
          </p:cNvPr>
          <p:cNvSpPr txBox="1"/>
          <p:nvPr/>
        </p:nvSpPr>
        <p:spPr>
          <a:xfrm>
            <a:off x="8596429" y="1589668"/>
            <a:ext cx="2904463" cy="400110"/>
          </a:xfrm>
          <a:prstGeom prst="rect">
            <a:avLst/>
          </a:prstGeom>
          <a:noFill/>
        </p:spPr>
        <p:txBody>
          <a:bodyPr wrap="square">
            <a:spAutoFit/>
          </a:bodyPr>
          <a:lstStyle/>
          <a:p>
            <a:r>
              <a:rPr lang="en-US" sz="2000" b="1" dirty="0"/>
              <a:t>SDTMIG v3.3/3.4 Scope</a:t>
            </a:r>
          </a:p>
        </p:txBody>
      </p:sp>
      <p:grpSp>
        <p:nvGrpSpPr>
          <p:cNvPr id="28" name="Group 27">
            <a:extLst>
              <a:ext uri="{FF2B5EF4-FFF2-40B4-BE49-F238E27FC236}">
                <a16:creationId xmlns:a16="http://schemas.microsoft.com/office/drawing/2014/main" id="{01BCBE37-2D20-60FF-322C-1B94A21C0D62}"/>
              </a:ext>
            </a:extLst>
          </p:cNvPr>
          <p:cNvGrpSpPr/>
          <p:nvPr/>
        </p:nvGrpSpPr>
        <p:grpSpPr>
          <a:xfrm>
            <a:off x="284938" y="2313549"/>
            <a:ext cx="1396999" cy="584775"/>
            <a:chOff x="6042027" y="2341466"/>
            <a:chExt cx="1396999" cy="584775"/>
          </a:xfrm>
        </p:grpSpPr>
        <p:sp>
          <p:nvSpPr>
            <p:cNvPr id="29" name="TextBox 28">
              <a:extLst>
                <a:ext uri="{FF2B5EF4-FFF2-40B4-BE49-F238E27FC236}">
                  <a16:creationId xmlns:a16="http://schemas.microsoft.com/office/drawing/2014/main" id="{91C8A40F-D35A-9DC9-3D12-2257A08CE5FD}"/>
                </a:ext>
              </a:extLst>
            </p:cNvPr>
            <p:cNvSpPr txBox="1"/>
            <p:nvPr/>
          </p:nvSpPr>
          <p:spPr>
            <a:xfrm>
              <a:off x="6042027" y="2341466"/>
              <a:ext cx="1396999"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30" name="Straight Connector 29">
              <a:extLst>
                <a:ext uri="{FF2B5EF4-FFF2-40B4-BE49-F238E27FC236}">
                  <a16:creationId xmlns:a16="http://schemas.microsoft.com/office/drawing/2014/main" id="{1E660248-5EE3-066F-2D6F-FDF6CD65B926}"/>
                </a:ext>
              </a:extLst>
            </p:cNvPr>
            <p:cNvCxnSpPr>
              <a:cxnSpLocks/>
            </p:cNvCxnSpPr>
            <p:nvPr/>
          </p:nvCxnSpPr>
          <p:spPr>
            <a:xfrm>
              <a:off x="6042027" y="2828804"/>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sp>
        <p:nvSpPr>
          <p:cNvPr id="32" name="TextBox 31">
            <a:extLst>
              <a:ext uri="{FF2B5EF4-FFF2-40B4-BE49-F238E27FC236}">
                <a16:creationId xmlns:a16="http://schemas.microsoft.com/office/drawing/2014/main" id="{BAD20B59-8A73-909A-6449-E0E1912346BD}"/>
              </a:ext>
            </a:extLst>
          </p:cNvPr>
          <p:cNvSpPr txBox="1"/>
          <p:nvPr/>
        </p:nvSpPr>
        <p:spPr>
          <a:xfrm>
            <a:off x="492125" y="5527077"/>
            <a:ext cx="3270250" cy="923330"/>
          </a:xfrm>
          <a:prstGeom prst="rect">
            <a:avLst/>
          </a:prstGeom>
          <a:noFill/>
        </p:spPr>
        <p:txBody>
          <a:bodyPr wrap="square">
            <a:spAutoFit/>
          </a:bodyPr>
          <a:lstStyle/>
          <a:p>
            <a:r>
              <a:rPr lang="en-US" b="0" i="0" dirty="0">
                <a:solidFill>
                  <a:srgbClr val="172B4D"/>
                </a:solidFill>
                <a:effectLst/>
                <a:latin typeface="-apple-system"/>
              </a:rPr>
              <a:t>IG3.2 RS: A findings domain for the assessment of disease response to therapy.</a:t>
            </a:r>
            <a:endParaRPr lang="en-US" dirty="0"/>
          </a:p>
        </p:txBody>
      </p:sp>
      <p:sp>
        <p:nvSpPr>
          <p:cNvPr id="34" name="TextBox 33">
            <a:extLst>
              <a:ext uri="{FF2B5EF4-FFF2-40B4-BE49-F238E27FC236}">
                <a16:creationId xmlns:a16="http://schemas.microsoft.com/office/drawing/2014/main" id="{34266FF4-C418-5596-15CA-6EFD2C52A807}"/>
              </a:ext>
            </a:extLst>
          </p:cNvPr>
          <p:cNvSpPr txBox="1"/>
          <p:nvPr/>
        </p:nvSpPr>
        <p:spPr>
          <a:xfrm>
            <a:off x="6670675" y="5465233"/>
            <a:ext cx="4952999" cy="923330"/>
          </a:xfrm>
          <a:prstGeom prst="rect">
            <a:avLst/>
          </a:prstGeom>
          <a:noFill/>
        </p:spPr>
        <p:txBody>
          <a:bodyPr wrap="square">
            <a:spAutoFit/>
          </a:bodyPr>
          <a:lstStyle/>
          <a:p>
            <a:r>
              <a:rPr lang="en-US" b="0" i="0" dirty="0">
                <a:solidFill>
                  <a:srgbClr val="172B4D"/>
                </a:solidFill>
                <a:effectLst/>
                <a:latin typeface="-apple-system"/>
              </a:rPr>
              <a:t>IG3.3-3.4 RS: A findings domain for the assessment of disease response to therapy, or clinical classification based on published criteria.</a:t>
            </a:r>
            <a:endParaRPr lang="en-US" dirty="0"/>
          </a:p>
        </p:txBody>
      </p:sp>
      <p:grpSp>
        <p:nvGrpSpPr>
          <p:cNvPr id="7" name="Group 6">
            <a:extLst>
              <a:ext uri="{FF2B5EF4-FFF2-40B4-BE49-F238E27FC236}">
                <a16:creationId xmlns:a16="http://schemas.microsoft.com/office/drawing/2014/main" id="{C3187723-1B0F-3800-4188-A2F6F1548750}"/>
              </a:ext>
            </a:extLst>
          </p:cNvPr>
          <p:cNvGrpSpPr/>
          <p:nvPr/>
        </p:nvGrpSpPr>
        <p:grpSpPr>
          <a:xfrm>
            <a:off x="7124299" y="1435780"/>
            <a:ext cx="1472130" cy="707886"/>
            <a:chOff x="5859097" y="2254813"/>
            <a:chExt cx="1602519" cy="597993"/>
          </a:xfrm>
        </p:grpSpPr>
        <p:sp>
          <p:nvSpPr>
            <p:cNvPr id="8" name="TextBox 7">
              <a:extLst>
                <a:ext uri="{FF2B5EF4-FFF2-40B4-BE49-F238E27FC236}">
                  <a16:creationId xmlns:a16="http://schemas.microsoft.com/office/drawing/2014/main" id="{01C7DC5E-9D62-A9E7-BB29-E4CBEA49040C}"/>
                </a:ext>
              </a:extLst>
            </p:cNvPr>
            <p:cNvSpPr txBox="1"/>
            <p:nvPr/>
          </p:nvSpPr>
          <p:spPr>
            <a:xfrm>
              <a:off x="6064617" y="2254813"/>
              <a:ext cx="1396999" cy="597993"/>
            </a:xfrm>
            <a:prstGeom prst="rect">
              <a:avLst/>
            </a:prstGeom>
            <a:noFill/>
          </p:spPr>
          <p:txBody>
            <a:bodyPr wrap="square">
              <a:spAutoFit/>
            </a:bodyPr>
            <a:lstStyle/>
            <a:p>
              <a:r>
                <a:rPr lang="en-US" sz="4000" b="1" dirty="0">
                  <a:solidFill>
                    <a:schemeClr val="accent1">
                      <a:lumMod val="50000"/>
                    </a:schemeClr>
                  </a:solidFill>
                </a:rPr>
                <a:t>RS  </a:t>
              </a:r>
              <a:endParaRPr lang="en-US" sz="4000" dirty="0">
                <a:solidFill>
                  <a:schemeClr val="accent1">
                    <a:lumMod val="50000"/>
                  </a:schemeClr>
                </a:solidFill>
              </a:endParaRPr>
            </a:p>
          </p:txBody>
        </p:sp>
        <p:cxnSp>
          <p:nvCxnSpPr>
            <p:cNvPr id="9" name="Straight Connector 8">
              <a:extLst>
                <a:ext uri="{FF2B5EF4-FFF2-40B4-BE49-F238E27FC236}">
                  <a16:creationId xmlns:a16="http://schemas.microsoft.com/office/drawing/2014/main" id="{FD5FC085-8636-1DFC-AFE6-083A9F9887BD}"/>
                </a:ext>
              </a:extLst>
            </p:cNvPr>
            <p:cNvCxnSpPr>
              <a:cxnSpLocks/>
            </p:cNvCxnSpPr>
            <p:nvPr/>
          </p:nvCxnSpPr>
          <p:spPr>
            <a:xfrm>
              <a:off x="5859097" y="2792324"/>
              <a:ext cx="1052652" cy="14288"/>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879473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C9290F24-7A62-62DC-1698-EF54FBFE22BB}"/>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CC29B71A-0D71-1C68-EEB7-E9CDB5172F46}"/>
              </a:ext>
            </a:extLst>
          </p:cNvPr>
          <p:cNvSpPr txBox="1"/>
          <p:nvPr/>
        </p:nvSpPr>
        <p:spPr>
          <a:xfrm>
            <a:off x="355600" y="241017"/>
            <a:ext cx="11496675" cy="523220"/>
          </a:xfrm>
          <a:prstGeom prst="rect">
            <a:avLst/>
          </a:prstGeom>
          <a:noFill/>
        </p:spPr>
        <p:txBody>
          <a:bodyPr wrap="square">
            <a:spAutoFit/>
          </a:bodyPr>
          <a:lstStyle/>
          <a:p>
            <a:r>
              <a:rPr lang="en-US" sz="2800" b="1" dirty="0">
                <a:solidFill>
                  <a:srgbClr val="002060"/>
                </a:solidFill>
              </a:rPr>
              <a:t>Differences Between CC and Tumor Responses - </a:t>
            </a:r>
            <a:r>
              <a:rPr lang="en-US" sz="2800" b="1" i="1" dirty="0">
                <a:solidFill>
                  <a:srgbClr val="002060"/>
                </a:solidFill>
              </a:rPr>
              <a:t>Codelists</a:t>
            </a:r>
          </a:p>
        </p:txBody>
      </p:sp>
      <p:graphicFrame>
        <p:nvGraphicFramePr>
          <p:cNvPr id="2" name="Diagram 1">
            <a:extLst>
              <a:ext uri="{FF2B5EF4-FFF2-40B4-BE49-F238E27FC236}">
                <a16:creationId xmlns:a16="http://schemas.microsoft.com/office/drawing/2014/main" id="{85AD0906-8A94-B80A-9044-7DFF409A2ABB}"/>
              </a:ext>
            </a:extLst>
          </p:cNvPr>
          <p:cNvGraphicFramePr/>
          <p:nvPr>
            <p:extLst>
              <p:ext uri="{D42A27DB-BD31-4B8C-83A1-F6EECF244321}">
                <p14:modId xmlns:p14="http://schemas.microsoft.com/office/powerpoint/2010/main" val="2868363157"/>
              </p:ext>
            </p:extLst>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349EBFF1-721B-2FEF-4297-DCB74E5BCD06}"/>
              </a:ext>
            </a:extLst>
          </p:cNvPr>
          <p:cNvGraphicFramePr/>
          <p:nvPr>
            <p:extLst>
              <p:ext uri="{D42A27DB-BD31-4B8C-83A1-F6EECF244321}">
                <p14:modId xmlns:p14="http://schemas.microsoft.com/office/powerpoint/2010/main" val="668514390"/>
              </p:ext>
            </p:extLst>
          </p:nvPr>
        </p:nvGraphicFramePr>
        <p:xfrm>
          <a:off x="285750" y="235424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a:extLst>
              <a:ext uri="{FF2B5EF4-FFF2-40B4-BE49-F238E27FC236}">
                <a16:creationId xmlns:a16="http://schemas.microsoft.com/office/drawing/2014/main" id="{A1059F8A-EE23-D005-BCC8-4409CD31BAB3}"/>
              </a:ext>
            </a:extLst>
          </p:cNvPr>
          <p:cNvSpPr txBox="1"/>
          <p:nvPr/>
        </p:nvSpPr>
        <p:spPr>
          <a:xfrm>
            <a:off x="142085" y="1748650"/>
            <a:ext cx="3038473" cy="4524315"/>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dirty="0">
                <a:solidFill>
                  <a:srgbClr val="172B4D"/>
                </a:solidFill>
              </a:rPr>
              <a:t> -</a:t>
            </a:r>
            <a:r>
              <a:rPr lang="en-US" sz="1600" b="0" i="0" dirty="0">
                <a:solidFill>
                  <a:srgbClr val="172B4D"/>
                </a:solidFill>
                <a:effectLst/>
              </a:rPr>
              <a:t> supported by </a:t>
            </a:r>
            <a:r>
              <a:rPr lang="en-US" sz="1600" b="0" i="0" dirty="0">
                <a:solidFill>
                  <a:srgbClr val="FF0000"/>
                </a:solidFill>
                <a:effectLst/>
              </a:rPr>
              <a:t>1</a:t>
            </a:r>
            <a:r>
              <a:rPr lang="en-US" sz="1600" b="0" i="0" dirty="0">
                <a:solidFill>
                  <a:srgbClr val="172B4D"/>
                </a:solidFill>
                <a:effectLst/>
              </a:rPr>
              <a:t> Oncology CAT codelist: </a:t>
            </a:r>
            <a:r>
              <a:rPr lang="en-US" sz="1600" b="0" i="0" dirty="0">
                <a:solidFill>
                  <a:srgbClr val="002060"/>
                </a:solidFill>
                <a:effectLst/>
              </a:rPr>
              <a:t>ONCRSCAT (Category of Oncology Response Assessment).</a:t>
            </a:r>
          </a:p>
          <a:p>
            <a:pPr marL="800100" lvl="1" indent="-342900">
              <a:buFont typeface="Arial" panose="020B0604020202020204" pitchFamily="34" charset="0"/>
              <a:buChar char="•"/>
            </a:pPr>
            <a:r>
              <a:rPr lang="en-US" sz="1600" dirty="0">
                <a:solidFill>
                  <a:srgbClr val="002060"/>
                </a:solidFill>
              </a:rPr>
              <a:t>Examples: </a:t>
            </a:r>
            <a:r>
              <a:rPr lang="en-US" sz="1600" b="0" i="0" dirty="0">
                <a:solidFill>
                  <a:srgbClr val="002060"/>
                </a:solidFill>
                <a:effectLst/>
              </a:rPr>
              <a:t>RECIST 1.1, AJCC V4-V8, WHO BREAST CANCER 2006, etc.</a:t>
            </a:r>
            <a:endParaRPr lang="en-US" sz="1600" dirty="0">
              <a:solidFill>
                <a:srgbClr val="002060"/>
              </a:solidFill>
            </a:endParaRPr>
          </a:p>
          <a:p>
            <a:pPr marL="342900" indent="-342900">
              <a:buFont typeface="+mj-lt"/>
              <a:buAutoNum type="arabicPeriod"/>
            </a:pPr>
            <a:r>
              <a:rPr lang="en-US" sz="1600" b="1" dirty="0">
                <a:solidFill>
                  <a:srgbClr val="002060"/>
                </a:solidFill>
              </a:rPr>
              <a:t>RSTEST-CD -</a:t>
            </a:r>
            <a:r>
              <a:rPr lang="en-US" sz="1600" dirty="0">
                <a:solidFill>
                  <a:srgbClr val="002060"/>
                </a:solidFill>
              </a:rPr>
              <a:t> supported by </a:t>
            </a:r>
            <a:r>
              <a:rPr lang="en-US" sz="1600" dirty="0">
                <a:solidFill>
                  <a:srgbClr val="FF0000"/>
                </a:solidFill>
              </a:rPr>
              <a:t>2 </a:t>
            </a:r>
            <a:r>
              <a:rPr lang="en-US" sz="1600" dirty="0">
                <a:solidFill>
                  <a:srgbClr val="002060"/>
                </a:solidFill>
              </a:rPr>
              <a:t>Oncology</a:t>
            </a:r>
            <a:r>
              <a:rPr lang="en-US" sz="1600" dirty="0">
                <a:solidFill>
                  <a:srgbClr val="FF0000"/>
                </a:solidFill>
              </a:rPr>
              <a:t> </a:t>
            </a:r>
            <a:r>
              <a:rPr lang="en-US" sz="1600" dirty="0">
                <a:solidFill>
                  <a:srgbClr val="002060"/>
                </a:solidFill>
              </a:rPr>
              <a:t>TEST-CD codelists: ONCRTS-CD (Oncology Response Assessment Test Name/Code).</a:t>
            </a: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1 </a:t>
            </a:r>
            <a:r>
              <a:rPr lang="en-US" sz="1600" dirty="0">
                <a:solidFill>
                  <a:srgbClr val="002060"/>
                </a:solidFill>
              </a:rPr>
              <a:t>Oncology</a:t>
            </a:r>
            <a:r>
              <a:rPr lang="en-US" sz="1600" dirty="0">
                <a:solidFill>
                  <a:srgbClr val="FF0000"/>
                </a:solidFill>
              </a:rPr>
              <a:t> </a:t>
            </a:r>
            <a:r>
              <a:rPr lang="en-US" sz="1600" dirty="0">
                <a:solidFill>
                  <a:srgbClr val="002060"/>
                </a:solidFill>
              </a:rPr>
              <a:t>standardized result codelist: </a:t>
            </a:r>
            <a:r>
              <a:rPr lang="en-US" sz="1600" b="0" i="0" dirty="0">
                <a:solidFill>
                  <a:srgbClr val="002060"/>
                </a:solidFill>
                <a:effectLst/>
              </a:rPr>
              <a:t>ONCRSR (Oncology Response Assessment Result).</a:t>
            </a:r>
            <a:endParaRPr lang="en-US" sz="1600" dirty="0">
              <a:solidFill>
                <a:srgbClr val="002060"/>
              </a:solidFill>
            </a:endParaRPr>
          </a:p>
        </p:txBody>
      </p:sp>
      <p:sp>
        <p:nvSpPr>
          <p:cNvPr id="6" name="TextBox 5">
            <a:extLst>
              <a:ext uri="{FF2B5EF4-FFF2-40B4-BE49-F238E27FC236}">
                <a16:creationId xmlns:a16="http://schemas.microsoft.com/office/drawing/2014/main" id="{5E0C1F18-0926-98E6-EE2B-EDCA262E00E1}"/>
              </a:ext>
            </a:extLst>
          </p:cNvPr>
          <p:cNvSpPr txBox="1"/>
          <p:nvPr/>
        </p:nvSpPr>
        <p:spPr>
          <a:xfrm>
            <a:off x="238125" y="1289045"/>
            <a:ext cx="3270250" cy="400110"/>
          </a:xfrm>
          <a:prstGeom prst="rect">
            <a:avLst/>
          </a:prstGeom>
          <a:noFill/>
        </p:spPr>
        <p:txBody>
          <a:bodyPr wrap="square">
            <a:spAutoFit/>
          </a:bodyPr>
          <a:lstStyle/>
          <a:p>
            <a:r>
              <a:rPr lang="en-US" sz="2000" b="1" i="0" u="sng" dirty="0">
                <a:solidFill>
                  <a:srgbClr val="002060"/>
                </a:solidFill>
                <a:effectLst/>
              </a:rPr>
              <a:t>RS-Tumor Responses</a:t>
            </a:r>
            <a:endParaRPr lang="en-US" sz="2000" b="1" u="sng" dirty="0">
              <a:solidFill>
                <a:srgbClr val="002060"/>
              </a:solidFill>
            </a:endParaRPr>
          </a:p>
        </p:txBody>
      </p:sp>
      <p:sp>
        <p:nvSpPr>
          <p:cNvPr id="9" name="TextBox 8">
            <a:extLst>
              <a:ext uri="{FF2B5EF4-FFF2-40B4-BE49-F238E27FC236}">
                <a16:creationId xmlns:a16="http://schemas.microsoft.com/office/drawing/2014/main" id="{7A4C323D-01BA-BE77-4AFD-BACC3178FC52}"/>
              </a:ext>
            </a:extLst>
          </p:cNvPr>
          <p:cNvSpPr txBox="1"/>
          <p:nvPr/>
        </p:nvSpPr>
        <p:spPr>
          <a:xfrm>
            <a:off x="8903492" y="1241706"/>
            <a:ext cx="3270250" cy="400110"/>
          </a:xfrm>
          <a:prstGeom prst="rect">
            <a:avLst/>
          </a:prstGeom>
          <a:noFill/>
        </p:spPr>
        <p:txBody>
          <a:bodyPr wrap="square">
            <a:spAutoFit/>
          </a:bodyPr>
          <a:lstStyle/>
          <a:p>
            <a:r>
              <a:rPr lang="en-US" sz="2000" b="1" i="0" u="sng" dirty="0">
                <a:solidFill>
                  <a:srgbClr val="172B4D"/>
                </a:solidFill>
                <a:effectLst/>
              </a:rPr>
              <a:t>RS-</a:t>
            </a:r>
            <a:r>
              <a:rPr lang="en-US" sz="2000" b="1" u="sng" dirty="0">
                <a:solidFill>
                  <a:srgbClr val="172B4D"/>
                </a:solidFill>
              </a:rPr>
              <a:t>Clinical Classifications</a:t>
            </a:r>
            <a:endParaRPr lang="en-US" sz="2000" b="1" u="sng" dirty="0"/>
          </a:p>
        </p:txBody>
      </p:sp>
      <p:sp>
        <p:nvSpPr>
          <p:cNvPr id="10" name="TextBox 9">
            <a:extLst>
              <a:ext uri="{FF2B5EF4-FFF2-40B4-BE49-F238E27FC236}">
                <a16:creationId xmlns:a16="http://schemas.microsoft.com/office/drawing/2014/main" id="{25BB3EAC-89D4-1C7B-7446-B2DC72646FCD}"/>
              </a:ext>
            </a:extLst>
          </p:cNvPr>
          <p:cNvSpPr txBox="1"/>
          <p:nvPr/>
        </p:nvSpPr>
        <p:spPr>
          <a:xfrm>
            <a:off x="8855870" y="1783586"/>
            <a:ext cx="3232147" cy="4555093"/>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b="0" i="0" dirty="0">
                <a:solidFill>
                  <a:srgbClr val="172B4D"/>
                </a:solidFill>
                <a:effectLst/>
              </a:rPr>
              <a:t> - supported by </a:t>
            </a:r>
            <a:r>
              <a:rPr lang="en-US" sz="1600" dirty="0">
                <a:solidFill>
                  <a:srgbClr val="FF0000"/>
                </a:solidFill>
              </a:rPr>
              <a:t>1</a:t>
            </a:r>
            <a:r>
              <a:rPr lang="en-US" sz="1600" b="0" i="0" dirty="0">
                <a:solidFill>
                  <a:srgbClr val="172B4D"/>
                </a:solidFill>
                <a:effectLst/>
              </a:rPr>
              <a:t> Clinical Classification CAT codelist: </a:t>
            </a:r>
            <a:r>
              <a:rPr lang="en-US" sz="1600" b="0" i="0" dirty="0">
                <a:solidFill>
                  <a:srgbClr val="003366"/>
                </a:solidFill>
                <a:effectLst/>
              </a:rPr>
              <a:t>CCCAT (Category of Clinical Classifications)</a:t>
            </a:r>
            <a:r>
              <a:rPr lang="en-US" sz="1600" dirty="0">
                <a:solidFill>
                  <a:srgbClr val="003366"/>
                </a:solidFill>
              </a:rPr>
              <a:t>.</a:t>
            </a:r>
          </a:p>
          <a:p>
            <a:pPr marL="800100" lvl="1" indent="-342900">
              <a:buFont typeface="Arial" panose="020B0604020202020204" pitchFamily="34" charset="0"/>
              <a:buChar char="•"/>
            </a:pPr>
            <a:r>
              <a:rPr lang="en-US" sz="1600" b="0" i="0" dirty="0">
                <a:solidFill>
                  <a:srgbClr val="002060"/>
                </a:solidFill>
                <a:effectLst/>
              </a:rPr>
              <a:t>Examp</a:t>
            </a:r>
            <a:r>
              <a:rPr lang="en-US" sz="1600" dirty="0">
                <a:solidFill>
                  <a:srgbClr val="002060"/>
                </a:solidFill>
              </a:rPr>
              <a:t>les: AJCC V7, APACHE II, CANADIAN CV SOCIETY GRADING ANGINA, etc.</a:t>
            </a:r>
          </a:p>
          <a:p>
            <a:pPr marL="342900" indent="-342900">
              <a:buFont typeface="+mj-lt"/>
              <a:buAutoNum type="arabicPeriod"/>
            </a:pPr>
            <a:r>
              <a:rPr lang="en-US" sz="1600" b="1" dirty="0">
                <a:solidFill>
                  <a:srgbClr val="172B4D"/>
                </a:solidFill>
              </a:rPr>
              <a:t>RSTEST-CD</a:t>
            </a:r>
            <a:r>
              <a:rPr lang="en-US" sz="1600" dirty="0">
                <a:solidFill>
                  <a:srgbClr val="172B4D"/>
                </a:solidFill>
              </a:rPr>
              <a:t> - supported by </a:t>
            </a:r>
            <a:r>
              <a:rPr lang="en-US" sz="1600" dirty="0">
                <a:solidFill>
                  <a:srgbClr val="FF0000"/>
                </a:solidFill>
              </a:rPr>
              <a:t>160</a:t>
            </a:r>
            <a:r>
              <a:rPr lang="en-US" sz="1600" dirty="0">
                <a:solidFill>
                  <a:srgbClr val="172B4D"/>
                </a:solidFill>
              </a:rPr>
              <a:t> instrument-specific CCTEST-CD codelists </a:t>
            </a:r>
          </a:p>
          <a:p>
            <a:pPr marL="342900" indent="-342900">
              <a:buFont typeface="+mj-lt"/>
              <a:buAutoNum type="arabicPeriod"/>
            </a:pPr>
            <a:r>
              <a:rPr lang="en-US" sz="1600" b="1" i="0" dirty="0">
                <a:solidFill>
                  <a:srgbClr val="002060"/>
                </a:solidFill>
                <a:effectLst/>
              </a:rPr>
              <a:t>RSORRES - </a:t>
            </a:r>
            <a:r>
              <a:rPr lang="en-US" sz="1600" dirty="0">
                <a:solidFill>
                  <a:srgbClr val="002060"/>
                </a:solidFill>
              </a:rPr>
              <a:t>supported by</a:t>
            </a:r>
            <a:r>
              <a:rPr lang="en-US" sz="1600" dirty="0">
                <a:solidFill>
                  <a:srgbClr val="FF0000"/>
                </a:solidFill>
              </a:rPr>
              <a:t> 55 </a:t>
            </a:r>
            <a:r>
              <a:rPr lang="en-US" sz="1600" dirty="0">
                <a:solidFill>
                  <a:srgbClr val="172B4D"/>
                </a:solidFill>
              </a:rPr>
              <a:t>instrument-specific CC </a:t>
            </a:r>
            <a:r>
              <a:rPr lang="en-US" sz="1600" dirty="0">
                <a:solidFill>
                  <a:srgbClr val="002060"/>
                </a:solidFill>
              </a:rPr>
              <a:t>original result </a:t>
            </a:r>
            <a:r>
              <a:rPr lang="en-US" sz="1600" dirty="0" err="1">
                <a:solidFill>
                  <a:srgbClr val="002060"/>
                </a:solidFill>
              </a:rPr>
              <a:t>codelists</a:t>
            </a:r>
            <a:r>
              <a:rPr lang="en-US" sz="1600" dirty="0">
                <a:solidFill>
                  <a:srgbClr val="002060"/>
                </a:solidFill>
              </a:rPr>
              <a:t>.</a:t>
            </a:r>
            <a:endParaRPr lang="en-US" sz="1600" b="1" i="0" dirty="0">
              <a:solidFill>
                <a:srgbClr val="002060"/>
              </a:solidFill>
              <a:effectLst/>
            </a:endParaRP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55</a:t>
            </a:r>
            <a:r>
              <a:rPr lang="en-US" sz="1600" dirty="0">
                <a:solidFill>
                  <a:srgbClr val="172B4D"/>
                </a:solidFill>
              </a:rPr>
              <a:t> instrument-specific</a:t>
            </a:r>
            <a:r>
              <a:rPr lang="en-US" sz="1600" dirty="0">
                <a:solidFill>
                  <a:srgbClr val="FF0000"/>
                </a:solidFill>
              </a:rPr>
              <a:t> </a:t>
            </a:r>
            <a:r>
              <a:rPr lang="en-US" sz="1600" dirty="0">
                <a:solidFill>
                  <a:srgbClr val="002060"/>
                </a:solidFill>
              </a:rPr>
              <a:t>CC</a:t>
            </a:r>
            <a:r>
              <a:rPr lang="en-US" sz="1600" dirty="0">
                <a:solidFill>
                  <a:srgbClr val="FF0000"/>
                </a:solidFill>
              </a:rPr>
              <a:t> </a:t>
            </a:r>
            <a:r>
              <a:rPr lang="en-US" sz="1600" dirty="0">
                <a:solidFill>
                  <a:srgbClr val="002060"/>
                </a:solidFill>
              </a:rPr>
              <a:t>standardized result </a:t>
            </a:r>
            <a:r>
              <a:rPr lang="en-US" sz="1600" dirty="0" err="1">
                <a:solidFill>
                  <a:srgbClr val="002060"/>
                </a:solidFill>
              </a:rPr>
              <a:t>codelists</a:t>
            </a:r>
            <a:r>
              <a:rPr lang="en-US" sz="1600" dirty="0">
                <a:solidFill>
                  <a:srgbClr val="002060"/>
                </a:solidFill>
              </a:rPr>
              <a:t>.</a:t>
            </a:r>
          </a:p>
          <a:p>
            <a:pPr marL="342900" indent="-342900">
              <a:buFont typeface="+mj-lt"/>
              <a:buAutoNum type="arabicPeriod"/>
            </a:pPr>
            <a:endParaRPr lang="en-US" dirty="0"/>
          </a:p>
        </p:txBody>
      </p:sp>
      <p:graphicFrame>
        <p:nvGraphicFramePr>
          <p:cNvPr id="8" name="Table 7">
            <a:extLst>
              <a:ext uri="{FF2B5EF4-FFF2-40B4-BE49-F238E27FC236}">
                <a16:creationId xmlns:a16="http://schemas.microsoft.com/office/drawing/2014/main" id="{59714735-CE18-B243-4168-322D7AE07B95}"/>
              </a:ext>
            </a:extLst>
          </p:cNvPr>
          <p:cNvGraphicFramePr>
            <a:graphicFrameLocks noGrp="1"/>
          </p:cNvGraphicFramePr>
          <p:nvPr>
            <p:extLst>
              <p:ext uri="{D42A27DB-BD31-4B8C-83A1-F6EECF244321}">
                <p14:modId xmlns:p14="http://schemas.microsoft.com/office/powerpoint/2010/main" val="990734072"/>
              </p:ext>
            </p:extLst>
          </p:nvPr>
        </p:nvGraphicFramePr>
        <p:xfrm>
          <a:off x="3508375" y="3034294"/>
          <a:ext cx="5054600" cy="2966720"/>
        </p:xfrm>
        <a:graphic>
          <a:graphicData uri="http://schemas.openxmlformats.org/drawingml/2006/table">
            <a:tbl>
              <a:tblPr>
                <a:tableStyleId>{5C22544A-7EE6-4342-B048-85BDC9FD1C3A}</a:tableStyleId>
              </a:tblPr>
              <a:tblGrid>
                <a:gridCol w="939800">
                  <a:extLst>
                    <a:ext uri="{9D8B030D-6E8A-4147-A177-3AD203B41FA5}">
                      <a16:colId xmlns:a16="http://schemas.microsoft.com/office/drawing/2014/main" val="2457833179"/>
                    </a:ext>
                  </a:extLst>
                </a:gridCol>
                <a:gridCol w="742950">
                  <a:extLst>
                    <a:ext uri="{9D8B030D-6E8A-4147-A177-3AD203B41FA5}">
                      <a16:colId xmlns:a16="http://schemas.microsoft.com/office/drawing/2014/main" val="2465370445"/>
                    </a:ext>
                  </a:extLst>
                </a:gridCol>
                <a:gridCol w="1155700">
                  <a:extLst>
                    <a:ext uri="{9D8B030D-6E8A-4147-A177-3AD203B41FA5}">
                      <a16:colId xmlns:a16="http://schemas.microsoft.com/office/drawing/2014/main" val="3208174697"/>
                    </a:ext>
                  </a:extLst>
                </a:gridCol>
                <a:gridCol w="1098550">
                  <a:extLst>
                    <a:ext uri="{9D8B030D-6E8A-4147-A177-3AD203B41FA5}">
                      <a16:colId xmlns:a16="http://schemas.microsoft.com/office/drawing/2014/main" val="1629976132"/>
                    </a:ext>
                  </a:extLst>
                </a:gridCol>
                <a:gridCol w="1117600">
                  <a:extLst>
                    <a:ext uri="{9D8B030D-6E8A-4147-A177-3AD203B41FA5}">
                      <a16:colId xmlns:a16="http://schemas.microsoft.com/office/drawing/2014/main" val="3337890540"/>
                    </a:ext>
                  </a:extLst>
                </a:gridCol>
              </a:tblGrid>
              <a:tr h="107553">
                <a:tc>
                  <a:txBody>
                    <a:bodyPr/>
                    <a:lstStyle/>
                    <a:p>
                      <a:pPr algn="ctr" fontAlgn="b"/>
                      <a:r>
                        <a:rPr lang="en-US" sz="1400" b="1" i="0" u="none" strike="noStrike" dirty="0">
                          <a:solidFill>
                            <a:srgbClr val="000000"/>
                          </a:solidFill>
                          <a:effectLst/>
                          <a:latin typeface="+mn-lt"/>
                        </a:rPr>
                        <a:t>(Variables)</a:t>
                      </a:r>
                    </a:p>
                  </a:txBody>
                  <a:tcPr marL="6350" marR="6350" marT="6350" marB="0" anchor="b">
                    <a:solidFill>
                      <a:srgbClr val="FFC000"/>
                    </a:solidFill>
                  </a:tcPr>
                </a:tc>
                <a:tc>
                  <a:txBody>
                    <a:bodyPr/>
                    <a:lstStyle/>
                    <a:p>
                      <a:pPr algn="ctr" fontAlgn="t"/>
                      <a:r>
                        <a:rPr lang="en-US" sz="1400" b="1" u="none" strike="noStrike" dirty="0">
                          <a:effectLst/>
                          <a:latin typeface="+mn-lt"/>
                        </a:rPr>
                        <a:t>RSCAT</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u="none" strike="noStrike" dirty="0">
                          <a:effectLst/>
                          <a:latin typeface="+mn-lt"/>
                        </a:rPr>
                        <a:t>RSTEST-CD</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RSORRES</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RSSTRESC</a:t>
                      </a:r>
                      <a:endParaRPr lang="en-US" sz="1400" b="1" i="0" u="none" strike="noStrike" dirty="0">
                        <a:solidFill>
                          <a:srgbClr val="000000"/>
                        </a:solidFill>
                        <a:effectLst/>
                        <a:latin typeface="+mn-lt"/>
                      </a:endParaRPr>
                    </a:p>
                  </a:txBody>
                  <a:tcPr marL="6350" marR="6350" marT="6350" marB="0">
                    <a:solidFill>
                      <a:srgbClr val="FFC000"/>
                    </a:solidFill>
                  </a:tcPr>
                </a:tc>
                <a:extLst>
                  <a:ext uri="{0D108BD9-81ED-4DB2-BD59-A6C34878D82A}">
                    <a16:rowId xmlns:a16="http://schemas.microsoft.com/office/drawing/2014/main" val="3081187891"/>
                  </a:ext>
                </a:extLst>
              </a:tr>
              <a:tr h="322580">
                <a:tc>
                  <a:txBody>
                    <a:bodyPr/>
                    <a:lstStyle/>
                    <a:p>
                      <a:pPr algn="ctr" fontAlgn="t"/>
                      <a:r>
                        <a:rPr lang="en-US" sz="1200" b="1" u="sng" strike="noStrike" dirty="0">
                          <a:solidFill>
                            <a:schemeClr val="tx1"/>
                          </a:solidFill>
                          <a:effectLst/>
                          <a:latin typeface="+mn-lt"/>
                        </a:rPr>
                        <a:t>Oncology</a:t>
                      </a:r>
                      <a:endParaRPr lang="en-US" sz="1200" b="1" i="0" u="sng"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ONCRSCAT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ONCRTS-CD</a:t>
                      </a:r>
                      <a:endParaRPr lang="en-US" sz="1200" b="0" i="0" u="none" strike="noStrike" dirty="0">
                        <a:solidFill>
                          <a:schemeClr val="tx1"/>
                        </a:solidFill>
                        <a:effectLst/>
                        <a:latin typeface="+mn-lt"/>
                      </a:endParaRPr>
                    </a:p>
                  </a:txBody>
                  <a:tcPr marL="6350" marR="6350" marT="6350" marB="0"/>
                </a:tc>
                <a:tc>
                  <a:txBody>
                    <a:bodyPr/>
                    <a:lstStyle/>
                    <a:p>
                      <a:pPr algn="ctr" fontAlgn="t"/>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dirty="0">
                          <a:solidFill>
                            <a:schemeClr val="tx1"/>
                          </a:solidFill>
                          <a:effectLst/>
                          <a:latin typeface="+mn-lt"/>
                        </a:rPr>
                        <a:t>ONCRSR</a:t>
                      </a:r>
                      <a:endParaRPr lang="en-US" sz="1200" b="0" i="0" u="none" strike="noStrike" dirty="0">
                        <a:solidFill>
                          <a:schemeClr val="tx1"/>
                        </a:solidFill>
                        <a:effectLst/>
                        <a:latin typeface="+mn-lt"/>
                      </a:endParaRPr>
                    </a:p>
                  </a:txBody>
                  <a:tcPr marL="6350" marR="6350" marT="6350" marB="0"/>
                </a:tc>
                <a:extLst>
                  <a:ext uri="{0D108BD9-81ED-4DB2-BD59-A6C34878D82A}">
                    <a16:rowId xmlns:a16="http://schemas.microsoft.com/office/drawing/2014/main" val="2913217944"/>
                  </a:ext>
                </a:extLst>
              </a:tr>
              <a:tr h="0">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extLst>
                  <a:ext uri="{0D108BD9-81ED-4DB2-BD59-A6C34878D82A}">
                    <a16:rowId xmlns:a16="http://schemas.microsoft.com/office/drawing/2014/main" val="3453408389"/>
                  </a:ext>
                </a:extLst>
              </a:tr>
              <a:tr h="368300">
                <a:tc rowSpan="6">
                  <a:txBody>
                    <a:bodyPr/>
                    <a:lstStyle/>
                    <a:p>
                      <a:pPr algn="ctr" fontAlgn="t"/>
                      <a:r>
                        <a:rPr lang="en-US" sz="1200" b="1" u="sng" strike="noStrike" dirty="0">
                          <a:solidFill>
                            <a:schemeClr val="tx1"/>
                          </a:solidFill>
                          <a:effectLst/>
                          <a:latin typeface="+mn-lt"/>
                        </a:rPr>
                        <a:t>Clinical Classification</a:t>
                      </a:r>
                      <a:endParaRPr lang="en-US" sz="1200" b="1" i="0" u="sng" strike="noStrike" dirty="0">
                        <a:solidFill>
                          <a:schemeClr val="tx1"/>
                        </a:solidFill>
                        <a:effectLst/>
                        <a:latin typeface="+mn-lt"/>
                      </a:endParaRPr>
                    </a:p>
                  </a:txBody>
                  <a:tcPr marL="6350" marR="6350" marT="6350" marB="0"/>
                </a:tc>
                <a:tc rowSpan="6">
                  <a:txBody>
                    <a:bodyPr/>
                    <a:lstStyle/>
                    <a:p>
                      <a:pPr algn="ctr" fontAlgn="t"/>
                      <a:r>
                        <a:rPr lang="en-US" sz="1200" u="none" strike="noStrike" dirty="0">
                          <a:solidFill>
                            <a:schemeClr val="tx1"/>
                          </a:solidFill>
                          <a:effectLst/>
                          <a:latin typeface="+mn-lt"/>
                        </a:rPr>
                        <a:t>CCCAT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KDPI01TC-TC</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HBI0104OR</a:t>
                      </a:r>
                    </a:p>
                  </a:txBody>
                  <a:tcPr marL="6350" marR="6350" marT="6350" marB="0"/>
                </a:tc>
                <a:tc>
                  <a:txBody>
                    <a:bodyPr/>
                    <a:lstStyle/>
                    <a:p>
                      <a:pPr algn="ctr" fontAlgn="t"/>
                      <a:r>
                        <a:rPr lang="en-US" sz="1200" b="0" i="0" u="none" strike="noStrike" dirty="0">
                          <a:solidFill>
                            <a:schemeClr val="tx1"/>
                          </a:solidFill>
                          <a:effectLst/>
                          <a:latin typeface="+mn-lt"/>
                        </a:rPr>
                        <a:t>HBI0101STR</a:t>
                      </a:r>
                    </a:p>
                  </a:txBody>
                  <a:tcPr marL="6350" marR="6350" marT="6350" marB="0"/>
                </a:tc>
                <a:extLst>
                  <a:ext uri="{0D108BD9-81ED-4DB2-BD59-A6C34878D82A}">
                    <a16:rowId xmlns:a16="http://schemas.microsoft.com/office/drawing/2014/main" val="141774601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AIMS01TC-TN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KFSS101OR</a:t>
                      </a:r>
                    </a:p>
                  </a:txBody>
                  <a:tcPr marL="6350" marR="6350" marT="6350" marB="0"/>
                </a:tc>
                <a:tc>
                  <a:txBody>
                    <a:bodyPr/>
                    <a:lstStyle/>
                    <a:p>
                      <a:pPr algn="ctr" fontAlgn="t"/>
                      <a:r>
                        <a:rPr lang="en-US" sz="1200" b="0" i="0" u="none" strike="noStrike" dirty="0">
                          <a:solidFill>
                            <a:schemeClr val="tx1"/>
                          </a:solidFill>
                          <a:effectLst/>
                          <a:latin typeface="+mn-lt"/>
                        </a:rPr>
                        <a:t>KPSS0101STR</a:t>
                      </a:r>
                    </a:p>
                  </a:txBody>
                  <a:tcPr marL="6350" marR="6350" marT="6350" marB="0"/>
                </a:tc>
                <a:extLst>
                  <a:ext uri="{0D108BD9-81ED-4DB2-BD59-A6C34878D82A}">
                    <a16:rowId xmlns:a16="http://schemas.microsoft.com/office/drawing/2014/main" val="343611275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APCH1TC-TN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APCH102OR</a:t>
                      </a:r>
                    </a:p>
                  </a:txBody>
                  <a:tcPr marL="6350" marR="6350" marT="6350" marB="0"/>
                </a:tc>
                <a:tc>
                  <a:txBody>
                    <a:bodyPr/>
                    <a:lstStyle/>
                    <a:p>
                      <a:pPr algn="ctr" fontAlgn="t"/>
                      <a:r>
                        <a:rPr lang="en-US" sz="1200" b="0" i="0" u="none" strike="noStrike" dirty="0">
                          <a:solidFill>
                            <a:schemeClr val="tx1"/>
                          </a:solidFill>
                          <a:effectLst/>
                          <a:latin typeface="+mn-lt"/>
                        </a:rPr>
                        <a:t>APCH103STR</a:t>
                      </a:r>
                    </a:p>
                  </a:txBody>
                  <a:tcPr marL="6350" marR="6350" marT="6350" marB="0"/>
                </a:tc>
                <a:extLst>
                  <a:ext uri="{0D108BD9-81ED-4DB2-BD59-A6C34878D82A}">
                    <a16:rowId xmlns:a16="http://schemas.microsoft.com/office/drawing/2014/main" val="4036454220"/>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HAMA1TC-TN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AIMS0101T07OR</a:t>
                      </a:r>
                    </a:p>
                  </a:txBody>
                  <a:tcPr marL="6350" marR="6350" marT="6350" marB="0"/>
                </a:tc>
                <a:tc>
                  <a:txBody>
                    <a:bodyPr/>
                    <a:lstStyle/>
                    <a:p>
                      <a:pPr algn="ctr" fontAlgn="t"/>
                      <a:r>
                        <a:rPr lang="en-US" sz="1200" b="0" i="0" u="none" strike="noStrike" dirty="0">
                          <a:solidFill>
                            <a:schemeClr val="tx1"/>
                          </a:solidFill>
                          <a:effectLst/>
                          <a:latin typeface="+mn-lt"/>
                        </a:rPr>
                        <a:t>AIMS0101T07STR</a:t>
                      </a:r>
                    </a:p>
                  </a:txBody>
                  <a:tcPr marL="6350" marR="6350" marT="6350" marB="0"/>
                </a:tc>
                <a:extLst>
                  <a:ext uri="{0D108BD9-81ED-4DB2-BD59-A6C34878D82A}">
                    <a16:rowId xmlns:a16="http://schemas.microsoft.com/office/drawing/2014/main" val="206766593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rgbClr val="FF0000"/>
                          </a:solidFill>
                          <a:effectLst/>
                          <a:latin typeface="+mn-lt"/>
                        </a:rPr>
                        <a:t>… ...</a:t>
                      </a:r>
                      <a:endParaRPr lang="en-US" sz="1200" b="0" i="0" u="none" strike="noStrike" dirty="0">
                        <a:solidFill>
                          <a:srgbClr val="FF0000"/>
                        </a:solidFill>
                        <a:effectLst/>
                        <a:latin typeface="+mn-lt"/>
                      </a:endParaRPr>
                    </a:p>
                  </a:txBody>
                  <a:tcPr marL="6350" marR="6350" marT="6350" marB="0"/>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b="0" i="0" u="none" strike="noStrike" dirty="0">
                          <a:solidFill>
                            <a:srgbClr val="FF0000"/>
                          </a:solidFill>
                          <a:effectLst/>
                          <a:latin typeface="+mn-lt"/>
                        </a:rPr>
                        <a:t>… …</a:t>
                      </a:r>
                    </a:p>
                    <a:p>
                      <a:pPr algn="ctr" fontAlgn="t"/>
                      <a:endParaRPr lang="en-US" sz="1200" b="0" i="0" u="none" strike="noStrike" dirty="0">
                        <a:solidFill>
                          <a:srgbClr val="FF0000"/>
                        </a:solidFill>
                        <a:effectLst/>
                        <a:latin typeface="+mn-lt"/>
                      </a:endParaRPr>
                    </a:p>
                  </a:txBody>
                  <a:tcPr marL="6350" marR="6350" marT="6350" marB="0"/>
                </a:tc>
                <a:tc>
                  <a:txBody>
                    <a:bodyPr/>
                    <a:lstStyle/>
                    <a:p>
                      <a:pPr algn="ctr" fontAlgn="t"/>
                      <a:r>
                        <a:rPr lang="en-US" sz="1200" b="0" i="0" u="none" strike="noStrike" dirty="0">
                          <a:solidFill>
                            <a:srgbClr val="FF0000"/>
                          </a:solidFill>
                          <a:effectLst/>
                          <a:latin typeface="+mn-lt"/>
                        </a:rPr>
                        <a:t>… …</a:t>
                      </a:r>
                    </a:p>
                  </a:txBody>
                  <a:tcPr marL="6350" marR="6350" marT="6350" marB="0"/>
                </a:tc>
                <a:extLst>
                  <a:ext uri="{0D108BD9-81ED-4DB2-BD59-A6C34878D82A}">
                    <a16:rowId xmlns:a16="http://schemas.microsoft.com/office/drawing/2014/main" val="411800239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160 CC TC-TN codelists</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55 CCORRES codelists</a:t>
                      </a:r>
                    </a:p>
                  </a:txBody>
                  <a:tcPr marL="6350" marR="6350" marT="6350" marB="0"/>
                </a:tc>
                <a:tc>
                  <a:txBody>
                    <a:bodyPr/>
                    <a:lstStyle/>
                    <a:p>
                      <a:pPr algn="ctr" fontAlgn="t"/>
                      <a:r>
                        <a:rPr lang="en-US" sz="1200" b="0" i="0" u="none" strike="noStrike" dirty="0">
                          <a:solidFill>
                            <a:schemeClr val="tx1"/>
                          </a:solidFill>
                          <a:effectLst/>
                          <a:latin typeface="+mn-lt"/>
                        </a:rPr>
                        <a:t>55 CCSTRESC codelists</a:t>
                      </a:r>
                    </a:p>
                  </a:txBody>
                  <a:tcPr marL="6350" marR="6350" marT="6350" marB="0"/>
                </a:tc>
                <a:extLst>
                  <a:ext uri="{0D108BD9-81ED-4DB2-BD59-A6C34878D82A}">
                    <a16:rowId xmlns:a16="http://schemas.microsoft.com/office/drawing/2014/main" val="4264033987"/>
                  </a:ext>
                </a:extLst>
              </a:tr>
              <a:tr h="184150">
                <a:tc>
                  <a:txBody>
                    <a:bodyPr/>
                    <a:lstStyle/>
                    <a:p>
                      <a:pPr algn="ctr" fontAlgn="t"/>
                      <a:r>
                        <a:rPr lang="en-US" sz="1200" b="1" i="0" u="sng" strike="noStrike" dirty="0">
                          <a:solidFill>
                            <a:srgbClr val="000000"/>
                          </a:solidFill>
                          <a:effectLst/>
                          <a:latin typeface="+mn-lt"/>
                        </a:rPr>
                        <a:t>Total # of Codelists</a:t>
                      </a:r>
                    </a:p>
                    <a:p>
                      <a:pPr algn="ctr" fontAlgn="t"/>
                      <a:endParaRPr lang="en-US" sz="1200" b="1" i="0" u="sng" strike="noStrike" dirty="0">
                        <a:solidFill>
                          <a:srgbClr val="000000"/>
                        </a:solidFill>
                        <a:effectLst/>
                        <a:latin typeface="+mn-lt"/>
                      </a:endParaRP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162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55</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56</a:t>
                      </a:r>
                    </a:p>
                  </a:txBody>
                  <a:tcPr marL="6350" marR="6350" marT="6350" marB="0"/>
                </a:tc>
                <a:extLst>
                  <a:ext uri="{0D108BD9-81ED-4DB2-BD59-A6C34878D82A}">
                    <a16:rowId xmlns:a16="http://schemas.microsoft.com/office/drawing/2014/main" val="3945706377"/>
                  </a:ext>
                </a:extLst>
              </a:tr>
            </a:tbl>
          </a:graphicData>
        </a:graphic>
      </p:graphicFrame>
      <p:grpSp>
        <p:nvGrpSpPr>
          <p:cNvPr id="23" name="Group 22">
            <a:extLst>
              <a:ext uri="{FF2B5EF4-FFF2-40B4-BE49-F238E27FC236}">
                <a16:creationId xmlns:a16="http://schemas.microsoft.com/office/drawing/2014/main" id="{EC644CC7-B5B1-C706-09BC-D07B03AF848A}"/>
              </a:ext>
            </a:extLst>
          </p:cNvPr>
          <p:cNvGrpSpPr/>
          <p:nvPr/>
        </p:nvGrpSpPr>
        <p:grpSpPr>
          <a:xfrm>
            <a:off x="3508375" y="407918"/>
            <a:ext cx="5067300" cy="1975996"/>
            <a:chOff x="3508375" y="407918"/>
            <a:chExt cx="5067300" cy="1975996"/>
          </a:xfrm>
        </p:grpSpPr>
        <p:graphicFrame>
          <p:nvGraphicFramePr>
            <p:cNvPr id="3" name="Diagram 2">
              <a:extLst>
                <a:ext uri="{FF2B5EF4-FFF2-40B4-BE49-F238E27FC236}">
                  <a16:creationId xmlns:a16="http://schemas.microsoft.com/office/drawing/2014/main" id="{47E673C3-2302-F776-B959-6F0EEB793222}"/>
                </a:ext>
              </a:extLst>
            </p:cNvPr>
            <p:cNvGraphicFramePr/>
            <p:nvPr>
              <p:extLst>
                <p:ext uri="{D42A27DB-BD31-4B8C-83A1-F6EECF244321}">
                  <p14:modId xmlns:p14="http://schemas.microsoft.com/office/powerpoint/2010/main" val="1165669325"/>
                </p:ext>
              </p:extLst>
            </p:nvPr>
          </p:nvGraphicFramePr>
          <p:xfrm>
            <a:off x="3508375" y="407918"/>
            <a:ext cx="5067300" cy="1975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20" name="Group 19">
              <a:extLst>
                <a:ext uri="{FF2B5EF4-FFF2-40B4-BE49-F238E27FC236}">
                  <a16:creationId xmlns:a16="http://schemas.microsoft.com/office/drawing/2014/main" id="{83140128-BF3A-2FEE-3D80-032F88DF73A7}"/>
                </a:ext>
              </a:extLst>
            </p:cNvPr>
            <p:cNvGrpSpPr/>
            <p:nvPr/>
          </p:nvGrpSpPr>
          <p:grpSpPr>
            <a:xfrm>
              <a:off x="5529262" y="856986"/>
              <a:ext cx="2147887" cy="584775"/>
              <a:chOff x="9686925" y="628492"/>
              <a:chExt cx="2147887" cy="584775"/>
            </a:xfrm>
          </p:grpSpPr>
          <p:cxnSp>
            <p:nvCxnSpPr>
              <p:cNvPr id="13" name="Straight Connector 12">
                <a:extLst>
                  <a:ext uri="{FF2B5EF4-FFF2-40B4-BE49-F238E27FC236}">
                    <a16:creationId xmlns:a16="http://schemas.microsoft.com/office/drawing/2014/main" id="{C3D56C2C-B879-35BC-B88A-FB038F0865C2}"/>
                  </a:ext>
                </a:extLst>
              </p:cNvPr>
              <p:cNvCxnSpPr>
                <a:cxnSpLocks/>
              </p:cNvCxnSpPr>
              <p:nvPr/>
            </p:nvCxnSpPr>
            <p:spPr>
              <a:xfrm>
                <a:off x="9686925" y="1107391"/>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A0C362DE-DCE3-E7B1-EA36-C0FFD5B1A663}"/>
                  </a:ext>
                </a:extLst>
              </p:cNvPr>
              <p:cNvSpPr txBox="1"/>
              <p:nvPr/>
            </p:nvSpPr>
            <p:spPr>
              <a:xfrm>
                <a:off x="9785349" y="628492"/>
                <a:ext cx="2049463" cy="584775"/>
              </a:xfrm>
              <a:prstGeom prst="rect">
                <a:avLst/>
              </a:prstGeom>
              <a:noFill/>
            </p:spPr>
            <p:txBody>
              <a:bodyPr wrap="square">
                <a:spAutoFit/>
              </a:bodyPr>
              <a:lstStyle/>
              <a:p>
                <a:r>
                  <a:rPr lang="en-US" sz="3200" b="1" i="0" dirty="0">
                    <a:solidFill>
                      <a:srgbClr val="172B4D"/>
                    </a:solidFill>
                    <a:effectLst/>
                  </a:rPr>
                  <a:t>RS</a:t>
                </a:r>
                <a:endParaRPr lang="en-US" sz="3200" dirty="0"/>
              </a:p>
            </p:txBody>
          </p:sp>
        </p:grpSp>
      </p:grpSp>
      <p:sp>
        <p:nvSpPr>
          <p:cNvPr id="22" name="TextBox 21">
            <a:extLst>
              <a:ext uri="{FF2B5EF4-FFF2-40B4-BE49-F238E27FC236}">
                <a16:creationId xmlns:a16="http://schemas.microsoft.com/office/drawing/2014/main" id="{1D37AB65-1C5E-E2CE-2809-0196709C0160}"/>
              </a:ext>
            </a:extLst>
          </p:cNvPr>
          <p:cNvSpPr txBox="1"/>
          <p:nvPr/>
        </p:nvSpPr>
        <p:spPr>
          <a:xfrm>
            <a:off x="3714750" y="6049769"/>
            <a:ext cx="6096000" cy="338554"/>
          </a:xfrm>
          <a:prstGeom prst="rect">
            <a:avLst/>
          </a:prstGeom>
          <a:noFill/>
        </p:spPr>
        <p:txBody>
          <a:bodyPr wrap="square">
            <a:spAutoFit/>
          </a:bodyPr>
          <a:lstStyle/>
          <a:p>
            <a:r>
              <a:rPr lang="en-US" sz="1600" dirty="0">
                <a:solidFill>
                  <a:srgbClr val="172B4D"/>
                </a:solidFill>
              </a:rPr>
              <a:t>(As of 2023 December publication, </a:t>
            </a:r>
            <a:r>
              <a:rPr lang="en-US" sz="1600" dirty="0">
                <a:solidFill>
                  <a:srgbClr val="FF0000"/>
                </a:solidFill>
              </a:rPr>
              <a:t>total of 275 </a:t>
            </a:r>
            <a:r>
              <a:rPr lang="en-US" sz="1600" dirty="0" err="1">
                <a:solidFill>
                  <a:srgbClr val="FF0000"/>
                </a:solidFill>
              </a:rPr>
              <a:t>codelists</a:t>
            </a:r>
            <a:r>
              <a:rPr lang="en-US" sz="1600" dirty="0">
                <a:solidFill>
                  <a:srgbClr val="172B4D"/>
                </a:solidFill>
              </a:rPr>
              <a:t>)</a:t>
            </a:r>
            <a:endParaRPr lang="en-US" sz="1600" dirty="0">
              <a:solidFill>
                <a:srgbClr val="002060"/>
              </a:solidFill>
            </a:endParaRPr>
          </a:p>
        </p:txBody>
      </p:sp>
    </p:spTree>
    <p:extLst>
      <p:ext uri="{BB962C8B-B14F-4D97-AF65-F5344CB8AC3E}">
        <p14:creationId xmlns:p14="http://schemas.microsoft.com/office/powerpoint/2010/main" val="2874375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CFCB2776-F8FF-08B2-C1A7-165D95F0AACE}"/>
            </a:ext>
          </a:extLst>
        </p:cNvPr>
        <p:cNvGrpSpPr/>
        <p:nvPr/>
      </p:nvGrpSpPr>
      <p:grpSpPr>
        <a:xfrm>
          <a:off x="0" y="0"/>
          <a:ext cx="0" cy="0"/>
          <a:chOff x="0" y="0"/>
          <a:chExt cx="0" cy="0"/>
        </a:xfrm>
      </p:grpSpPr>
      <p:pic>
        <p:nvPicPr>
          <p:cNvPr id="32" name="Picture 31">
            <a:extLst>
              <a:ext uri="{FF2B5EF4-FFF2-40B4-BE49-F238E27FC236}">
                <a16:creationId xmlns:a16="http://schemas.microsoft.com/office/drawing/2014/main" id="{38B07C0D-378E-D42B-4381-B8E45CAEB408}"/>
              </a:ext>
            </a:extLst>
          </p:cNvPr>
          <p:cNvPicPr>
            <a:picLocks noChangeAspect="1"/>
          </p:cNvPicPr>
          <p:nvPr/>
        </p:nvPicPr>
        <p:blipFill>
          <a:blip r:embed="rId3"/>
          <a:stretch>
            <a:fillRect/>
          </a:stretch>
        </p:blipFill>
        <p:spPr>
          <a:xfrm>
            <a:off x="87757" y="2933753"/>
            <a:ext cx="5844985" cy="2400619"/>
          </a:xfrm>
          <a:prstGeom prst="rect">
            <a:avLst/>
          </a:prstGeom>
        </p:spPr>
      </p:pic>
      <p:sp>
        <p:nvSpPr>
          <p:cNvPr id="27" name="TextBox 26">
            <a:extLst>
              <a:ext uri="{FF2B5EF4-FFF2-40B4-BE49-F238E27FC236}">
                <a16:creationId xmlns:a16="http://schemas.microsoft.com/office/drawing/2014/main" id="{D4C2A144-4541-196E-FCDC-8976E51F3FD0}"/>
              </a:ext>
            </a:extLst>
          </p:cNvPr>
          <p:cNvSpPr txBox="1"/>
          <p:nvPr/>
        </p:nvSpPr>
        <p:spPr>
          <a:xfrm>
            <a:off x="106246" y="143131"/>
            <a:ext cx="12312078" cy="523220"/>
          </a:xfrm>
          <a:prstGeom prst="rect">
            <a:avLst/>
          </a:prstGeom>
          <a:noFill/>
        </p:spPr>
        <p:txBody>
          <a:bodyPr wrap="square">
            <a:spAutoFit/>
          </a:bodyPr>
          <a:lstStyle/>
          <a:p>
            <a:r>
              <a:rPr lang="en-US" sz="2800" b="1" dirty="0">
                <a:solidFill>
                  <a:srgbClr val="002060"/>
                </a:solidFill>
              </a:rPr>
              <a:t>Differences Between CC and Tumor Responses –</a:t>
            </a:r>
            <a:r>
              <a:rPr lang="en-US" sz="2800" b="1" i="1" dirty="0">
                <a:solidFill>
                  <a:srgbClr val="002060"/>
                </a:solidFill>
              </a:rPr>
              <a:t> Terminology +&amp; Data Mapping</a:t>
            </a:r>
          </a:p>
        </p:txBody>
      </p:sp>
      <p:graphicFrame>
        <p:nvGraphicFramePr>
          <p:cNvPr id="3" name="Diagram 2">
            <a:extLst>
              <a:ext uri="{FF2B5EF4-FFF2-40B4-BE49-F238E27FC236}">
                <a16:creationId xmlns:a16="http://schemas.microsoft.com/office/drawing/2014/main" id="{2FAF1B65-82CF-A2DD-ACE2-D4E2C6375577}"/>
              </a:ext>
            </a:extLst>
          </p:cNvPr>
          <p:cNvGraphicFramePr/>
          <p:nvPr>
            <p:extLst>
              <p:ext uri="{D42A27DB-BD31-4B8C-83A1-F6EECF244321}">
                <p14:modId xmlns:p14="http://schemas.microsoft.com/office/powerpoint/2010/main" val="2129262686"/>
              </p:ext>
            </p:extLst>
          </p:nvPr>
        </p:nvGraphicFramePr>
        <p:xfrm>
          <a:off x="6978650" y="723755"/>
          <a:ext cx="5067300" cy="22415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89FA33B6-CCFA-3FC8-5464-3537FC740848}"/>
              </a:ext>
            </a:extLst>
          </p:cNvPr>
          <p:cNvSpPr txBox="1"/>
          <p:nvPr/>
        </p:nvSpPr>
        <p:spPr>
          <a:xfrm>
            <a:off x="146050" y="815620"/>
            <a:ext cx="3270250" cy="400110"/>
          </a:xfrm>
          <a:prstGeom prst="rect">
            <a:avLst/>
          </a:prstGeom>
          <a:noFill/>
        </p:spPr>
        <p:txBody>
          <a:bodyPr wrap="square">
            <a:spAutoFit/>
          </a:bodyPr>
          <a:lstStyle/>
          <a:p>
            <a:r>
              <a:rPr lang="en-US" sz="2000" b="1" i="0" u="sng" dirty="0">
                <a:solidFill>
                  <a:srgbClr val="002060"/>
                </a:solidFill>
                <a:effectLst/>
                <a:latin typeface="-apple-system"/>
              </a:rPr>
              <a:t>RS-Tumor Responses</a:t>
            </a:r>
            <a:endParaRPr lang="en-US" sz="2000" b="1" u="sng" dirty="0">
              <a:solidFill>
                <a:srgbClr val="002060"/>
              </a:solidFill>
            </a:endParaRPr>
          </a:p>
        </p:txBody>
      </p:sp>
      <p:grpSp>
        <p:nvGrpSpPr>
          <p:cNvPr id="11" name="Group 10">
            <a:extLst>
              <a:ext uri="{FF2B5EF4-FFF2-40B4-BE49-F238E27FC236}">
                <a16:creationId xmlns:a16="http://schemas.microsoft.com/office/drawing/2014/main" id="{B6CA3AF1-00E9-ABCE-62C7-C94E3C4A0992}"/>
              </a:ext>
            </a:extLst>
          </p:cNvPr>
          <p:cNvGrpSpPr/>
          <p:nvPr/>
        </p:nvGrpSpPr>
        <p:grpSpPr>
          <a:xfrm>
            <a:off x="9124950" y="710754"/>
            <a:ext cx="774700" cy="630942"/>
            <a:chOff x="5581650" y="767949"/>
            <a:chExt cx="774700" cy="630942"/>
          </a:xfrm>
        </p:grpSpPr>
        <p:cxnSp>
          <p:nvCxnSpPr>
            <p:cNvPr id="13" name="Straight Connector 12">
              <a:extLst>
                <a:ext uri="{FF2B5EF4-FFF2-40B4-BE49-F238E27FC236}">
                  <a16:creationId xmlns:a16="http://schemas.microsoft.com/office/drawing/2014/main" id="{74855EED-6BF8-4874-D0CC-EA2F4E9633D2}"/>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35517183-5B9A-6E53-BAE2-45C31892D93A}"/>
                </a:ext>
              </a:extLst>
            </p:cNvPr>
            <p:cNvSpPr txBox="1"/>
            <p:nvPr/>
          </p:nvSpPr>
          <p:spPr>
            <a:xfrm>
              <a:off x="5581650" y="767949"/>
              <a:ext cx="774700" cy="630942"/>
            </a:xfrm>
            <a:prstGeom prst="rect">
              <a:avLst/>
            </a:prstGeom>
            <a:noFill/>
          </p:spPr>
          <p:txBody>
            <a:bodyPr wrap="square">
              <a:spAutoFit/>
            </a:bodyPr>
            <a:lstStyle/>
            <a:p>
              <a:r>
                <a:rPr lang="en-US" sz="3500" b="1" dirty="0">
                  <a:solidFill>
                    <a:schemeClr val="accent1">
                      <a:lumMod val="50000"/>
                    </a:schemeClr>
                  </a:solidFill>
                </a:rPr>
                <a:t>RS  </a:t>
              </a:r>
              <a:endParaRPr lang="en-US" sz="3500" dirty="0">
                <a:solidFill>
                  <a:schemeClr val="accent1">
                    <a:lumMod val="50000"/>
                  </a:schemeClr>
                </a:solidFill>
              </a:endParaRPr>
            </a:p>
          </p:txBody>
        </p:sp>
      </p:grpSp>
      <p:sp>
        <p:nvSpPr>
          <p:cNvPr id="7" name="TextBox 6">
            <a:extLst>
              <a:ext uri="{FF2B5EF4-FFF2-40B4-BE49-F238E27FC236}">
                <a16:creationId xmlns:a16="http://schemas.microsoft.com/office/drawing/2014/main" id="{4BF0E04F-0882-3318-EE67-4728021E8C0F}"/>
              </a:ext>
            </a:extLst>
          </p:cNvPr>
          <p:cNvSpPr txBox="1"/>
          <p:nvPr/>
        </p:nvSpPr>
        <p:spPr>
          <a:xfrm>
            <a:off x="87757" y="1208558"/>
            <a:ext cx="6680200" cy="1323439"/>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G</a:t>
            </a:r>
            <a:r>
              <a:rPr lang="en-US" sz="1600" i="0" dirty="0">
                <a:solidFill>
                  <a:srgbClr val="002060"/>
                </a:solidFill>
                <a:effectLst>
                  <a:outerShdw blurRad="38100" dist="38100" dir="2700000" algn="tl">
                    <a:srgbClr val="000000">
                      <a:alpha val="43137"/>
                    </a:srgbClr>
                  </a:outerShdw>
                </a:effectLst>
              </a:rPr>
              <a:t>eneric</a:t>
            </a:r>
            <a:r>
              <a:rPr lang="en-US" sz="1600" i="0" dirty="0">
                <a:solidFill>
                  <a:srgbClr val="002060"/>
                </a:solidFill>
                <a:effectLst/>
              </a:rPr>
              <a:t>” </a:t>
            </a:r>
            <a:r>
              <a:rPr lang="en-US" sz="1600" dirty="0">
                <a:solidFill>
                  <a:srgbClr val="002060"/>
                </a:solidFill>
              </a:rPr>
              <a:t>tumor response</a:t>
            </a:r>
            <a:r>
              <a:rPr lang="en-US" sz="1600" i="0" dirty="0">
                <a:solidFill>
                  <a:srgbClr val="002060"/>
                </a:solidFill>
                <a:effectLst/>
              </a:rPr>
              <a:t> assessments from ONCRTS-CD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a:t>
            </a:r>
            <a:r>
              <a:rPr lang="en-US" sz="1600" dirty="0">
                <a:solidFill>
                  <a:srgbClr val="002060"/>
                </a:solidFill>
              </a:rPr>
              <a:t>tumor response</a:t>
            </a:r>
            <a:r>
              <a:rPr lang="en-US" sz="1600" i="0" dirty="0">
                <a:solidFill>
                  <a:srgbClr val="002060"/>
                </a:solidFill>
                <a:effectLst/>
              </a:rPr>
              <a:t> criterion value in ONCRSCAT.</a:t>
            </a:r>
          </a:p>
          <a:p>
            <a:pPr marL="342900" indent="-342900">
              <a:buFont typeface="+mj-lt"/>
              <a:buAutoNum type="arabicPeriod"/>
            </a:pPr>
            <a:r>
              <a:rPr lang="en-US" sz="1600" i="0" dirty="0">
                <a:solidFill>
                  <a:srgbClr val="002060"/>
                </a:solidFill>
                <a:effectLst/>
                <a:latin typeface="-apple-system"/>
              </a:rPr>
              <a:t>Thusly, </a:t>
            </a:r>
            <a:r>
              <a:rPr lang="en-US" sz="1600" i="0" dirty="0" err="1">
                <a:solidFill>
                  <a:srgbClr val="002060"/>
                </a:solidFill>
                <a:effectLst/>
                <a:latin typeface="-apple-system"/>
              </a:rPr>
              <a:t>Onc</a:t>
            </a:r>
            <a:r>
              <a:rPr lang="en-US" sz="1600" i="0" dirty="0">
                <a:solidFill>
                  <a:srgbClr val="002060"/>
                </a:solidFill>
                <a:effectLst/>
                <a:latin typeface="-apple-system"/>
              </a:rPr>
              <a:t>-Tests and </a:t>
            </a:r>
            <a:r>
              <a:rPr lang="en-US" sz="1600" i="0" dirty="0" err="1">
                <a:solidFill>
                  <a:srgbClr val="002060"/>
                </a:solidFill>
                <a:effectLst/>
                <a:latin typeface="-apple-system"/>
              </a:rPr>
              <a:t>Onc</a:t>
            </a:r>
            <a:r>
              <a:rPr lang="en-US" sz="1600" i="0" dirty="0">
                <a:solidFill>
                  <a:srgbClr val="002060"/>
                </a:solidFill>
                <a:effectLst/>
                <a:latin typeface="-apple-system"/>
              </a:rPr>
              <a:t>-Results can be “</a:t>
            </a:r>
            <a:r>
              <a:rPr lang="en-US" sz="1600" i="1" dirty="0">
                <a:solidFill>
                  <a:srgbClr val="002060"/>
                </a:solidFill>
                <a:effectLst>
                  <a:outerShdw blurRad="38100" dist="38100" dir="2700000" algn="tl">
                    <a:srgbClr val="000000">
                      <a:alpha val="43137"/>
                    </a:srgbClr>
                  </a:outerShdw>
                </a:effectLst>
                <a:latin typeface="-apple-system"/>
              </a:rPr>
              <a:t>recycled, reused</a:t>
            </a:r>
            <a:r>
              <a:rPr lang="en-US" sz="1600" i="0" dirty="0">
                <a:solidFill>
                  <a:srgbClr val="002060"/>
                </a:solidFill>
                <a:effectLst/>
                <a:latin typeface="-apple-system"/>
              </a:rPr>
              <a:t>” for mapping but ultimately they mean different tumor responses to treatment </a:t>
            </a:r>
            <a:r>
              <a:rPr lang="en-US" sz="1600" i="1" u="sng" dirty="0">
                <a:solidFill>
                  <a:srgbClr val="002060"/>
                </a:solidFill>
                <a:effectLst/>
                <a:latin typeface="-apple-system"/>
              </a:rPr>
              <a:t>depending on the specific criterion </a:t>
            </a:r>
            <a:r>
              <a:rPr lang="en-US" sz="1600" i="0" dirty="0">
                <a:solidFill>
                  <a:srgbClr val="002060"/>
                </a:solidFill>
                <a:effectLst/>
                <a:latin typeface="-apple-system"/>
              </a:rPr>
              <a:t>you are using to make the evaluation.</a:t>
            </a:r>
            <a:endParaRPr lang="en-US" sz="1600" dirty="0">
              <a:solidFill>
                <a:srgbClr val="002060"/>
              </a:solidFill>
              <a:latin typeface="-apple-system"/>
            </a:endParaRPr>
          </a:p>
        </p:txBody>
      </p:sp>
      <p:pic>
        <p:nvPicPr>
          <p:cNvPr id="19" name="Picture 18">
            <a:extLst>
              <a:ext uri="{FF2B5EF4-FFF2-40B4-BE49-F238E27FC236}">
                <a16:creationId xmlns:a16="http://schemas.microsoft.com/office/drawing/2014/main" id="{992984CF-ACA0-2FA0-98B3-A86CD38D2E68}"/>
              </a:ext>
            </a:extLst>
          </p:cNvPr>
          <p:cNvPicPr>
            <a:picLocks noChangeAspect="1"/>
          </p:cNvPicPr>
          <p:nvPr/>
        </p:nvPicPr>
        <p:blipFill>
          <a:blip r:embed="rId9"/>
          <a:stretch>
            <a:fillRect/>
          </a:stretch>
        </p:blipFill>
        <p:spPr>
          <a:xfrm>
            <a:off x="6130735" y="3045868"/>
            <a:ext cx="5956804" cy="2327896"/>
          </a:xfrm>
          <a:prstGeom prst="rect">
            <a:avLst/>
          </a:prstGeom>
        </p:spPr>
      </p:pic>
      <p:sp>
        <p:nvSpPr>
          <p:cNvPr id="25" name="TextBox 24">
            <a:extLst>
              <a:ext uri="{FF2B5EF4-FFF2-40B4-BE49-F238E27FC236}">
                <a16:creationId xmlns:a16="http://schemas.microsoft.com/office/drawing/2014/main" id="{7810772E-B237-A2B6-6EB1-43DB5FB0CC34}"/>
              </a:ext>
            </a:extLst>
          </p:cNvPr>
          <p:cNvSpPr txBox="1"/>
          <p:nvPr/>
        </p:nvSpPr>
        <p:spPr>
          <a:xfrm>
            <a:off x="7177342" y="5454327"/>
            <a:ext cx="4533900" cy="1169551"/>
          </a:xfrm>
          <a:prstGeom prst="rect">
            <a:avLst/>
          </a:prstGeom>
          <a:noFill/>
        </p:spPr>
        <p:txBody>
          <a:bodyPr wrap="square">
            <a:spAutoFit/>
          </a:bodyPr>
          <a:lstStyle/>
          <a:p>
            <a:r>
              <a:rPr lang="en-US" sz="1400" i="0" dirty="0">
                <a:solidFill>
                  <a:srgbClr val="002060"/>
                </a:solidFill>
                <a:effectLst/>
              </a:rPr>
              <a:t>For TEST = Target (lesion) Response/C94534, </a:t>
            </a:r>
          </a:p>
          <a:p>
            <a:r>
              <a:rPr lang="en-US" sz="1400" dirty="0">
                <a:solidFill>
                  <a:srgbClr val="002060"/>
                </a:solidFill>
              </a:rPr>
              <a:t>t</a:t>
            </a:r>
            <a:r>
              <a:rPr lang="en-US" sz="1400" i="0" dirty="0">
                <a:solidFill>
                  <a:srgbClr val="002060"/>
                </a:solidFill>
                <a:effectLst/>
              </a:rPr>
              <a:t>he result of CR (Complete Response) per </a:t>
            </a:r>
            <a:r>
              <a:rPr lang="en-US" sz="1400" b="1" i="0" dirty="0">
                <a:solidFill>
                  <a:srgbClr val="002060"/>
                </a:solidFill>
                <a:effectLst/>
              </a:rPr>
              <a:t>RECIST 1.1 </a:t>
            </a:r>
            <a:r>
              <a:rPr lang="en-US" sz="1400" i="0" dirty="0">
                <a:solidFill>
                  <a:srgbClr val="002060"/>
                </a:solidFill>
                <a:effectLst/>
              </a:rPr>
              <a:t>is defined as: d</a:t>
            </a:r>
            <a:r>
              <a:rPr lang="en-US" sz="1400" dirty="0">
                <a:solidFill>
                  <a:srgbClr val="002060"/>
                </a:solidFill>
              </a:rPr>
              <a:t>isappearance of all target lesions. Any pathological lymph nodes (whether target or non-target) must have reduction in short axis to</a:t>
            </a:r>
            <a:r>
              <a:rPr lang="en-US" sz="1400" i="0" dirty="0">
                <a:solidFill>
                  <a:srgbClr val="002060"/>
                </a:solidFill>
                <a:effectLst/>
              </a:rPr>
              <a:t> &lt;10mm.</a:t>
            </a:r>
            <a:endParaRPr lang="en-US" sz="1400" dirty="0">
              <a:solidFill>
                <a:srgbClr val="002060"/>
              </a:solidFill>
            </a:endParaRPr>
          </a:p>
        </p:txBody>
      </p:sp>
      <p:sp>
        <p:nvSpPr>
          <p:cNvPr id="26" name="Arrow: Left 25">
            <a:extLst>
              <a:ext uri="{FF2B5EF4-FFF2-40B4-BE49-F238E27FC236}">
                <a16:creationId xmlns:a16="http://schemas.microsoft.com/office/drawing/2014/main" id="{C159352C-625B-07F9-FD8D-CAF5C90A0082}"/>
              </a:ext>
            </a:extLst>
          </p:cNvPr>
          <p:cNvSpPr/>
          <p:nvPr/>
        </p:nvSpPr>
        <p:spPr>
          <a:xfrm>
            <a:off x="5495926" y="4625641"/>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24B0FE7-E60E-75FD-71DE-6944C7DA03A5}"/>
              </a:ext>
            </a:extLst>
          </p:cNvPr>
          <p:cNvSpPr txBox="1"/>
          <p:nvPr/>
        </p:nvSpPr>
        <p:spPr>
          <a:xfrm>
            <a:off x="87757" y="5346606"/>
            <a:ext cx="6096000" cy="1384995"/>
          </a:xfrm>
          <a:prstGeom prst="rect">
            <a:avLst/>
          </a:prstGeom>
          <a:noFill/>
        </p:spPr>
        <p:txBody>
          <a:bodyPr wrap="square">
            <a:spAutoFit/>
          </a:bodyPr>
          <a:lstStyle/>
          <a:p>
            <a:r>
              <a:rPr lang="en-US" sz="1400" i="0" dirty="0">
                <a:solidFill>
                  <a:srgbClr val="002060"/>
                </a:solidFill>
                <a:effectLst/>
              </a:rPr>
              <a:t>For TEST = Target (lesion) Response/C94534, </a:t>
            </a:r>
          </a:p>
          <a:p>
            <a:r>
              <a:rPr lang="en-US" sz="1400" dirty="0">
                <a:solidFill>
                  <a:srgbClr val="002060"/>
                </a:solidFill>
              </a:rPr>
              <a:t>the result of </a:t>
            </a:r>
            <a:r>
              <a:rPr lang="en-US" sz="1400" i="0" dirty="0">
                <a:solidFill>
                  <a:srgbClr val="002060"/>
                </a:solidFill>
                <a:effectLst/>
              </a:rPr>
              <a:t>CR (Complete Response) per </a:t>
            </a:r>
            <a:r>
              <a:rPr lang="en-US" sz="1400" b="1" i="0" dirty="0">
                <a:solidFill>
                  <a:srgbClr val="002060"/>
                </a:solidFill>
                <a:effectLst/>
              </a:rPr>
              <a:t>RANO</a:t>
            </a:r>
            <a:r>
              <a:rPr lang="en-US" sz="1400" i="0" dirty="0">
                <a:solidFill>
                  <a:srgbClr val="002060"/>
                </a:solidFill>
                <a:effectLst/>
              </a:rPr>
              <a:t> is defined as: </a:t>
            </a:r>
            <a:r>
              <a:rPr lang="en-US" sz="1400" b="0" i="0" dirty="0">
                <a:solidFill>
                  <a:srgbClr val="002060"/>
                </a:solidFill>
                <a:effectLst/>
              </a:rPr>
              <a:t>complete disappearance of all enhancing measurable and non-measurable disease sustained for at least 4 weeks; no new lesions; stable or improved lesions; patients must be off corticosteroids (or on physiologic replacement doses only); and stable or improved clinically.</a:t>
            </a:r>
          </a:p>
        </p:txBody>
      </p:sp>
      <p:sp>
        <p:nvSpPr>
          <p:cNvPr id="30" name="Arrow: Left 29">
            <a:extLst>
              <a:ext uri="{FF2B5EF4-FFF2-40B4-BE49-F238E27FC236}">
                <a16:creationId xmlns:a16="http://schemas.microsoft.com/office/drawing/2014/main" id="{BB8D8234-B42E-AD9A-2B2C-3159DFD724A2}"/>
              </a:ext>
            </a:extLst>
          </p:cNvPr>
          <p:cNvSpPr/>
          <p:nvPr/>
        </p:nvSpPr>
        <p:spPr>
          <a:xfrm>
            <a:off x="11479685" y="3683896"/>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613F588-84E9-FD9A-09BF-189F5FDA13EC}"/>
              </a:ext>
            </a:extLst>
          </p:cNvPr>
          <p:cNvSpPr txBox="1"/>
          <p:nvPr/>
        </p:nvSpPr>
        <p:spPr>
          <a:xfrm>
            <a:off x="76200" y="2667033"/>
            <a:ext cx="2403653" cy="338554"/>
          </a:xfrm>
          <a:prstGeom prst="rect">
            <a:avLst/>
          </a:prstGeom>
          <a:noFill/>
        </p:spPr>
        <p:txBody>
          <a:bodyPr wrap="square">
            <a:spAutoFit/>
          </a:bodyPr>
          <a:lstStyle/>
          <a:p>
            <a:r>
              <a:rPr lang="en-US" sz="1600" b="1" dirty="0">
                <a:solidFill>
                  <a:srgbClr val="002060"/>
                </a:solidFill>
              </a:rPr>
              <a:t>RANO Criterion Mapping</a:t>
            </a:r>
            <a:endParaRPr lang="en-US" sz="1600" b="1" dirty="0">
              <a:solidFill>
                <a:srgbClr val="002060"/>
              </a:solidFill>
              <a:latin typeface="-apple-system"/>
            </a:endParaRPr>
          </a:p>
        </p:txBody>
      </p:sp>
      <p:sp>
        <p:nvSpPr>
          <p:cNvPr id="9" name="TextBox 8">
            <a:extLst>
              <a:ext uri="{FF2B5EF4-FFF2-40B4-BE49-F238E27FC236}">
                <a16:creationId xmlns:a16="http://schemas.microsoft.com/office/drawing/2014/main" id="{93F15701-90D7-7A81-3058-8EABB11970D6}"/>
              </a:ext>
            </a:extLst>
          </p:cNvPr>
          <p:cNvSpPr txBox="1"/>
          <p:nvPr/>
        </p:nvSpPr>
        <p:spPr>
          <a:xfrm>
            <a:off x="6061266" y="2755658"/>
            <a:ext cx="2403653" cy="338554"/>
          </a:xfrm>
          <a:prstGeom prst="rect">
            <a:avLst/>
          </a:prstGeom>
          <a:noFill/>
        </p:spPr>
        <p:txBody>
          <a:bodyPr wrap="square">
            <a:spAutoFit/>
          </a:bodyPr>
          <a:lstStyle/>
          <a:p>
            <a:r>
              <a:rPr lang="en-US" sz="1600" b="1" dirty="0">
                <a:solidFill>
                  <a:srgbClr val="002060"/>
                </a:solidFill>
              </a:rPr>
              <a:t>RECIST Criterion Mapping</a:t>
            </a:r>
            <a:endParaRPr lang="en-US" sz="1600" b="1" dirty="0">
              <a:solidFill>
                <a:srgbClr val="002060"/>
              </a:solidFill>
              <a:latin typeface="-apple-system"/>
            </a:endParaRPr>
          </a:p>
        </p:txBody>
      </p:sp>
    </p:spTree>
    <p:extLst>
      <p:ext uri="{BB962C8B-B14F-4D97-AF65-F5344CB8AC3E}">
        <p14:creationId xmlns:p14="http://schemas.microsoft.com/office/powerpoint/2010/main" val="3049302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75309EF0-2855-4445-A691-4CBC5496B3FC}"/>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C202CB21-D11D-E413-9ADF-5484A572017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F5EAD60B-16B8-4FE8-178F-EB8A191959A6}"/>
              </a:ext>
            </a:extLst>
          </p:cNvPr>
          <p:cNvSpPr txBox="1"/>
          <p:nvPr/>
        </p:nvSpPr>
        <p:spPr>
          <a:xfrm>
            <a:off x="7035800" y="1019602"/>
            <a:ext cx="3270250" cy="400110"/>
          </a:xfrm>
          <a:prstGeom prst="rect">
            <a:avLst/>
          </a:prstGeom>
          <a:noFill/>
        </p:spPr>
        <p:txBody>
          <a:bodyPr wrap="square">
            <a:spAutoFit/>
          </a:bodyPr>
          <a:lstStyle/>
          <a:p>
            <a:r>
              <a:rPr lang="en-US" sz="2000" b="1" i="0" u="sng" dirty="0">
                <a:solidFill>
                  <a:srgbClr val="002060"/>
                </a:solidFill>
                <a:effectLst/>
                <a:latin typeface="-apple-system"/>
              </a:rPr>
              <a:t>RS-Clinical Classification</a:t>
            </a:r>
            <a:endParaRPr lang="en-US" sz="2000" b="1" u="sng" dirty="0">
              <a:solidFill>
                <a:srgbClr val="002060"/>
              </a:solidFill>
            </a:endParaRPr>
          </a:p>
        </p:txBody>
      </p:sp>
      <p:graphicFrame>
        <p:nvGraphicFramePr>
          <p:cNvPr id="3" name="Diagram 2">
            <a:extLst>
              <a:ext uri="{FF2B5EF4-FFF2-40B4-BE49-F238E27FC236}">
                <a16:creationId xmlns:a16="http://schemas.microsoft.com/office/drawing/2014/main" id="{4BAF6565-896C-6459-1E4E-E106465BDB04}"/>
              </a:ext>
            </a:extLst>
          </p:cNvPr>
          <p:cNvGraphicFramePr/>
          <p:nvPr>
            <p:extLst>
              <p:ext uri="{D42A27DB-BD31-4B8C-83A1-F6EECF244321}">
                <p14:modId xmlns:p14="http://schemas.microsoft.com/office/powerpoint/2010/main" val="3651146706"/>
              </p:ext>
            </p:extLst>
          </p:nvPr>
        </p:nvGraphicFramePr>
        <p:xfrm>
          <a:off x="-177800" y="897897"/>
          <a:ext cx="5067300" cy="22415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a:extLst>
              <a:ext uri="{FF2B5EF4-FFF2-40B4-BE49-F238E27FC236}">
                <a16:creationId xmlns:a16="http://schemas.microsoft.com/office/drawing/2014/main" id="{7562341C-3EE6-ADE6-1F9E-C22FEF5D9DFD}"/>
              </a:ext>
            </a:extLst>
          </p:cNvPr>
          <p:cNvSpPr txBox="1"/>
          <p:nvPr/>
        </p:nvSpPr>
        <p:spPr>
          <a:xfrm>
            <a:off x="5159741" y="1419712"/>
            <a:ext cx="6915150" cy="1569660"/>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TEST-CD assessments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value in CCCAT.</a:t>
            </a:r>
          </a:p>
          <a:p>
            <a:pPr marL="342900" indent="-342900">
              <a:buFont typeface="+mj-lt"/>
              <a:buAutoNum type="arabicPeriod"/>
            </a:pPr>
            <a:r>
              <a:rPr lang="en-US" sz="1600" dirty="0">
                <a:solidFill>
                  <a:srgbClr val="002060"/>
                </a:solidFill>
                <a:latin typeface="-apple-system"/>
              </a:rPr>
              <a:t>CC-</a:t>
            </a:r>
            <a:r>
              <a:rPr lang="en-US" sz="1600" i="0" dirty="0">
                <a:solidFill>
                  <a:srgbClr val="002060"/>
                </a:solidFill>
                <a:effectLst/>
                <a:latin typeface="-apple-system"/>
              </a:rPr>
              <a:t>Tests and CC-Results are always </a:t>
            </a:r>
            <a:r>
              <a:rPr lang="en-US" sz="1600" i="1" dirty="0">
                <a:solidFill>
                  <a:srgbClr val="002060"/>
                </a:solidFill>
                <a:effectLst>
                  <a:outerShdw blurRad="38100" dist="38100" dir="2700000" algn="tl">
                    <a:srgbClr val="000000">
                      <a:alpha val="43137"/>
                    </a:srgbClr>
                  </a:outerShdw>
                </a:effectLst>
                <a:latin typeface="-apple-system"/>
              </a:rPr>
              <a:t>instrument-specific</a:t>
            </a:r>
            <a:r>
              <a:rPr lang="en-US" sz="1600" i="0" dirty="0">
                <a:solidFill>
                  <a:srgbClr val="002060"/>
                </a:solidFill>
                <a:effectLst/>
                <a:latin typeface="-apple-system"/>
              </a:rPr>
              <a:t>. You HAVE to use the named CCTEST-CD tests with the </a:t>
            </a:r>
            <a:r>
              <a:rPr lang="en-US" sz="1600" i="1" dirty="0">
                <a:solidFill>
                  <a:srgbClr val="002060"/>
                </a:solidFill>
                <a:effectLst>
                  <a:outerShdw blurRad="38100" dist="38100" dir="2700000" algn="tl">
                    <a:srgbClr val="000000">
                      <a:alpha val="43137"/>
                    </a:srgbClr>
                  </a:outerShdw>
                </a:effectLst>
                <a:latin typeface="-apple-system"/>
              </a:rPr>
              <a:t>same</a:t>
            </a:r>
            <a:r>
              <a:rPr lang="en-US" sz="1600" i="0" dirty="0">
                <a:solidFill>
                  <a:srgbClr val="002060"/>
                </a:solidFill>
                <a:effectLst>
                  <a:outerShdw blurRad="38100" dist="38100" dir="2700000" algn="tl">
                    <a:srgbClr val="000000">
                      <a:alpha val="43137"/>
                    </a:srgbClr>
                  </a:outerShdw>
                </a:effectLst>
                <a:latin typeface="-apple-system"/>
              </a:rPr>
              <a:t> </a:t>
            </a:r>
            <a:r>
              <a:rPr lang="en-US" sz="1600" i="0" dirty="0">
                <a:solidFill>
                  <a:srgbClr val="002060"/>
                </a:solidFill>
                <a:effectLst/>
                <a:latin typeface="-apple-system"/>
              </a:rPr>
              <a:t>named CCCAT. There is </a:t>
            </a:r>
            <a:r>
              <a:rPr lang="en-US" sz="1600" dirty="0">
                <a:solidFill>
                  <a:srgbClr val="002060"/>
                </a:solidFill>
                <a:latin typeface="-apple-system"/>
              </a:rPr>
              <a:t>NO</a:t>
            </a:r>
            <a:r>
              <a:rPr lang="en-US" sz="1600" i="0" dirty="0">
                <a:solidFill>
                  <a:srgbClr val="002060"/>
                </a:solidFill>
                <a:effectLst/>
                <a:latin typeface="-apple-system"/>
              </a:rPr>
              <a:t> reusability for the CCTEST-CDs, that’s why there are 160 CCTEST-CD codelists, each is unique and was created for a single clinical classification.</a:t>
            </a:r>
            <a:endParaRPr lang="en-US" sz="1600" dirty="0">
              <a:solidFill>
                <a:srgbClr val="002060"/>
              </a:solidFill>
              <a:latin typeface="-apple-system"/>
            </a:endParaRPr>
          </a:p>
        </p:txBody>
      </p:sp>
      <p:pic>
        <p:nvPicPr>
          <p:cNvPr id="12" name="Picture 11">
            <a:extLst>
              <a:ext uri="{FF2B5EF4-FFF2-40B4-BE49-F238E27FC236}">
                <a16:creationId xmlns:a16="http://schemas.microsoft.com/office/drawing/2014/main" id="{650FEDD0-5DAB-1429-51AD-9656A628340A}"/>
              </a:ext>
            </a:extLst>
          </p:cNvPr>
          <p:cNvPicPr>
            <a:picLocks noChangeAspect="1"/>
          </p:cNvPicPr>
          <p:nvPr/>
        </p:nvPicPr>
        <p:blipFill>
          <a:blip r:embed="rId13"/>
          <a:stretch>
            <a:fillRect/>
          </a:stretch>
        </p:blipFill>
        <p:spPr>
          <a:xfrm>
            <a:off x="203977" y="3044834"/>
            <a:ext cx="4959350" cy="2631080"/>
          </a:xfrm>
          <a:prstGeom prst="rect">
            <a:avLst/>
          </a:prstGeom>
        </p:spPr>
      </p:pic>
      <p:pic>
        <p:nvPicPr>
          <p:cNvPr id="18" name="Picture 17">
            <a:extLst>
              <a:ext uri="{FF2B5EF4-FFF2-40B4-BE49-F238E27FC236}">
                <a16:creationId xmlns:a16="http://schemas.microsoft.com/office/drawing/2014/main" id="{81AE2237-2CBE-7D7B-5277-2D95699153E3}"/>
              </a:ext>
            </a:extLst>
          </p:cNvPr>
          <p:cNvPicPr>
            <a:picLocks noChangeAspect="1"/>
          </p:cNvPicPr>
          <p:nvPr/>
        </p:nvPicPr>
        <p:blipFill>
          <a:blip r:embed="rId14"/>
          <a:stretch>
            <a:fillRect/>
          </a:stretch>
        </p:blipFill>
        <p:spPr>
          <a:xfrm>
            <a:off x="6419850" y="3098684"/>
            <a:ext cx="5099050" cy="2768947"/>
          </a:xfrm>
          <a:prstGeom prst="rect">
            <a:avLst/>
          </a:prstGeom>
        </p:spPr>
      </p:pic>
      <p:sp>
        <p:nvSpPr>
          <p:cNvPr id="21" name="TextBox 20">
            <a:extLst>
              <a:ext uri="{FF2B5EF4-FFF2-40B4-BE49-F238E27FC236}">
                <a16:creationId xmlns:a16="http://schemas.microsoft.com/office/drawing/2014/main" id="{C5418CA3-E56A-CD93-96B6-FD976B35CE13}"/>
              </a:ext>
            </a:extLst>
          </p:cNvPr>
          <p:cNvSpPr txBox="1"/>
          <p:nvPr/>
        </p:nvSpPr>
        <p:spPr>
          <a:xfrm>
            <a:off x="118022" y="5731376"/>
            <a:ext cx="5654129" cy="923330"/>
          </a:xfrm>
          <a:prstGeom prst="rect">
            <a:avLst/>
          </a:prstGeom>
          <a:noFill/>
        </p:spPr>
        <p:txBody>
          <a:bodyPr wrap="square">
            <a:spAutoFit/>
          </a:bodyPr>
          <a:lstStyle/>
          <a:p>
            <a:r>
              <a:rPr lang="en-US" dirty="0">
                <a:solidFill>
                  <a:srgbClr val="002060"/>
                </a:solidFill>
              </a:rPr>
              <a:t>“CPS01” is the Synonym to the Child-Pugh CAT submission value, and indicates these tests are specifically associated with the Child-Pugh.</a:t>
            </a:r>
            <a:endParaRPr lang="en-US" dirty="0"/>
          </a:p>
        </p:txBody>
      </p:sp>
      <p:sp>
        <p:nvSpPr>
          <p:cNvPr id="22" name="TextBox 21">
            <a:extLst>
              <a:ext uri="{FF2B5EF4-FFF2-40B4-BE49-F238E27FC236}">
                <a16:creationId xmlns:a16="http://schemas.microsoft.com/office/drawing/2014/main" id="{559C8A55-F771-C4AC-7816-0B3CDF591184}"/>
              </a:ext>
            </a:extLst>
          </p:cNvPr>
          <p:cNvSpPr txBox="1"/>
          <p:nvPr/>
        </p:nvSpPr>
        <p:spPr>
          <a:xfrm>
            <a:off x="6577823" y="6006533"/>
            <a:ext cx="5497068" cy="646331"/>
          </a:xfrm>
          <a:prstGeom prst="rect">
            <a:avLst/>
          </a:prstGeom>
          <a:noFill/>
        </p:spPr>
        <p:txBody>
          <a:bodyPr wrap="square">
            <a:spAutoFit/>
          </a:bodyPr>
          <a:lstStyle/>
          <a:p>
            <a:r>
              <a:rPr lang="en-US" dirty="0">
                <a:solidFill>
                  <a:srgbClr val="002060"/>
                </a:solidFill>
              </a:rPr>
              <a:t>“AIMS01” in RSTEST indicates these tests are associated with AIMS (Abnormal Involuntary Movement Scale ).</a:t>
            </a:r>
            <a:endParaRPr lang="en-US" dirty="0"/>
          </a:p>
        </p:txBody>
      </p:sp>
      <p:grpSp>
        <p:nvGrpSpPr>
          <p:cNvPr id="4" name="Group 3">
            <a:extLst>
              <a:ext uri="{FF2B5EF4-FFF2-40B4-BE49-F238E27FC236}">
                <a16:creationId xmlns:a16="http://schemas.microsoft.com/office/drawing/2014/main" id="{F7A002B4-EAFF-A7B7-E285-7A301CADDA0A}"/>
              </a:ext>
            </a:extLst>
          </p:cNvPr>
          <p:cNvGrpSpPr/>
          <p:nvPr/>
        </p:nvGrpSpPr>
        <p:grpSpPr>
          <a:xfrm>
            <a:off x="1968500" y="988952"/>
            <a:ext cx="774700" cy="630942"/>
            <a:chOff x="5581650" y="767949"/>
            <a:chExt cx="774700" cy="630942"/>
          </a:xfrm>
        </p:grpSpPr>
        <p:cxnSp>
          <p:nvCxnSpPr>
            <p:cNvPr id="8" name="Straight Connector 7">
              <a:extLst>
                <a:ext uri="{FF2B5EF4-FFF2-40B4-BE49-F238E27FC236}">
                  <a16:creationId xmlns:a16="http://schemas.microsoft.com/office/drawing/2014/main" id="{8E84F93D-11FF-FD25-BB6C-1EB2D5AE06E4}"/>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E61E7439-7D89-399A-C032-700098A8426C}"/>
                </a:ext>
              </a:extLst>
            </p:cNvPr>
            <p:cNvSpPr txBox="1"/>
            <p:nvPr/>
          </p:nvSpPr>
          <p:spPr>
            <a:xfrm>
              <a:off x="5581650" y="767949"/>
              <a:ext cx="774700" cy="630942"/>
            </a:xfrm>
            <a:prstGeom prst="rect">
              <a:avLst/>
            </a:prstGeom>
            <a:noFill/>
          </p:spPr>
          <p:txBody>
            <a:bodyPr wrap="square">
              <a:spAutoFit/>
            </a:bodyPr>
            <a:lstStyle/>
            <a:p>
              <a:r>
                <a:rPr lang="en-US" sz="3500" b="1" dirty="0">
                  <a:solidFill>
                    <a:schemeClr val="accent1">
                      <a:lumMod val="50000"/>
                    </a:schemeClr>
                  </a:solidFill>
                </a:rPr>
                <a:t>RS  </a:t>
              </a:r>
              <a:endParaRPr lang="en-US" sz="3500" dirty="0">
                <a:solidFill>
                  <a:schemeClr val="accent1">
                    <a:lumMod val="50000"/>
                  </a:schemeClr>
                </a:solidFill>
              </a:endParaRPr>
            </a:p>
          </p:txBody>
        </p:sp>
      </p:grpSp>
      <p:sp>
        <p:nvSpPr>
          <p:cNvPr id="5" name="TextBox 4">
            <a:extLst>
              <a:ext uri="{FF2B5EF4-FFF2-40B4-BE49-F238E27FC236}">
                <a16:creationId xmlns:a16="http://schemas.microsoft.com/office/drawing/2014/main" id="{C553C55C-F3B0-003B-96E3-E2703657945F}"/>
              </a:ext>
            </a:extLst>
          </p:cNvPr>
          <p:cNvSpPr txBox="1"/>
          <p:nvPr/>
        </p:nvSpPr>
        <p:spPr>
          <a:xfrm>
            <a:off x="118022" y="188866"/>
            <a:ext cx="12312078" cy="523220"/>
          </a:xfrm>
          <a:prstGeom prst="rect">
            <a:avLst/>
          </a:prstGeom>
          <a:noFill/>
        </p:spPr>
        <p:txBody>
          <a:bodyPr wrap="square">
            <a:spAutoFit/>
          </a:bodyPr>
          <a:lstStyle/>
          <a:p>
            <a:r>
              <a:rPr lang="en-US" sz="2800" b="1" dirty="0">
                <a:solidFill>
                  <a:srgbClr val="002060"/>
                </a:solidFill>
              </a:rPr>
              <a:t>Differences Between CC and Tumor Responses –</a:t>
            </a:r>
            <a:r>
              <a:rPr lang="en-US" sz="2800" b="1" i="1" dirty="0">
                <a:solidFill>
                  <a:srgbClr val="002060"/>
                </a:solidFill>
              </a:rPr>
              <a:t> Terminology &amp; Data Mapping</a:t>
            </a:r>
          </a:p>
        </p:txBody>
      </p:sp>
    </p:spTree>
    <p:extLst>
      <p:ext uri="{BB962C8B-B14F-4D97-AF65-F5344CB8AC3E}">
        <p14:creationId xmlns:p14="http://schemas.microsoft.com/office/powerpoint/2010/main" val="1477234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EE59BE0B-03A2-EEB8-6253-F666DE65A18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EE92C098-34EC-FE89-BC47-038464DD9D8D}"/>
              </a:ext>
            </a:extLst>
          </p:cNvPr>
          <p:cNvSpPr txBox="1"/>
          <p:nvPr/>
        </p:nvSpPr>
        <p:spPr>
          <a:xfrm>
            <a:off x="126604" y="289257"/>
            <a:ext cx="11112500" cy="523220"/>
          </a:xfrm>
          <a:prstGeom prst="rect">
            <a:avLst/>
          </a:prstGeom>
          <a:noFill/>
        </p:spPr>
        <p:txBody>
          <a:bodyPr wrap="square">
            <a:spAutoFit/>
          </a:bodyPr>
          <a:lstStyle/>
          <a:p>
            <a:r>
              <a:rPr lang="en-US" sz="2800" b="1" dirty="0">
                <a:solidFill>
                  <a:srgbClr val="002060"/>
                </a:solidFill>
              </a:rPr>
              <a:t>Differences Between CC and Tumor Responses : </a:t>
            </a:r>
            <a:r>
              <a:rPr lang="en-US" sz="2800" b="1" i="1" dirty="0">
                <a:solidFill>
                  <a:srgbClr val="002060"/>
                </a:solidFill>
              </a:rPr>
              <a:t>Nature of the Data</a:t>
            </a:r>
          </a:p>
        </p:txBody>
      </p:sp>
      <p:sp>
        <p:nvSpPr>
          <p:cNvPr id="6" name="TextBox 5">
            <a:extLst>
              <a:ext uri="{FF2B5EF4-FFF2-40B4-BE49-F238E27FC236}">
                <a16:creationId xmlns:a16="http://schemas.microsoft.com/office/drawing/2014/main" id="{D1AF16B6-6929-09E5-2AAF-38620B3C067E}"/>
              </a:ext>
            </a:extLst>
          </p:cNvPr>
          <p:cNvSpPr txBox="1"/>
          <p:nvPr/>
        </p:nvSpPr>
        <p:spPr>
          <a:xfrm>
            <a:off x="8296977" y="916126"/>
            <a:ext cx="3368842" cy="400110"/>
          </a:xfrm>
          <a:prstGeom prst="rect">
            <a:avLst/>
          </a:prstGeom>
          <a:noFill/>
        </p:spPr>
        <p:txBody>
          <a:bodyPr wrap="square">
            <a:spAutoFit/>
          </a:bodyPr>
          <a:lstStyle/>
          <a:p>
            <a:r>
              <a:rPr lang="en-US" sz="2000" b="1" u="sng" dirty="0">
                <a:solidFill>
                  <a:srgbClr val="002060"/>
                </a:solidFill>
                <a:latin typeface="-apple-system"/>
              </a:rPr>
              <a:t>RS-Clinical Classification</a:t>
            </a:r>
            <a:endParaRPr lang="en-US" sz="2000" b="1" u="sng" dirty="0">
              <a:solidFill>
                <a:srgbClr val="002060"/>
              </a:solidFill>
            </a:endParaRPr>
          </a:p>
        </p:txBody>
      </p:sp>
      <p:sp>
        <p:nvSpPr>
          <p:cNvPr id="7" name="TextBox 6">
            <a:extLst>
              <a:ext uri="{FF2B5EF4-FFF2-40B4-BE49-F238E27FC236}">
                <a16:creationId xmlns:a16="http://schemas.microsoft.com/office/drawing/2014/main" id="{1AE119EF-A517-D4AF-3C3A-4F3BAA6FE8C5}"/>
              </a:ext>
            </a:extLst>
          </p:cNvPr>
          <p:cNvSpPr txBox="1"/>
          <p:nvPr/>
        </p:nvSpPr>
        <p:spPr>
          <a:xfrm>
            <a:off x="7437766" y="1259175"/>
            <a:ext cx="4627630" cy="2169825"/>
          </a:xfrm>
          <a:prstGeom prst="rect">
            <a:avLst/>
          </a:prstGeom>
          <a:noFill/>
        </p:spPr>
        <p:txBody>
          <a:bodyPr wrap="square">
            <a:spAutoFit/>
          </a:bodyPr>
          <a:lstStyle/>
          <a:p>
            <a:r>
              <a:rPr lang="en-US" sz="1500" b="0" i="0" dirty="0">
                <a:solidFill>
                  <a:srgbClr val="002060"/>
                </a:solidFill>
                <a:effectLst/>
              </a:rPr>
              <a:t>Clinical classifications are named instruments whose output is an ordinal or categorical score that serves as a </a:t>
            </a:r>
            <a:r>
              <a:rPr lang="en-US" sz="1500" i="1" dirty="0">
                <a:solidFill>
                  <a:srgbClr val="002060"/>
                </a:solidFill>
                <a:effectLst>
                  <a:outerShdw blurRad="38100" dist="38100" dir="2700000" algn="tl">
                    <a:srgbClr val="000000">
                      <a:alpha val="43137"/>
                    </a:srgbClr>
                  </a:outerShdw>
                </a:effectLst>
              </a:rPr>
              <a:t>surrogate</a:t>
            </a:r>
            <a:r>
              <a:rPr lang="en-US" sz="1500" b="0" i="0" dirty="0">
                <a:solidFill>
                  <a:srgbClr val="002060"/>
                </a:solidFill>
                <a:effectLst/>
              </a:rPr>
              <a:t> for, or </a:t>
            </a:r>
            <a:r>
              <a:rPr lang="en-US" sz="1500" b="0" dirty="0">
                <a:solidFill>
                  <a:srgbClr val="002060"/>
                </a:solidFill>
              </a:rPr>
              <a:t>ranking</a:t>
            </a:r>
            <a:r>
              <a:rPr lang="en-US" sz="1500" b="0" i="0" dirty="0">
                <a:solidFill>
                  <a:srgbClr val="002060"/>
                </a:solidFill>
                <a:effectLst/>
              </a:rPr>
              <a:t> of, disease status,</a:t>
            </a:r>
            <a:r>
              <a:rPr lang="en-US" sz="1500" dirty="0">
                <a:solidFill>
                  <a:srgbClr val="002060"/>
                </a:solidFill>
              </a:rPr>
              <a:t> </a:t>
            </a:r>
            <a:r>
              <a:rPr lang="en-US" sz="1500" b="0" i="0" dirty="0">
                <a:solidFill>
                  <a:srgbClr val="002060"/>
                </a:solidFill>
                <a:effectLst/>
              </a:rPr>
              <a:t>or other physiological or biological status.</a:t>
            </a:r>
          </a:p>
          <a:p>
            <a:pPr marL="285750" indent="-285750">
              <a:buFont typeface="Arial" panose="020B0604020202020204" pitchFamily="34" charset="0"/>
              <a:buChar char="•"/>
            </a:pPr>
            <a:r>
              <a:rPr lang="en-US" sz="1500" dirty="0">
                <a:solidFill>
                  <a:srgbClr val="002060"/>
                </a:solidFill>
              </a:rPr>
              <a:t>Often, CC instruments are about </a:t>
            </a:r>
            <a:r>
              <a:rPr lang="en-US" sz="1500" b="1" dirty="0">
                <a:solidFill>
                  <a:srgbClr val="002060"/>
                </a:solidFill>
                <a:effectLst>
                  <a:outerShdw blurRad="38100" dist="38100" dir="2700000" algn="tl">
                    <a:srgbClr val="000000">
                      <a:alpha val="43137"/>
                    </a:srgbClr>
                  </a:outerShdw>
                </a:effectLst>
              </a:rPr>
              <a:t>severity of a disease staging</a:t>
            </a:r>
            <a:r>
              <a:rPr lang="en-US" sz="1500" dirty="0">
                <a:solidFill>
                  <a:srgbClr val="002060"/>
                </a:solidFill>
              </a:rPr>
              <a:t>, in the form of clinical grading, staging, ranking or scoring, from clinician’s reported outcomes and observations.</a:t>
            </a:r>
          </a:p>
          <a:p>
            <a:pPr marL="285750" indent="-285750">
              <a:buFont typeface="Arial" panose="020B0604020202020204" pitchFamily="34" charset="0"/>
              <a:buChar char="•"/>
            </a:pPr>
            <a:r>
              <a:rPr lang="en-US" sz="1500" dirty="0">
                <a:solidFill>
                  <a:srgbClr val="002060"/>
                </a:solidFill>
              </a:rPr>
              <a:t>How severe is the disease? How sick are you?</a:t>
            </a:r>
          </a:p>
        </p:txBody>
      </p:sp>
      <p:sp>
        <p:nvSpPr>
          <p:cNvPr id="8" name="TextBox 7">
            <a:extLst>
              <a:ext uri="{FF2B5EF4-FFF2-40B4-BE49-F238E27FC236}">
                <a16:creationId xmlns:a16="http://schemas.microsoft.com/office/drawing/2014/main" id="{F9F9E762-5A76-D10A-7193-883ECAD105C3}"/>
              </a:ext>
            </a:extLst>
          </p:cNvPr>
          <p:cNvSpPr txBox="1"/>
          <p:nvPr/>
        </p:nvSpPr>
        <p:spPr>
          <a:xfrm>
            <a:off x="126604" y="1419885"/>
            <a:ext cx="4122262" cy="1938992"/>
          </a:xfrm>
          <a:prstGeom prst="rect">
            <a:avLst/>
          </a:prstGeom>
          <a:noFill/>
        </p:spPr>
        <p:txBody>
          <a:bodyPr wrap="square">
            <a:spAutoFit/>
          </a:bodyPr>
          <a:lstStyle/>
          <a:p>
            <a:r>
              <a:rPr lang="en-US" sz="1500" b="1" i="0" dirty="0">
                <a:solidFill>
                  <a:srgbClr val="002060"/>
                </a:solidFill>
                <a:effectLst>
                  <a:outerShdw blurRad="38100" dist="38100" dir="2700000" algn="tl">
                    <a:srgbClr val="000000">
                      <a:alpha val="43137"/>
                    </a:srgbClr>
                  </a:outerShdw>
                </a:effectLst>
              </a:rPr>
              <a:t>Oncology response criteria assess the change in tumor burden </a:t>
            </a:r>
            <a:r>
              <a:rPr lang="en-US" sz="1500" i="0" dirty="0">
                <a:solidFill>
                  <a:srgbClr val="002060"/>
                </a:solidFill>
                <a:effectLst/>
              </a:rPr>
              <a:t>(i.e., target/non-target lesions):</a:t>
            </a:r>
          </a:p>
          <a:p>
            <a:pPr marL="342900" indent="-342900">
              <a:buFont typeface="Arial" panose="020B0604020202020204" pitchFamily="34" charset="0"/>
              <a:buChar char="•"/>
            </a:pPr>
            <a:r>
              <a:rPr lang="en-US" sz="1500" dirty="0">
                <a:solidFill>
                  <a:srgbClr val="002060"/>
                </a:solidFill>
              </a:rPr>
              <a:t>Tumor Shrinkage (tumor/lesion got smaller; Disappeared; Less number of existing lesions).</a:t>
            </a:r>
          </a:p>
          <a:p>
            <a:pPr marL="342900" indent="-342900">
              <a:buFont typeface="Arial" panose="020B0604020202020204" pitchFamily="34" charset="0"/>
              <a:buChar char="•"/>
            </a:pPr>
            <a:r>
              <a:rPr lang="en-US" sz="1500" dirty="0">
                <a:solidFill>
                  <a:srgbClr val="002060"/>
                </a:solidFill>
              </a:rPr>
              <a:t>Disease Progression (lesion got bigger; N</a:t>
            </a:r>
            <a:r>
              <a:rPr lang="en-US" sz="1500" dirty="0">
                <a:solidFill>
                  <a:srgbClr val="002060"/>
                </a:solidFill>
                <a:effectLst/>
                <a:ea typeface="Times New Roman" panose="02020603050405020304" pitchFamily="18" charset="0"/>
              </a:rPr>
              <a:t>ew lesions; New metastasis).</a:t>
            </a:r>
          </a:p>
          <a:p>
            <a:pPr marL="342900" indent="-342900">
              <a:buFont typeface="Arial" panose="020B0604020202020204" pitchFamily="34" charset="0"/>
              <a:buChar char="•"/>
            </a:pPr>
            <a:r>
              <a:rPr lang="en-US" sz="1500" dirty="0">
                <a:solidFill>
                  <a:srgbClr val="002060"/>
                </a:solidFill>
              </a:rPr>
              <a:t>How well is the tumor responding to treatment?</a:t>
            </a:r>
          </a:p>
        </p:txBody>
      </p:sp>
      <p:sp>
        <p:nvSpPr>
          <p:cNvPr id="9" name="TextBox 8">
            <a:extLst>
              <a:ext uri="{FF2B5EF4-FFF2-40B4-BE49-F238E27FC236}">
                <a16:creationId xmlns:a16="http://schemas.microsoft.com/office/drawing/2014/main" id="{3921928D-A81E-BE79-A0D6-9615F3C94FA1}"/>
              </a:ext>
            </a:extLst>
          </p:cNvPr>
          <p:cNvSpPr txBox="1"/>
          <p:nvPr/>
        </p:nvSpPr>
        <p:spPr>
          <a:xfrm>
            <a:off x="199233" y="1043443"/>
            <a:ext cx="2919352" cy="400110"/>
          </a:xfrm>
          <a:prstGeom prst="rect">
            <a:avLst/>
          </a:prstGeom>
          <a:noFill/>
        </p:spPr>
        <p:txBody>
          <a:bodyPr wrap="square">
            <a:spAutoFit/>
          </a:bodyPr>
          <a:lstStyle/>
          <a:p>
            <a:r>
              <a:rPr lang="en-US" sz="2000" b="1" i="0" u="sng" dirty="0">
                <a:solidFill>
                  <a:srgbClr val="002060"/>
                </a:solidFill>
                <a:effectLst/>
                <a:latin typeface="-apple-system"/>
              </a:rPr>
              <a:t>RS-Tumor Responses</a:t>
            </a:r>
            <a:endParaRPr lang="en-US" sz="2000" b="1" u="sng" dirty="0">
              <a:solidFill>
                <a:srgbClr val="002060"/>
              </a:solidFill>
            </a:endParaRPr>
          </a:p>
        </p:txBody>
      </p:sp>
      <p:grpSp>
        <p:nvGrpSpPr>
          <p:cNvPr id="10" name="Group 9">
            <a:extLst>
              <a:ext uri="{FF2B5EF4-FFF2-40B4-BE49-F238E27FC236}">
                <a16:creationId xmlns:a16="http://schemas.microsoft.com/office/drawing/2014/main" id="{BF7138E3-DF4B-2ECD-7973-A7ECB7704456}"/>
              </a:ext>
            </a:extLst>
          </p:cNvPr>
          <p:cNvGrpSpPr/>
          <p:nvPr/>
        </p:nvGrpSpPr>
        <p:grpSpPr>
          <a:xfrm>
            <a:off x="3974492" y="863308"/>
            <a:ext cx="3957087" cy="1631504"/>
            <a:chOff x="3701876" y="332415"/>
            <a:chExt cx="5067300" cy="1975996"/>
          </a:xfrm>
        </p:grpSpPr>
        <p:graphicFrame>
          <p:nvGraphicFramePr>
            <p:cNvPr id="15" name="Diagram 14">
              <a:extLst>
                <a:ext uri="{FF2B5EF4-FFF2-40B4-BE49-F238E27FC236}">
                  <a16:creationId xmlns:a16="http://schemas.microsoft.com/office/drawing/2014/main" id="{F5BE30AF-CD3B-5B4F-E38E-250A352DB79D}"/>
                </a:ext>
              </a:extLst>
            </p:cNvPr>
            <p:cNvGraphicFramePr/>
            <p:nvPr>
              <p:extLst>
                <p:ext uri="{D42A27DB-BD31-4B8C-83A1-F6EECF244321}">
                  <p14:modId xmlns:p14="http://schemas.microsoft.com/office/powerpoint/2010/main" val="3333895167"/>
                </p:ext>
              </p:extLst>
            </p:nvPr>
          </p:nvGraphicFramePr>
          <p:xfrm>
            <a:off x="3701876" y="332415"/>
            <a:ext cx="5067300" cy="1975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oup 15">
              <a:extLst>
                <a:ext uri="{FF2B5EF4-FFF2-40B4-BE49-F238E27FC236}">
                  <a16:creationId xmlns:a16="http://schemas.microsoft.com/office/drawing/2014/main" id="{7FD919AE-0570-B0B2-6FFD-14AE8051FCB3}"/>
                </a:ext>
              </a:extLst>
            </p:cNvPr>
            <p:cNvGrpSpPr/>
            <p:nvPr/>
          </p:nvGrpSpPr>
          <p:grpSpPr>
            <a:xfrm>
              <a:off x="5765774" y="739956"/>
              <a:ext cx="972162" cy="605260"/>
              <a:chOff x="9923437" y="511462"/>
              <a:chExt cx="972162" cy="605260"/>
            </a:xfrm>
          </p:grpSpPr>
          <p:cxnSp>
            <p:nvCxnSpPr>
              <p:cNvPr id="17" name="Straight Connector 16">
                <a:extLst>
                  <a:ext uri="{FF2B5EF4-FFF2-40B4-BE49-F238E27FC236}">
                    <a16:creationId xmlns:a16="http://schemas.microsoft.com/office/drawing/2014/main" id="{9D4FD6F8-46EB-F7E4-4F37-610041A32B62}"/>
                  </a:ext>
                </a:extLst>
              </p:cNvPr>
              <p:cNvCxnSpPr>
                <a:cxnSpLocks/>
              </p:cNvCxnSpPr>
              <p:nvPr/>
            </p:nvCxnSpPr>
            <p:spPr>
              <a:xfrm>
                <a:off x="9923437" y="1040776"/>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48D05CF0-14CA-E7F1-DAD8-1D38EF307A86}"/>
                  </a:ext>
                </a:extLst>
              </p:cNvPr>
              <p:cNvSpPr txBox="1"/>
              <p:nvPr/>
            </p:nvSpPr>
            <p:spPr>
              <a:xfrm>
                <a:off x="9923437" y="511462"/>
                <a:ext cx="972162" cy="605260"/>
              </a:xfrm>
              <a:prstGeom prst="rect">
                <a:avLst/>
              </a:prstGeom>
              <a:noFill/>
            </p:spPr>
            <p:txBody>
              <a:bodyPr wrap="square">
                <a:spAutoFit/>
              </a:bodyPr>
              <a:lstStyle/>
              <a:p>
                <a:r>
                  <a:rPr lang="en-US" sz="2800" b="1" i="0" dirty="0">
                    <a:solidFill>
                      <a:srgbClr val="172B4D"/>
                    </a:solidFill>
                    <a:effectLst/>
                  </a:rPr>
                  <a:t>RS</a:t>
                </a:r>
                <a:endParaRPr lang="en-US" sz="2800" dirty="0"/>
              </a:p>
            </p:txBody>
          </p:sp>
        </p:grpSp>
      </p:grpSp>
      <p:pic>
        <p:nvPicPr>
          <p:cNvPr id="20" name="Picture 19">
            <a:extLst>
              <a:ext uri="{FF2B5EF4-FFF2-40B4-BE49-F238E27FC236}">
                <a16:creationId xmlns:a16="http://schemas.microsoft.com/office/drawing/2014/main" id="{2BB63C63-7DAE-BB6A-B3C0-5D3DCD8C0C78}"/>
              </a:ext>
            </a:extLst>
          </p:cNvPr>
          <p:cNvPicPr>
            <a:picLocks noChangeAspect="1"/>
          </p:cNvPicPr>
          <p:nvPr/>
        </p:nvPicPr>
        <p:blipFill>
          <a:blip r:embed="rId8"/>
          <a:stretch>
            <a:fillRect/>
          </a:stretch>
        </p:blipFill>
        <p:spPr>
          <a:xfrm>
            <a:off x="6555674" y="3479831"/>
            <a:ext cx="5509722" cy="2666958"/>
          </a:xfrm>
          <a:prstGeom prst="rect">
            <a:avLst/>
          </a:prstGeom>
          <a:ln>
            <a:solidFill>
              <a:schemeClr val="tx1"/>
            </a:solidFill>
          </a:ln>
        </p:spPr>
      </p:pic>
      <p:sp>
        <p:nvSpPr>
          <p:cNvPr id="22" name="TextBox 21">
            <a:extLst>
              <a:ext uri="{FF2B5EF4-FFF2-40B4-BE49-F238E27FC236}">
                <a16:creationId xmlns:a16="http://schemas.microsoft.com/office/drawing/2014/main" id="{9874D64B-9D8A-5E08-7271-8CF0D01DB260}"/>
              </a:ext>
            </a:extLst>
          </p:cNvPr>
          <p:cNvSpPr txBox="1"/>
          <p:nvPr/>
        </p:nvSpPr>
        <p:spPr>
          <a:xfrm>
            <a:off x="7651153" y="6318250"/>
            <a:ext cx="6096000" cy="369332"/>
          </a:xfrm>
          <a:prstGeom prst="rect">
            <a:avLst/>
          </a:prstGeom>
          <a:noFill/>
        </p:spPr>
        <p:txBody>
          <a:bodyPr wrap="square">
            <a:spAutoFit/>
          </a:bodyPr>
          <a:lstStyle/>
          <a:p>
            <a:pPr algn="l"/>
            <a:r>
              <a:rPr lang="en-US" b="1" i="0" dirty="0">
                <a:solidFill>
                  <a:srgbClr val="002060"/>
                </a:solidFill>
                <a:effectLst/>
              </a:rPr>
              <a:t>West Haven Hepatic Encephalopathy Grade</a:t>
            </a:r>
          </a:p>
        </p:txBody>
      </p:sp>
      <p:pic>
        <p:nvPicPr>
          <p:cNvPr id="26" name="Picture 25">
            <a:extLst>
              <a:ext uri="{FF2B5EF4-FFF2-40B4-BE49-F238E27FC236}">
                <a16:creationId xmlns:a16="http://schemas.microsoft.com/office/drawing/2014/main" id="{3528CCD9-0424-FBAB-C7F2-18ADA4951A1A}"/>
              </a:ext>
            </a:extLst>
          </p:cNvPr>
          <p:cNvPicPr>
            <a:picLocks noChangeAspect="1"/>
          </p:cNvPicPr>
          <p:nvPr/>
        </p:nvPicPr>
        <p:blipFill>
          <a:blip r:embed="rId9"/>
          <a:stretch>
            <a:fillRect/>
          </a:stretch>
        </p:blipFill>
        <p:spPr>
          <a:xfrm>
            <a:off x="199233" y="3381375"/>
            <a:ext cx="4201623" cy="3048817"/>
          </a:xfrm>
          <a:prstGeom prst="rect">
            <a:avLst/>
          </a:prstGeom>
          <a:ln>
            <a:solidFill>
              <a:schemeClr val="tx1"/>
            </a:solidFill>
          </a:ln>
        </p:spPr>
      </p:pic>
      <p:sp>
        <p:nvSpPr>
          <p:cNvPr id="14" name="TextBox 13">
            <a:extLst>
              <a:ext uri="{FF2B5EF4-FFF2-40B4-BE49-F238E27FC236}">
                <a16:creationId xmlns:a16="http://schemas.microsoft.com/office/drawing/2014/main" id="{0FCC0C69-E571-3A71-120A-C533BB2CE512}"/>
              </a:ext>
            </a:extLst>
          </p:cNvPr>
          <p:cNvSpPr txBox="1"/>
          <p:nvPr/>
        </p:nvSpPr>
        <p:spPr>
          <a:xfrm>
            <a:off x="1616133" y="6452690"/>
            <a:ext cx="1222563" cy="369332"/>
          </a:xfrm>
          <a:prstGeom prst="rect">
            <a:avLst/>
          </a:prstGeom>
          <a:noFill/>
        </p:spPr>
        <p:txBody>
          <a:bodyPr wrap="square">
            <a:spAutoFit/>
          </a:bodyPr>
          <a:lstStyle/>
          <a:p>
            <a:r>
              <a:rPr lang="en-US" sz="1800" b="1" i="0" dirty="0">
                <a:solidFill>
                  <a:srgbClr val="002060"/>
                </a:solidFill>
                <a:effectLst/>
              </a:rPr>
              <a:t>RECIST 1.1 </a:t>
            </a:r>
            <a:endParaRPr lang="en-US" dirty="0"/>
          </a:p>
        </p:txBody>
      </p:sp>
    </p:spTree>
    <p:extLst>
      <p:ext uri="{BB962C8B-B14F-4D97-AF65-F5344CB8AC3E}">
        <p14:creationId xmlns:p14="http://schemas.microsoft.com/office/powerpoint/2010/main" val="2642963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E4DBC64E-A6A2-EC2E-6A2F-0E4E5606042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16FDB57-DD22-3825-A563-96FE9030F61A}"/>
              </a:ext>
            </a:extLst>
          </p:cNvPr>
          <p:cNvSpPr txBox="1"/>
          <p:nvPr/>
        </p:nvSpPr>
        <p:spPr>
          <a:xfrm>
            <a:off x="320699" y="207311"/>
            <a:ext cx="10852150" cy="830997"/>
          </a:xfrm>
          <a:prstGeom prst="rect">
            <a:avLst/>
          </a:prstGeom>
          <a:noFill/>
        </p:spPr>
        <p:txBody>
          <a:bodyPr wrap="square">
            <a:spAutoFit/>
          </a:bodyPr>
          <a:lstStyle/>
          <a:p>
            <a:r>
              <a:rPr lang="en-US" sz="2400" b="1" dirty="0">
                <a:solidFill>
                  <a:srgbClr val="002060"/>
                </a:solidFill>
              </a:rPr>
              <a:t>Q 1: How do we model “non-tumor” disease response to treatment data? Which set of rules/principles do we follow? Need to fill in the GAP</a:t>
            </a:r>
          </a:p>
        </p:txBody>
      </p:sp>
      <p:grpSp>
        <p:nvGrpSpPr>
          <p:cNvPr id="3" name="Group 2">
            <a:extLst>
              <a:ext uri="{FF2B5EF4-FFF2-40B4-BE49-F238E27FC236}">
                <a16:creationId xmlns:a16="http://schemas.microsoft.com/office/drawing/2014/main" id="{95FE09A0-F86B-16FF-0DC8-8B406895325C}"/>
              </a:ext>
            </a:extLst>
          </p:cNvPr>
          <p:cNvGrpSpPr/>
          <p:nvPr/>
        </p:nvGrpSpPr>
        <p:grpSpPr>
          <a:xfrm>
            <a:off x="-308265" y="1175913"/>
            <a:ext cx="7034646" cy="5108451"/>
            <a:chOff x="5213350" y="1428750"/>
            <a:chExt cx="7270750" cy="5126798"/>
          </a:xfrm>
        </p:grpSpPr>
        <p:graphicFrame>
          <p:nvGraphicFramePr>
            <p:cNvPr id="11" name="Diagram 10">
              <a:extLst>
                <a:ext uri="{FF2B5EF4-FFF2-40B4-BE49-F238E27FC236}">
                  <a16:creationId xmlns:a16="http://schemas.microsoft.com/office/drawing/2014/main" id="{04F019AE-8A73-65A7-8EB6-3A1F43C4A2E9}"/>
                </a:ext>
              </a:extLst>
            </p:cNvPr>
            <p:cNvGraphicFramePr/>
            <p:nvPr>
              <p:extLst>
                <p:ext uri="{D42A27DB-BD31-4B8C-83A1-F6EECF244321}">
                  <p14:modId xmlns:p14="http://schemas.microsoft.com/office/powerpoint/2010/main" val="2890892896"/>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extBox 19">
              <a:extLst>
                <a:ext uri="{FF2B5EF4-FFF2-40B4-BE49-F238E27FC236}">
                  <a16:creationId xmlns:a16="http://schemas.microsoft.com/office/drawing/2014/main" id="{92A78D3F-2746-77D2-069C-1B0BEB7EFE69}"/>
                </a:ext>
              </a:extLst>
            </p:cNvPr>
            <p:cNvSpPr txBox="1"/>
            <p:nvPr/>
          </p:nvSpPr>
          <p:spPr>
            <a:xfrm>
              <a:off x="10337801" y="2431362"/>
              <a:ext cx="1553021" cy="525099"/>
            </a:xfrm>
            <a:prstGeom prst="rect">
              <a:avLst/>
            </a:prstGeom>
            <a:noFill/>
          </p:spPr>
          <p:txBody>
            <a:bodyPr wrap="square">
              <a:spAutoFit/>
            </a:bodyPr>
            <a:lstStyle/>
            <a:p>
              <a:r>
                <a:rPr lang="en-US" sz="2800" b="1" u="sng" dirty="0">
                  <a:solidFill>
                    <a:schemeClr val="accent2">
                      <a:lumMod val="75000"/>
                    </a:schemeClr>
                  </a:solidFill>
                </a:rPr>
                <a:t>  CC-RS </a:t>
              </a:r>
              <a:endParaRPr lang="en-US" sz="2800" u="sng" dirty="0">
                <a:solidFill>
                  <a:schemeClr val="accent2">
                    <a:lumMod val="75000"/>
                  </a:schemeClr>
                </a:solidFill>
              </a:endParaRPr>
            </a:p>
          </p:txBody>
        </p:sp>
        <p:grpSp>
          <p:nvGrpSpPr>
            <p:cNvPr id="26" name="Group 25">
              <a:extLst>
                <a:ext uri="{FF2B5EF4-FFF2-40B4-BE49-F238E27FC236}">
                  <a16:creationId xmlns:a16="http://schemas.microsoft.com/office/drawing/2014/main" id="{CBD21C18-0DC7-AE11-A859-33EA0E3B83C7}"/>
                </a:ext>
              </a:extLst>
            </p:cNvPr>
            <p:cNvGrpSpPr/>
            <p:nvPr/>
          </p:nvGrpSpPr>
          <p:grpSpPr>
            <a:xfrm>
              <a:off x="5661197" y="2323434"/>
              <a:ext cx="1600052" cy="525099"/>
              <a:chOff x="5705648" y="2323434"/>
              <a:chExt cx="1600052" cy="525099"/>
            </a:xfrm>
          </p:grpSpPr>
          <p:sp>
            <p:nvSpPr>
              <p:cNvPr id="19" name="TextBox 18">
                <a:extLst>
                  <a:ext uri="{FF2B5EF4-FFF2-40B4-BE49-F238E27FC236}">
                    <a16:creationId xmlns:a16="http://schemas.microsoft.com/office/drawing/2014/main" id="{86620B3B-AF3A-EE1E-CB09-8A26A6AE79F7}"/>
                  </a:ext>
                </a:extLst>
              </p:cNvPr>
              <p:cNvSpPr txBox="1"/>
              <p:nvPr/>
            </p:nvSpPr>
            <p:spPr>
              <a:xfrm>
                <a:off x="5705648" y="2323434"/>
                <a:ext cx="1431752" cy="525099"/>
              </a:xfrm>
              <a:prstGeom prst="rect">
                <a:avLst/>
              </a:prstGeom>
              <a:noFill/>
            </p:spPr>
            <p:txBody>
              <a:bodyPr wrap="square">
                <a:spAutoFit/>
              </a:bodyPr>
              <a:lstStyle/>
              <a:p>
                <a:r>
                  <a:rPr lang="en-US" sz="2800" b="1" dirty="0" err="1">
                    <a:solidFill>
                      <a:schemeClr val="accent1">
                        <a:lumMod val="50000"/>
                      </a:schemeClr>
                    </a:solidFill>
                  </a:rPr>
                  <a:t>Onc</a:t>
                </a:r>
                <a:r>
                  <a:rPr lang="en-US" sz="2800" b="1" dirty="0">
                    <a:solidFill>
                      <a:schemeClr val="accent1">
                        <a:lumMod val="50000"/>
                      </a:schemeClr>
                    </a:solidFill>
                  </a:rPr>
                  <a:t>-RS</a:t>
                </a:r>
                <a:endParaRPr lang="en-US" sz="28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397DE11E-F7B6-59F5-C022-A0F87566B0A5}"/>
                  </a:ext>
                </a:extLst>
              </p:cNvPr>
              <p:cNvCxnSpPr>
                <a:cxnSpLocks/>
              </p:cNvCxnSpPr>
              <p:nvPr/>
            </p:nvCxnSpPr>
            <p:spPr>
              <a:xfrm>
                <a:off x="5803637" y="2802259"/>
                <a:ext cx="1502063"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5" name="TextBox 4">
            <a:extLst>
              <a:ext uri="{FF2B5EF4-FFF2-40B4-BE49-F238E27FC236}">
                <a16:creationId xmlns:a16="http://schemas.microsoft.com/office/drawing/2014/main" id="{3AD97252-B6AB-A1B1-EC4F-AB9CAED08EEE}"/>
              </a:ext>
            </a:extLst>
          </p:cNvPr>
          <p:cNvSpPr txBox="1"/>
          <p:nvPr/>
        </p:nvSpPr>
        <p:spPr>
          <a:xfrm>
            <a:off x="6397511" y="1765751"/>
            <a:ext cx="5574643" cy="4770537"/>
          </a:xfrm>
          <a:prstGeom prst="rect">
            <a:avLst/>
          </a:prstGeom>
          <a:noFill/>
        </p:spPr>
        <p:txBody>
          <a:bodyPr wrap="square">
            <a:spAutoFit/>
          </a:bodyPr>
          <a:lstStyle/>
          <a:p>
            <a:r>
              <a:rPr lang="en-US" sz="1600" b="1" i="0" u="sng" dirty="0">
                <a:solidFill>
                  <a:srgbClr val="002060"/>
                </a:solidFill>
                <a:effectLst/>
              </a:rPr>
              <a:t>Pros:</a:t>
            </a:r>
          </a:p>
          <a:p>
            <a:pPr marL="342900" indent="-342900">
              <a:buFont typeface="+mj-lt"/>
              <a:buAutoNum type="arabicPeriod"/>
            </a:pPr>
            <a:r>
              <a:rPr lang="en-US" sz="1600" b="0" i="0" dirty="0">
                <a:solidFill>
                  <a:srgbClr val="002060"/>
                </a:solidFill>
                <a:effectLst/>
              </a:rPr>
              <a:t>There are active QRS domain and CT teams with expertise and resources to develop and maintain the standards, supplements and controlled terminology.</a:t>
            </a:r>
          </a:p>
          <a:p>
            <a:pPr marL="342900" indent="-342900">
              <a:buFont typeface="+mj-lt"/>
              <a:buAutoNum type="arabicPeriod"/>
            </a:pPr>
            <a:r>
              <a:rPr lang="en-US" sz="1600" dirty="0">
                <a:solidFill>
                  <a:srgbClr val="002060"/>
                </a:solidFill>
              </a:rPr>
              <a:t>Each Disease Response to Treatment Criterion will be modeled separately with instrument-specific QRS supplement and terminology.</a:t>
            </a:r>
          </a:p>
          <a:p>
            <a:pPr marL="342900" indent="-342900">
              <a:buFont typeface="+mj-lt"/>
              <a:buAutoNum type="arabicPeriod"/>
            </a:pPr>
            <a:r>
              <a:rPr lang="en-US" sz="1600" dirty="0">
                <a:solidFill>
                  <a:srgbClr val="002060"/>
                </a:solidFill>
              </a:rPr>
              <a:t>Faster turn-around for internal, public reviews and publication for the supplements.</a:t>
            </a:r>
          </a:p>
          <a:p>
            <a:pPr marL="342900" indent="-342900">
              <a:buFont typeface="+mj-lt"/>
              <a:buAutoNum type="arabicPeriod"/>
            </a:pPr>
            <a:endParaRPr lang="en-US" sz="1600" dirty="0">
              <a:solidFill>
                <a:srgbClr val="002060"/>
              </a:solidFill>
            </a:endParaRPr>
          </a:p>
          <a:p>
            <a:r>
              <a:rPr lang="en-US" sz="1600" b="1" u="sng" dirty="0">
                <a:solidFill>
                  <a:srgbClr val="002060"/>
                </a:solidFill>
              </a:rPr>
              <a:t>Cons:</a:t>
            </a:r>
          </a:p>
          <a:p>
            <a:pPr marL="342900" indent="-342900">
              <a:buAutoNum type="arabicPeriod"/>
            </a:pPr>
            <a:r>
              <a:rPr lang="en-US" sz="1600" dirty="0">
                <a:solidFill>
                  <a:srgbClr val="002060"/>
                </a:solidFill>
              </a:rPr>
              <a:t>Need to undergo lengthy copyright/public domain verification process for the instruments which can be time-consuming. (Risk: copyright denied and unable to develop standards.)</a:t>
            </a:r>
          </a:p>
          <a:p>
            <a:pPr marL="342900" indent="-342900">
              <a:buAutoNum type="arabicPeriod"/>
            </a:pPr>
            <a:r>
              <a:rPr lang="en-US" sz="1600" dirty="0">
                <a:solidFill>
                  <a:srgbClr val="002060"/>
                </a:solidFill>
              </a:rPr>
              <a:t>Lots of codelists/CT because terminology is instrument-specific. Also inconsistent modeling strategy from how the oncology SDS team is handling tumor-RS data.</a:t>
            </a:r>
          </a:p>
          <a:p>
            <a:pPr marL="342900" indent="-342900">
              <a:buAutoNum type="arabicPeriod"/>
            </a:pPr>
            <a:r>
              <a:rPr lang="en-US" sz="1600" dirty="0">
                <a:solidFill>
                  <a:srgbClr val="002060"/>
                </a:solidFill>
              </a:rPr>
              <a:t>More work for the QRS teams in the future.</a:t>
            </a:r>
          </a:p>
        </p:txBody>
      </p:sp>
      <p:sp>
        <p:nvSpPr>
          <p:cNvPr id="7" name="TextBox 6">
            <a:extLst>
              <a:ext uri="{FF2B5EF4-FFF2-40B4-BE49-F238E27FC236}">
                <a16:creationId xmlns:a16="http://schemas.microsoft.com/office/drawing/2014/main" id="{6EEE2D38-46DB-507C-C66D-AFAEEAB55AD3}"/>
              </a:ext>
            </a:extLst>
          </p:cNvPr>
          <p:cNvSpPr txBox="1"/>
          <p:nvPr/>
        </p:nvSpPr>
        <p:spPr>
          <a:xfrm>
            <a:off x="5746774" y="1175913"/>
            <a:ext cx="5725350" cy="646331"/>
          </a:xfrm>
          <a:prstGeom prst="rect">
            <a:avLst/>
          </a:prstGeom>
          <a:noFill/>
        </p:spPr>
        <p:txBody>
          <a:bodyPr wrap="square">
            <a:spAutoFit/>
          </a:bodyPr>
          <a:lstStyle/>
          <a:p>
            <a:r>
              <a:rPr lang="en-US" sz="1800" b="1" i="0" dirty="0">
                <a:solidFill>
                  <a:srgbClr val="002060"/>
                </a:solidFill>
                <a:effectLst/>
              </a:rPr>
              <a:t>Proposal: </a:t>
            </a:r>
            <a:r>
              <a:rPr lang="en-US" b="1" dirty="0">
                <a:solidFill>
                  <a:srgbClr val="002060"/>
                </a:solidFill>
              </a:rPr>
              <a:t>m</a:t>
            </a:r>
            <a:r>
              <a:rPr lang="en-US" sz="1800" b="1" i="0" dirty="0">
                <a:solidFill>
                  <a:srgbClr val="002060"/>
                </a:solidFill>
                <a:effectLst/>
              </a:rPr>
              <a:t>odel “</a:t>
            </a:r>
            <a:r>
              <a:rPr lang="en-US" b="1" dirty="0">
                <a:solidFill>
                  <a:srgbClr val="002060"/>
                </a:solidFill>
              </a:rPr>
              <a:t>n</a:t>
            </a:r>
            <a:r>
              <a:rPr lang="en-US" sz="1800" b="1" i="0" dirty="0">
                <a:solidFill>
                  <a:srgbClr val="002060"/>
                </a:solidFill>
                <a:effectLst/>
              </a:rPr>
              <a:t>on-tumor” disease response data in the RS domain, but, </a:t>
            </a:r>
            <a:r>
              <a:rPr lang="en-US" sz="1800" b="1" i="1" dirty="0">
                <a:solidFill>
                  <a:srgbClr val="002060"/>
                </a:solidFill>
                <a:effectLst/>
              </a:rPr>
              <a:t>follow QRS rules.</a:t>
            </a:r>
          </a:p>
        </p:txBody>
      </p:sp>
    </p:spTree>
    <p:extLst>
      <p:ext uri="{BB962C8B-B14F-4D97-AF65-F5344CB8AC3E}">
        <p14:creationId xmlns:p14="http://schemas.microsoft.com/office/powerpoint/2010/main" val="397027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7E896FC4-9624-BF1A-F930-53BFC2994B5F}"/>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5CFC305D-9B71-8223-C1C9-D236F67FFA3C}"/>
              </a:ext>
            </a:extLst>
          </p:cNvPr>
          <p:cNvSpPr txBox="1"/>
          <p:nvPr/>
        </p:nvSpPr>
        <p:spPr>
          <a:xfrm>
            <a:off x="249094" y="290677"/>
            <a:ext cx="10852150" cy="830997"/>
          </a:xfrm>
          <a:prstGeom prst="rect">
            <a:avLst/>
          </a:prstGeom>
          <a:noFill/>
        </p:spPr>
        <p:txBody>
          <a:bodyPr wrap="square">
            <a:spAutoFit/>
          </a:bodyPr>
          <a:lstStyle/>
          <a:p>
            <a:r>
              <a:rPr lang="en-US" sz="2400" b="1" dirty="0">
                <a:solidFill>
                  <a:srgbClr val="002060"/>
                </a:solidFill>
              </a:rPr>
              <a:t>Q 2: Clinical classifications and disease responses, do they really belong in the same domain?</a:t>
            </a:r>
          </a:p>
        </p:txBody>
      </p:sp>
      <p:grpSp>
        <p:nvGrpSpPr>
          <p:cNvPr id="3" name="Group 2">
            <a:extLst>
              <a:ext uri="{FF2B5EF4-FFF2-40B4-BE49-F238E27FC236}">
                <a16:creationId xmlns:a16="http://schemas.microsoft.com/office/drawing/2014/main" id="{F48E5EC0-A789-97D2-B619-538103411736}"/>
              </a:ext>
            </a:extLst>
          </p:cNvPr>
          <p:cNvGrpSpPr/>
          <p:nvPr/>
        </p:nvGrpSpPr>
        <p:grpSpPr>
          <a:xfrm>
            <a:off x="-520700" y="971550"/>
            <a:ext cx="7270750" cy="5126798"/>
            <a:chOff x="5213350" y="1428750"/>
            <a:chExt cx="7270750" cy="5126798"/>
          </a:xfrm>
        </p:grpSpPr>
        <p:graphicFrame>
          <p:nvGraphicFramePr>
            <p:cNvPr id="11" name="Diagram 10">
              <a:extLst>
                <a:ext uri="{FF2B5EF4-FFF2-40B4-BE49-F238E27FC236}">
                  <a16:creationId xmlns:a16="http://schemas.microsoft.com/office/drawing/2014/main" id="{CE56FA1E-08AA-A6F8-2469-E065BA2128C7}"/>
                </a:ext>
              </a:extLst>
            </p:cNvPr>
            <p:cNvGraphicFramePr/>
            <p:nvPr>
              <p:extLst>
                <p:ext uri="{D42A27DB-BD31-4B8C-83A1-F6EECF244321}">
                  <p14:modId xmlns:p14="http://schemas.microsoft.com/office/powerpoint/2010/main" val="1902346499"/>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6" name="Group 25">
              <a:extLst>
                <a:ext uri="{FF2B5EF4-FFF2-40B4-BE49-F238E27FC236}">
                  <a16:creationId xmlns:a16="http://schemas.microsoft.com/office/drawing/2014/main" id="{1CF609B8-852E-1C26-8A01-C711F99E4AC4}"/>
                </a:ext>
              </a:extLst>
            </p:cNvPr>
            <p:cNvGrpSpPr/>
            <p:nvPr/>
          </p:nvGrpSpPr>
          <p:grpSpPr>
            <a:xfrm>
              <a:off x="8335803" y="1575239"/>
              <a:ext cx="1563775" cy="1015663"/>
              <a:chOff x="8380254" y="1575239"/>
              <a:chExt cx="1563775" cy="1015663"/>
            </a:xfrm>
          </p:grpSpPr>
          <p:sp>
            <p:nvSpPr>
              <p:cNvPr id="19" name="TextBox 18">
                <a:extLst>
                  <a:ext uri="{FF2B5EF4-FFF2-40B4-BE49-F238E27FC236}">
                    <a16:creationId xmlns:a16="http://schemas.microsoft.com/office/drawing/2014/main" id="{25F1A748-5E9B-3723-8944-EE473FC551E6}"/>
                  </a:ext>
                </a:extLst>
              </p:cNvPr>
              <p:cNvSpPr txBox="1"/>
              <p:nvPr/>
            </p:nvSpPr>
            <p:spPr>
              <a:xfrm>
                <a:off x="8547030" y="1575239"/>
                <a:ext cx="1396999" cy="1015663"/>
              </a:xfrm>
              <a:prstGeom prst="rect">
                <a:avLst/>
              </a:prstGeom>
              <a:noFill/>
            </p:spPr>
            <p:txBody>
              <a:bodyPr wrap="square">
                <a:spAutoFit/>
              </a:bodyPr>
              <a:lstStyle/>
              <a:p>
                <a:r>
                  <a:rPr lang="en-US" sz="6000" b="1" dirty="0">
                    <a:solidFill>
                      <a:schemeClr val="accent1">
                        <a:lumMod val="50000"/>
                      </a:schemeClr>
                    </a:solidFill>
                  </a:rPr>
                  <a:t>RS</a:t>
                </a:r>
              </a:p>
            </p:txBody>
          </p:sp>
          <p:cxnSp>
            <p:nvCxnSpPr>
              <p:cNvPr id="22" name="Straight Connector 21">
                <a:extLst>
                  <a:ext uri="{FF2B5EF4-FFF2-40B4-BE49-F238E27FC236}">
                    <a16:creationId xmlns:a16="http://schemas.microsoft.com/office/drawing/2014/main" id="{367AAC6A-72EC-E301-1655-6D8187C4F4B3}"/>
                  </a:ext>
                </a:extLst>
              </p:cNvPr>
              <p:cNvCxnSpPr>
                <a:cxnSpLocks/>
              </p:cNvCxnSpPr>
              <p:nvPr/>
            </p:nvCxnSpPr>
            <p:spPr>
              <a:xfrm>
                <a:off x="8380254" y="2383831"/>
                <a:ext cx="1127284"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5" name="TextBox 4">
            <a:extLst>
              <a:ext uri="{FF2B5EF4-FFF2-40B4-BE49-F238E27FC236}">
                <a16:creationId xmlns:a16="http://schemas.microsoft.com/office/drawing/2014/main" id="{BEFFF21E-4827-23C5-8C78-06D70930CC55}"/>
              </a:ext>
            </a:extLst>
          </p:cNvPr>
          <p:cNvSpPr txBox="1"/>
          <p:nvPr/>
        </p:nvSpPr>
        <p:spPr>
          <a:xfrm>
            <a:off x="5818909" y="1091217"/>
            <a:ext cx="5724312" cy="5016758"/>
          </a:xfrm>
          <a:prstGeom prst="rect">
            <a:avLst/>
          </a:prstGeom>
          <a:noFill/>
        </p:spPr>
        <p:txBody>
          <a:bodyPr wrap="square">
            <a:spAutoFit/>
          </a:bodyPr>
          <a:lstStyle/>
          <a:p>
            <a:r>
              <a:rPr lang="en-US" sz="2000" b="1" i="0" dirty="0">
                <a:solidFill>
                  <a:srgbClr val="002060"/>
                </a:solidFill>
                <a:effectLst/>
              </a:rPr>
              <a:t>RS: Tumor Responses and CC have</a:t>
            </a:r>
            <a:r>
              <a:rPr lang="en-US" sz="2000" b="1" dirty="0">
                <a:solidFill>
                  <a:srgbClr val="002060"/>
                </a:solidFill>
              </a:rPr>
              <a:t> -</a:t>
            </a:r>
            <a:endParaRPr lang="en-US" sz="2000" b="1" i="0" dirty="0">
              <a:solidFill>
                <a:srgbClr val="002060"/>
              </a:solidFill>
              <a:effectLst/>
            </a:endParaRPr>
          </a:p>
          <a:p>
            <a:pPr marL="742950" lvl="1" indent="-285750">
              <a:buFont typeface="Wingdings" panose="05000000000000000000" pitchFamily="2" charset="2"/>
              <a:buChar char="§"/>
            </a:pPr>
            <a:r>
              <a:rPr lang="en-US" sz="2000" i="0" dirty="0">
                <a:solidFill>
                  <a:srgbClr val="002060"/>
                </a:solidFill>
                <a:effectLst/>
              </a:rPr>
              <a:t>Different types of data.</a:t>
            </a:r>
          </a:p>
          <a:p>
            <a:pPr marL="742950" lvl="1" indent="-285750">
              <a:buFont typeface="Wingdings" panose="05000000000000000000" pitchFamily="2" charset="2"/>
              <a:buChar char="§"/>
            </a:pPr>
            <a:r>
              <a:rPr lang="en-US" sz="2000" dirty="0">
                <a:solidFill>
                  <a:srgbClr val="002060"/>
                </a:solidFill>
              </a:rPr>
              <a:t>Different business rules and SOPs for standards and terminology development.</a:t>
            </a:r>
          </a:p>
          <a:p>
            <a:pPr marL="742950" lvl="1" indent="-285750">
              <a:buFont typeface="Wingdings" panose="05000000000000000000" pitchFamily="2" charset="2"/>
              <a:buChar char="§"/>
            </a:pPr>
            <a:r>
              <a:rPr lang="en-US" sz="2000" dirty="0">
                <a:solidFill>
                  <a:srgbClr val="002060"/>
                </a:solidFill>
              </a:rPr>
              <a:t>Two independent, separate domain/CT teams governing content development:</a:t>
            </a:r>
          </a:p>
          <a:p>
            <a:pPr marL="1257300" lvl="2" indent="-342900">
              <a:buFont typeface="Wingdings" panose="05000000000000000000" pitchFamily="2" charset="2"/>
              <a:buChar char="ü"/>
            </a:pPr>
            <a:r>
              <a:rPr lang="en-US" sz="2000" dirty="0">
                <a:solidFill>
                  <a:srgbClr val="002060"/>
                </a:solidFill>
              </a:rPr>
              <a:t>Oncology SDS-Domain/CT team.</a:t>
            </a:r>
          </a:p>
          <a:p>
            <a:pPr marL="1257300" lvl="2" indent="-342900">
              <a:buFont typeface="Wingdings" panose="05000000000000000000" pitchFamily="2" charset="2"/>
              <a:buChar char="ü"/>
            </a:pPr>
            <a:r>
              <a:rPr lang="en-US" sz="2000" dirty="0">
                <a:solidFill>
                  <a:srgbClr val="002060"/>
                </a:solidFill>
              </a:rPr>
              <a:t>QRS Subteam/CT team.</a:t>
            </a:r>
          </a:p>
          <a:p>
            <a:pPr marL="742950" lvl="1" indent="-285750">
              <a:buFont typeface="Wingdings" panose="05000000000000000000" pitchFamily="2" charset="2"/>
              <a:buChar char="§"/>
            </a:pPr>
            <a:r>
              <a:rPr lang="en-US" sz="2000" dirty="0">
                <a:solidFill>
                  <a:srgbClr val="002060"/>
                </a:solidFill>
              </a:rPr>
              <a:t>A </a:t>
            </a:r>
            <a:r>
              <a:rPr lang="en-US" sz="2000" i="1" dirty="0">
                <a:solidFill>
                  <a:srgbClr val="002060"/>
                </a:solidFill>
              </a:rPr>
              <a:t>single</a:t>
            </a:r>
            <a:r>
              <a:rPr lang="en-US" sz="2000" dirty="0">
                <a:solidFill>
                  <a:srgbClr val="002060"/>
                </a:solidFill>
              </a:rPr>
              <a:t> guideline may contain </a:t>
            </a:r>
            <a:r>
              <a:rPr lang="en-US" sz="2000" i="1" dirty="0">
                <a:solidFill>
                  <a:srgbClr val="002060"/>
                </a:solidFill>
              </a:rPr>
              <a:t>both</a:t>
            </a:r>
            <a:r>
              <a:rPr lang="en-US" sz="2000" dirty="0">
                <a:solidFill>
                  <a:srgbClr val="002060"/>
                </a:solidFill>
              </a:rPr>
              <a:t> disease response criteria and clinical classifications data. Both parts are modeled in the RS domain but they follow completely different business rules – lots of confusions.</a:t>
            </a:r>
          </a:p>
          <a:p>
            <a:pPr marL="1200150" lvl="2" indent="-285750">
              <a:buFont typeface="Wingdings" panose="05000000000000000000" pitchFamily="2" charset="2"/>
              <a:buChar char="ü"/>
            </a:pPr>
            <a:r>
              <a:rPr lang="en-US" sz="2000" dirty="0">
                <a:solidFill>
                  <a:srgbClr val="00B050"/>
                </a:solidFill>
              </a:rPr>
              <a:t>Case Study: AJCC 7</a:t>
            </a:r>
          </a:p>
          <a:p>
            <a:pPr marL="742950" lvl="1" indent="-285750">
              <a:buFont typeface="Wingdings" panose="05000000000000000000" pitchFamily="2" charset="2"/>
              <a:buChar char="§"/>
            </a:pPr>
            <a:r>
              <a:rPr lang="en-US" sz="2000" dirty="0">
                <a:solidFill>
                  <a:srgbClr val="002060"/>
                </a:solidFill>
              </a:rPr>
              <a:t>Request to split CC from RS: </a:t>
            </a:r>
            <a:r>
              <a:rPr lang="en-US" sz="2000" dirty="0">
                <a:solidFill>
                  <a:srgbClr val="002060"/>
                </a:solidFill>
                <a:hlinkClick r:id="rId8"/>
              </a:rPr>
              <a:t>https://jira.cdisc.org/browse/SDS-2786</a:t>
            </a:r>
            <a:r>
              <a:rPr lang="en-US" sz="2000" dirty="0">
                <a:solidFill>
                  <a:srgbClr val="002060"/>
                </a:solidFill>
              </a:rPr>
              <a:t> </a:t>
            </a:r>
          </a:p>
        </p:txBody>
      </p:sp>
      <p:sp>
        <p:nvSpPr>
          <p:cNvPr id="2" name="&quot;Not Allowed&quot; Symbol 1">
            <a:extLst>
              <a:ext uri="{FF2B5EF4-FFF2-40B4-BE49-F238E27FC236}">
                <a16:creationId xmlns:a16="http://schemas.microsoft.com/office/drawing/2014/main" id="{89C0E294-922F-C0A9-7653-89AF0F6E1F7E}"/>
              </a:ext>
            </a:extLst>
          </p:cNvPr>
          <p:cNvSpPr/>
          <p:nvPr/>
        </p:nvSpPr>
        <p:spPr>
          <a:xfrm>
            <a:off x="2717655" y="2133702"/>
            <a:ext cx="914400" cy="914400"/>
          </a:xfrm>
          <a:prstGeom prst="noSmoking">
            <a:avLst/>
          </a:prstGeom>
          <a:solidFill>
            <a:srgbClr val="FF000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D448A57D-CD51-AB37-5BFB-2F23D9F2B61B}"/>
              </a:ext>
            </a:extLst>
          </p:cNvPr>
          <p:cNvSpPr txBox="1"/>
          <p:nvPr/>
        </p:nvSpPr>
        <p:spPr>
          <a:xfrm>
            <a:off x="599860" y="5870172"/>
            <a:ext cx="5149989" cy="646331"/>
          </a:xfrm>
          <a:prstGeom prst="rect">
            <a:avLst/>
          </a:prstGeom>
          <a:noFill/>
        </p:spPr>
        <p:txBody>
          <a:bodyPr wrap="square">
            <a:spAutoFit/>
          </a:bodyPr>
          <a:lstStyle/>
          <a:p>
            <a:r>
              <a:rPr lang="en-US" sz="1800" dirty="0">
                <a:solidFill>
                  <a:srgbClr val="FF0000"/>
                </a:solidFill>
              </a:rPr>
              <a:t>*275 </a:t>
            </a:r>
            <a:r>
              <a:rPr lang="en-US" sz="1800" dirty="0" err="1">
                <a:solidFill>
                  <a:srgbClr val="FF0000"/>
                </a:solidFill>
              </a:rPr>
              <a:t>codelists</a:t>
            </a:r>
            <a:r>
              <a:rPr lang="en-US" sz="1800" dirty="0">
                <a:solidFill>
                  <a:srgbClr val="FF0000"/>
                </a:solidFill>
              </a:rPr>
              <a:t> as </a:t>
            </a:r>
            <a:r>
              <a:rPr lang="en-US" dirty="0">
                <a:solidFill>
                  <a:srgbClr val="FF0000"/>
                </a:solidFill>
              </a:rPr>
              <a:t>of now, adding Non-Tumor Disease Response CT will explode the domain.</a:t>
            </a:r>
            <a:endParaRPr lang="en-US" dirty="0"/>
          </a:p>
        </p:txBody>
      </p:sp>
    </p:spTree>
    <p:extLst>
      <p:ext uri="{BB962C8B-B14F-4D97-AF65-F5344CB8AC3E}">
        <p14:creationId xmlns:p14="http://schemas.microsoft.com/office/powerpoint/2010/main" val="3683949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4580276E-E532-E260-A9F0-EF5D43AA6264}"/>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60B3015-D161-9F81-331D-FCA6D727EED4}"/>
              </a:ext>
            </a:extLst>
          </p:cNvPr>
          <p:cNvSpPr txBox="1"/>
          <p:nvPr/>
        </p:nvSpPr>
        <p:spPr>
          <a:xfrm>
            <a:off x="190500" y="204061"/>
            <a:ext cx="11715750" cy="461665"/>
          </a:xfrm>
          <a:prstGeom prst="rect">
            <a:avLst/>
          </a:prstGeom>
          <a:noFill/>
        </p:spPr>
        <p:txBody>
          <a:bodyPr wrap="square">
            <a:spAutoFit/>
          </a:bodyPr>
          <a:lstStyle/>
          <a:p>
            <a:r>
              <a:rPr lang="en-US" sz="2400" b="1" dirty="0">
                <a:solidFill>
                  <a:srgbClr val="002060"/>
                </a:solidFill>
              </a:rPr>
              <a:t>AJCC 7: Is it an Oncology Response Criterion or CC? It is both!</a:t>
            </a:r>
          </a:p>
        </p:txBody>
      </p:sp>
      <p:graphicFrame>
        <p:nvGraphicFramePr>
          <p:cNvPr id="2" name="Diagram 1">
            <a:extLst>
              <a:ext uri="{FF2B5EF4-FFF2-40B4-BE49-F238E27FC236}">
                <a16:creationId xmlns:a16="http://schemas.microsoft.com/office/drawing/2014/main" id="{B3BFCBC3-FA8D-5310-9958-8FE532BCC4E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16832DB5-D928-1A63-5D13-638732081E28}"/>
              </a:ext>
            </a:extLst>
          </p:cNvPr>
          <p:cNvPicPr>
            <a:picLocks noChangeAspect="1"/>
          </p:cNvPicPr>
          <p:nvPr/>
        </p:nvPicPr>
        <p:blipFill>
          <a:blip r:embed="rId8"/>
          <a:stretch>
            <a:fillRect/>
          </a:stretch>
        </p:blipFill>
        <p:spPr>
          <a:xfrm>
            <a:off x="2435526" y="804712"/>
            <a:ext cx="2850864" cy="5523229"/>
          </a:xfrm>
          <a:prstGeom prst="rect">
            <a:avLst/>
          </a:prstGeom>
        </p:spPr>
      </p:pic>
      <p:sp>
        <p:nvSpPr>
          <p:cNvPr id="7" name="TextBox 6">
            <a:extLst>
              <a:ext uri="{FF2B5EF4-FFF2-40B4-BE49-F238E27FC236}">
                <a16:creationId xmlns:a16="http://schemas.microsoft.com/office/drawing/2014/main" id="{6B67781B-CC0C-1FE7-5A04-28C075499CC3}"/>
              </a:ext>
            </a:extLst>
          </p:cNvPr>
          <p:cNvSpPr txBox="1"/>
          <p:nvPr/>
        </p:nvSpPr>
        <p:spPr>
          <a:xfrm>
            <a:off x="186759" y="1020602"/>
            <a:ext cx="2157430" cy="5324535"/>
          </a:xfrm>
          <a:prstGeom prst="rect">
            <a:avLst/>
          </a:prstGeom>
          <a:noFill/>
        </p:spPr>
        <p:txBody>
          <a:bodyPr wrap="square">
            <a:spAutoFit/>
          </a:bodyPr>
          <a:lstStyle/>
          <a:p>
            <a:r>
              <a:rPr lang="en-US" sz="1700" b="1" dirty="0">
                <a:solidFill>
                  <a:srgbClr val="002060"/>
                </a:solidFill>
              </a:rPr>
              <a:t>AJCC 7, Breast Cancer TNM Staging:</a:t>
            </a:r>
            <a:endParaRPr lang="en-US" sz="1700" i="1" dirty="0">
              <a:solidFill>
                <a:srgbClr val="002060"/>
              </a:solidFill>
            </a:endParaRPr>
          </a:p>
          <a:p>
            <a:pPr marL="285750" indent="-285750">
              <a:buFont typeface="Arial" panose="020B0604020202020204" pitchFamily="34" charset="0"/>
              <a:buChar char="•"/>
            </a:pPr>
            <a:r>
              <a:rPr lang="en-US" sz="1700" i="0" dirty="0">
                <a:solidFill>
                  <a:srgbClr val="002060"/>
                </a:solidFill>
                <a:effectLst/>
              </a:rPr>
              <a:t>TNM staging is used for the </a:t>
            </a:r>
            <a:r>
              <a:rPr lang="en-US" sz="1700" b="1" i="1" dirty="0">
                <a:solidFill>
                  <a:srgbClr val="002060"/>
                </a:solidFill>
                <a:effectLst>
                  <a:outerShdw blurRad="38100" dist="38100" dir="2700000" algn="tl">
                    <a:srgbClr val="000000">
                      <a:alpha val="43137"/>
                    </a:srgbClr>
                  </a:outerShdw>
                </a:effectLst>
              </a:rPr>
              <a:t>classification of tumor malignancy. </a:t>
            </a:r>
            <a:r>
              <a:rPr lang="en-US" sz="1700" i="1" dirty="0">
                <a:solidFill>
                  <a:srgbClr val="002060"/>
                </a:solidFill>
              </a:rPr>
              <a:t>(surrogate for the evaluation of how bad is the cancer? How severe is the disease?)</a:t>
            </a:r>
          </a:p>
          <a:p>
            <a:endParaRPr lang="en-US" sz="1700" dirty="0">
              <a:solidFill>
                <a:srgbClr val="FF0000"/>
              </a:solidFill>
            </a:endParaRPr>
          </a:p>
          <a:p>
            <a:r>
              <a:rPr lang="en-US" sz="1700" dirty="0">
                <a:solidFill>
                  <a:srgbClr val="FF0000"/>
                </a:solidFill>
              </a:rPr>
              <a:t>***This is considered as a </a:t>
            </a:r>
            <a:r>
              <a:rPr lang="en-US" sz="1700" dirty="0">
                <a:solidFill>
                  <a:srgbClr val="FF0000"/>
                </a:solidFill>
                <a:effectLst>
                  <a:outerShdw blurRad="38100" dist="38100" dir="2700000" algn="tl">
                    <a:srgbClr val="000000">
                      <a:alpha val="43137"/>
                    </a:srgbClr>
                  </a:outerShdw>
                </a:effectLst>
              </a:rPr>
              <a:t>clinical classification </a:t>
            </a:r>
            <a:r>
              <a:rPr lang="en-US" sz="1700" dirty="0">
                <a:solidFill>
                  <a:srgbClr val="FF0000"/>
                </a:solidFill>
              </a:rPr>
              <a:t>and has been modeled as such. (all AJCC cancer staging has been and will be molded as CC)</a:t>
            </a:r>
          </a:p>
        </p:txBody>
      </p:sp>
      <p:pic>
        <p:nvPicPr>
          <p:cNvPr id="9" name="Picture 8">
            <a:extLst>
              <a:ext uri="{FF2B5EF4-FFF2-40B4-BE49-F238E27FC236}">
                <a16:creationId xmlns:a16="http://schemas.microsoft.com/office/drawing/2014/main" id="{EA3E7556-17E3-0E35-C1D6-8B233F77CD77}"/>
              </a:ext>
            </a:extLst>
          </p:cNvPr>
          <p:cNvPicPr>
            <a:picLocks noChangeAspect="1"/>
          </p:cNvPicPr>
          <p:nvPr/>
        </p:nvPicPr>
        <p:blipFill>
          <a:blip r:embed="rId9"/>
          <a:stretch>
            <a:fillRect/>
          </a:stretch>
        </p:blipFill>
        <p:spPr>
          <a:xfrm>
            <a:off x="5247492" y="804712"/>
            <a:ext cx="3300680" cy="5422121"/>
          </a:xfrm>
          <a:prstGeom prst="rect">
            <a:avLst/>
          </a:prstGeom>
        </p:spPr>
      </p:pic>
      <p:pic>
        <p:nvPicPr>
          <p:cNvPr id="13" name="Picture 12">
            <a:extLst>
              <a:ext uri="{FF2B5EF4-FFF2-40B4-BE49-F238E27FC236}">
                <a16:creationId xmlns:a16="http://schemas.microsoft.com/office/drawing/2014/main" id="{EBF1F5F9-A4EE-53D8-8CB1-549A7089452D}"/>
              </a:ext>
            </a:extLst>
          </p:cNvPr>
          <p:cNvPicPr>
            <a:picLocks noChangeAspect="1"/>
          </p:cNvPicPr>
          <p:nvPr/>
        </p:nvPicPr>
        <p:blipFill>
          <a:blip r:embed="rId10"/>
          <a:stretch>
            <a:fillRect/>
          </a:stretch>
        </p:blipFill>
        <p:spPr>
          <a:xfrm>
            <a:off x="8548172" y="343047"/>
            <a:ext cx="3434275" cy="2230128"/>
          </a:xfrm>
          <a:prstGeom prst="rect">
            <a:avLst/>
          </a:prstGeom>
        </p:spPr>
      </p:pic>
      <p:pic>
        <p:nvPicPr>
          <p:cNvPr id="15" name="Picture 14">
            <a:extLst>
              <a:ext uri="{FF2B5EF4-FFF2-40B4-BE49-F238E27FC236}">
                <a16:creationId xmlns:a16="http://schemas.microsoft.com/office/drawing/2014/main" id="{55855D76-4290-DCEC-99FF-F95324E1D7D5}"/>
              </a:ext>
            </a:extLst>
          </p:cNvPr>
          <p:cNvPicPr>
            <a:picLocks noChangeAspect="1"/>
          </p:cNvPicPr>
          <p:nvPr/>
        </p:nvPicPr>
        <p:blipFill>
          <a:blip r:embed="rId11"/>
          <a:stretch>
            <a:fillRect/>
          </a:stretch>
        </p:blipFill>
        <p:spPr>
          <a:xfrm>
            <a:off x="8717013" y="2715574"/>
            <a:ext cx="3213098" cy="3939939"/>
          </a:xfrm>
          <a:prstGeom prst="rect">
            <a:avLst/>
          </a:prstGeom>
        </p:spPr>
      </p:pic>
    </p:spTree>
    <p:extLst>
      <p:ext uri="{BB962C8B-B14F-4D97-AF65-F5344CB8AC3E}">
        <p14:creationId xmlns:p14="http://schemas.microsoft.com/office/powerpoint/2010/main" val="771535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2207</TotalTime>
  <Words>3563</Words>
  <Application>Microsoft Office PowerPoint</Application>
  <PresentationFormat>Widescreen</PresentationFormat>
  <Paragraphs>248</Paragraphs>
  <Slides>13</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AdvPTimes</vt:lpstr>
      <vt:lpstr>-apple-system</vt:lpstr>
      <vt:lpstr>Arial</vt:lpstr>
      <vt:lpstr>Calibri</vt:lpstr>
      <vt:lpstr>Calibri Light</vt:lpstr>
      <vt:lpstr>Open Sans</vt:lpstr>
      <vt:lpstr>Times New Roman</vt:lpstr>
      <vt:lpstr>Wingdings</vt:lpstr>
      <vt:lpstr>Office Theme</vt:lpstr>
      <vt:lpstr>The State of the RS Domain: Overloaded and Missing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80</cp:revision>
  <dcterms:created xsi:type="dcterms:W3CDTF">2023-11-08T17:00:46Z</dcterms:created>
  <dcterms:modified xsi:type="dcterms:W3CDTF">2024-04-16T16:35:24Z</dcterms:modified>
</cp:coreProperties>
</file>