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8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9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sldIdLst>
    <p:sldId id="265" r:id="rId2"/>
    <p:sldId id="260" r:id="rId3"/>
    <p:sldId id="262" r:id="rId4"/>
    <p:sldId id="263" r:id="rId5"/>
    <p:sldId id="266" r:id="rId6"/>
    <p:sldId id="267" r:id="rId7"/>
    <p:sldId id="261" r:id="rId8"/>
    <p:sldId id="268" r:id="rId9"/>
    <p:sldId id="264" r:id="rId10"/>
    <p:sldId id="269" r:id="rId11"/>
    <p:sldId id="270" r:id="rId12"/>
    <p:sldId id="27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2322" autoAdjust="0"/>
  </p:normalViewPr>
  <p:slideViewPr>
    <p:cSldViewPr snapToGrid="0">
      <p:cViewPr varScale="1">
        <p:scale>
          <a:sx n="92" d="100"/>
          <a:sy n="92" d="100"/>
        </p:scale>
        <p:origin x="77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b="0" dirty="0">
              <a:effectLst/>
            </a:rPr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11749" custScaleY="81655" custLinFactNeighborX="-2023" custLinFactNeighborY="177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34343" custScaleY="44789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24136" custScaleY="99727" custLinFactNeighborX="-4078" custLinFactNeighborY="37233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23747" custScaleY="97844" custLinFactNeighborX="-4533" custLinFactNeighborY="378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500" dirty="0"/>
            <a:t>Clinical Classifications </a:t>
          </a:r>
        </a:p>
        <a:p>
          <a:r>
            <a:rPr lang="en-US" sz="1500" dirty="0">
              <a:solidFill>
                <a:srgbClr val="FF0000"/>
              </a:solidFill>
            </a:rPr>
            <a:t>(All disease types/therapeutic area)</a:t>
          </a:r>
        </a:p>
        <a:p>
          <a:r>
            <a:rPr lang="en-US" sz="1500" i="1" dirty="0">
              <a:solidFill>
                <a:schemeClr val="tx1"/>
              </a:solidFill>
            </a:rPr>
            <a:t>271 Codelists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F0663E89-D91E-4A1A-95F0-F96DEB631A34}">
      <dgm:prSet phldrT="[Text]" custT="1"/>
      <dgm:spPr/>
      <dgm:t>
        <a:bodyPr/>
        <a:lstStyle/>
        <a:p>
          <a:r>
            <a:rPr lang="en-US" sz="1500" dirty="0"/>
            <a:t>Non-Tumor Disease Response to Treatment (</a:t>
          </a:r>
          <a:r>
            <a:rPr lang="en-US" sz="1500" dirty="0">
              <a:solidFill>
                <a:srgbClr val="FF0000"/>
              </a:solidFill>
            </a:rPr>
            <a:t>All disease types excluding cancer)</a:t>
          </a:r>
          <a:endParaRPr lang="en-US" sz="1500" dirty="0"/>
        </a:p>
      </dgm:t>
    </dgm:pt>
    <dgm:pt modelId="{75F6E91F-BABC-430D-A83A-C2ACC20E17EE}" type="parTrans" cxnId="{028876D0-32FB-490D-8A3C-A519AE2F1EE1}">
      <dgm:prSet/>
      <dgm:spPr/>
      <dgm:t>
        <a:bodyPr/>
        <a:lstStyle/>
        <a:p>
          <a:endParaRPr lang="en-US"/>
        </a:p>
      </dgm:t>
    </dgm:pt>
    <dgm:pt modelId="{985057F1-830B-404B-A3E6-12FA013A6E65}" type="sibTrans" cxnId="{028876D0-32FB-490D-8A3C-A519AE2F1EE1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  <a:p>
          <a:r>
            <a:rPr lang="en-US" sz="1600" dirty="0">
              <a:solidFill>
                <a:srgbClr val="FF0000"/>
              </a:solidFill>
            </a:rPr>
            <a:t>(Oncology)</a:t>
          </a:r>
        </a:p>
        <a:p>
          <a:r>
            <a:rPr lang="en-US" sz="1600" i="1" dirty="0">
              <a:solidFill>
                <a:schemeClr val="tx1"/>
              </a:solidFill>
            </a:rPr>
            <a:t>4 Codelists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3" custScaleX="103881" custScaleY="97975" custLinFactNeighborX="-4919" custLinFactNeighborY="3417"/>
      <dgm:spPr/>
    </dgm:pt>
    <dgm:pt modelId="{6787ECD5-EEF1-4812-BFBE-77D6CCBBE870}" type="pres">
      <dgm:prSet presAssocID="{18BA8A8F-5565-4BBD-982E-0B9BDE17748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3" custScaleX="101022" custScaleY="107437" custLinFactNeighborX="147" custLinFactNeighborY="588"/>
      <dgm:spPr/>
    </dgm:pt>
    <dgm:pt modelId="{2B9A412F-83A7-4D17-AECA-77D1E5320F78}" type="pres">
      <dgm:prSet presAssocID="{18BA8A8F-5565-4BBD-982E-0B9BDE17748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47392BE-41AE-4542-852D-48394F1453DF}" type="pres">
      <dgm:prSet presAssocID="{18BA8A8F-5565-4BBD-982E-0B9BDE17748B}" presName="wedge3" presStyleLbl="node1" presStyleIdx="2" presStyleCnt="3" custLinFactNeighborY="1915"/>
      <dgm:spPr/>
    </dgm:pt>
    <dgm:pt modelId="{F24DE47D-0FB4-45F3-994B-92CE42B739BC}" type="pres">
      <dgm:prSet presAssocID="{18BA8A8F-5565-4BBD-982E-0B9BDE17748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02D51F38-1367-4912-92AE-FF0863704091}" type="presOf" srcId="{F0663E89-D91E-4A1A-95F0-F96DEB631A34}" destId="{02779E30-47BB-4EC5-9239-63B2F20EDA24}" srcOrd="0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2" destOrd="0" parTransId="{7451D05A-BD97-4145-8F7B-517B0625450C}" sibTransId="{B2F5998F-8FC1-4FDE-9110-3CF9C739895C}"/>
    <dgm:cxn modelId="{028876D0-32FB-490D-8A3C-A519AE2F1EE1}" srcId="{18BA8A8F-5565-4BBD-982E-0B9BDE17748B}" destId="{F0663E89-D91E-4A1A-95F0-F96DEB631A34}" srcOrd="1" destOrd="0" parTransId="{75F6E91F-BABC-430D-A83A-C2ACC20E17EE}" sibTransId="{985057F1-830B-404B-A3E6-12FA013A6E65}"/>
    <dgm:cxn modelId="{11FD1BD9-E1B5-4147-99BB-E8B4971F7809}" type="presOf" srcId="{77E5FC3A-73B8-41C9-AF31-DBDD41AEE516}" destId="{247392BE-41AE-4542-852D-48394F1453DF}" srcOrd="0" destOrd="0" presId="urn:microsoft.com/office/officeart/2005/8/layout/chart3"/>
    <dgm:cxn modelId="{5B60C0E0-648D-4AC1-B85A-C95DFDD99AB7}" type="presOf" srcId="{F0663E89-D91E-4A1A-95F0-F96DEB631A34}" destId="{2B9A412F-83A7-4D17-AECA-77D1E5320F78}" srcOrd="1" destOrd="0" presId="urn:microsoft.com/office/officeart/2005/8/layout/chart3"/>
    <dgm:cxn modelId="{2347ADEE-1E70-47C7-B332-640653083382}" type="presOf" srcId="{77E5FC3A-73B8-41C9-AF31-DBDD41AEE516}" destId="{F24DE47D-0FB4-45F3-994B-92CE42B739BC}" srcOrd="1" destOrd="0" presId="urn:microsoft.com/office/officeart/2005/8/layout/chart3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  <dgm:cxn modelId="{5353E20C-F1DA-4685-9707-4CA7C038980F}" type="presParOf" srcId="{A81C7435-23C9-4CE9-BA79-CE6C2F2DE900}" destId="{247392BE-41AE-4542-852D-48394F1453DF}" srcOrd="4" destOrd="0" presId="urn:microsoft.com/office/officeart/2005/8/layout/chart3"/>
    <dgm:cxn modelId="{C9B0330F-B178-43A8-A070-906B3DB3FEC1}" type="presParOf" srcId="{A81C7435-23C9-4CE9-BA79-CE6C2F2DE900}" destId="{F24DE47D-0FB4-45F3-994B-92CE42B739B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2000" dirty="0"/>
            <a:t>Clinical Classifications </a:t>
          </a:r>
        </a:p>
        <a:p>
          <a:r>
            <a:rPr lang="en-US" sz="2000" dirty="0">
              <a:solidFill>
                <a:srgbClr val="FF0000"/>
              </a:solidFill>
            </a:rPr>
            <a:t>(All disease types/therapeutic area)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2000" dirty="0"/>
            <a:t>Tumor Disease Response to Treatment</a:t>
          </a:r>
        </a:p>
        <a:p>
          <a:r>
            <a:rPr lang="en-US" sz="2000" dirty="0">
              <a:solidFill>
                <a:srgbClr val="FF0000"/>
              </a:solidFill>
            </a:rPr>
            <a:t>(Oncology)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102959" custScaleY="98334" custLinFactNeighborX="5750" custLinFactNeighborY="-102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01022" custScaleY="99184" custLinFactNeighborX="147" custLinFactNeighborY="588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10163493-BDAC-4B47-A44A-A668FB9B78CD}" type="presOf" srcId="{77E5FC3A-73B8-41C9-AF31-DBDD41AEE516}" destId="{2B9A412F-83A7-4D17-AECA-77D1E5320F78}" srcOrd="1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17D9B0E8-F8BB-42DF-A5AD-39084FFF868E}" type="presOf" srcId="{77E5FC3A-73B8-41C9-AF31-DBDD41AEE516}" destId="{02779E30-47BB-4EC5-9239-63B2F20EDA24}" srcOrd="0" destOrd="0" presId="urn:microsoft.com/office/officeart/2005/8/layout/chart3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500" dirty="0"/>
            <a:t>Clinical Classifications </a:t>
          </a:r>
        </a:p>
        <a:p>
          <a:r>
            <a:rPr lang="en-US" sz="1500" dirty="0">
              <a:solidFill>
                <a:srgbClr val="FF0000"/>
              </a:solidFill>
            </a:rPr>
            <a:t>(All disease types/therapeutic area)</a:t>
          </a:r>
        </a:p>
        <a:p>
          <a:r>
            <a:rPr lang="en-US" sz="1500" i="1" dirty="0">
              <a:solidFill>
                <a:schemeClr val="tx1"/>
              </a:solidFill>
            </a:rPr>
            <a:t>271 Codelists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F0663E89-D91E-4A1A-95F0-F96DEB631A34}">
      <dgm:prSet phldrT="[Text]" custT="1"/>
      <dgm:spPr/>
      <dgm:t>
        <a:bodyPr/>
        <a:lstStyle/>
        <a:p>
          <a:r>
            <a:rPr lang="en-US" sz="1500" dirty="0"/>
            <a:t>Non-Tumor Disease Response to Treatment (</a:t>
          </a:r>
          <a:r>
            <a:rPr lang="en-US" sz="1500" dirty="0">
              <a:solidFill>
                <a:srgbClr val="FF0000"/>
              </a:solidFill>
            </a:rPr>
            <a:t>All disease types excluding cancer)</a:t>
          </a:r>
          <a:endParaRPr lang="en-US" sz="1500" dirty="0"/>
        </a:p>
      </dgm:t>
    </dgm:pt>
    <dgm:pt modelId="{75F6E91F-BABC-430D-A83A-C2ACC20E17EE}" type="parTrans" cxnId="{028876D0-32FB-490D-8A3C-A519AE2F1EE1}">
      <dgm:prSet/>
      <dgm:spPr/>
      <dgm:t>
        <a:bodyPr/>
        <a:lstStyle/>
        <a:p>
          <a:endParaRPr lang="en-US"/>
        </a:p>
      </dgm:t>
    </dgm:pt>
    <dgm:pt modelId="{985057F1-830B-404B-A3E6-12FA013A6E65}" type="sibTrans" cxnId="{028876D0-32FB-490D-8A3C-A519AE2F1EE1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  <a:p>
          <a:r>
            <a:rPr lang="en-US" sz="1600" dirty="0">
              <a:solidFill>
                <a:srgbClr val="FF0000"/>
              </a:solidFill>
            </a:rPr>
            <a:t>(Oncology)</a:t>
          </a:r>
        </a:p>
        <a:p>
          <a:r>
            <a:rPr lang="en-US" sz="1600" i="1" dirty="0">
              <a:solidFill>
                <a:schemeClr val="tx1"/>
              </a:solidFill>
            </a:rPr>
            <a:t>4 Codelists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3" custScaleX="103881" custScaleY="97975" custLinFactNeighborX="-4919" custLinFactNeighborY="3417"/>
      <dgm:spPr/>
    </dgm:pt>
    <dgm:pt modelId="{6787ECD5-EEF1-4812-BFBE-77D6CCBBE870}" type="pres">
      <dgm:prSet presAssocID="{18BA8A8F-5565-4BBD-982E-0B9BDE17748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3" custScaleX="101022" custScaleY="107437" custLinFactNeighborX="147" custLinFactNeighborY="588"/>
      <dgm:spPr/>
    </dgm:pt>
    <dgm:pt modelId="{2B9A412F-83A7-4D17-AECA-77D1E5320F78}" type="pres">
      <dgm:prSet presAssocID="{18BA8A8F-5565-4BBD-982E-0B9BDE17748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47392BE-41AE-4542-852D-48394F1453DF}" type="pres">
      <dgm:prSet presAssocID="{18BA8A8F-5565-4BBD-982E-0B9BDE17748B}" presName="wedge3" presStyleLbl="node1" presStyleIdx="2" presStyleCnt="3" custLinFactNeighborY="1915"/>
      <dgm:spPr/>
    </dgm:pt>
    <dgm:pt modelId="{F24DE47D-0FB4-45F3-994B-92CE42B739BC}" type="pres">
      <dgm:prSet presAssocID="{18BA8A8F-5565-4BBD-982E-0B9BDE17748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02D51F38-1367-4912-92AE-FF0863704091}" type="presOf" srcId="{F0663E89-D91E-4A1A-95F0-F96DEB631A34}" destId="{02779E30-47BB-4EC5-9239-63B2F20EDA24}" srcOrd="0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2" destOrd="0" parTransId="{7451D05A-BD97-4145-8F7B-517B0625450C}" sibTransId="{B2F5998F-8FC1-4FDE-9110-3CF9C739895C}"/>
    <dgm:cxn modelId="{028876D0-32FB-490D-8A3C-A519AE2F1EE1}" srcId="{18BA8A8F-5565-4BBD-982E-0B9BDE17748B}" destId="{F0663E89-D91E-4A1A-95F0-F96DEB631A34}" srcOrd="1" destOrd="0" parTransId="{75F6E91F-BABC-430D-A83A-C2ACC20E17EE}" sibTransId="{985057F1-830B-404B-A3E6-12FA013A6E65}"/>
    <dgm:cxn modelId="{11FD1BD9-E1B5-4147-99BB-E8B4971F7809}" type="presOf" srcId="{77E5FC3A-73B8-41C9-AF31-DBDD41AEE516}" destId="{247392BE-41AE-4542-852D-48394F1453DF}" srcOrd="0" destOrd="0" presId="urn:microsoft.com/office/officeart/2005/8/layout/chart3"/>
    <dgm:cxn modelId="{5B60C0E0-648D-4AC1-B85A-C95DFDD99AB7}" type="presOf" srcId="{F0663E89-D91E-4A1A-95F0-F96DEB631A34}" destId="{2B9A412F-83A7-4D17-AECA-77D1E5320F78}" srcOrd="1" destOrd="0" presId="urn:microsoft.com/office/officeart/2005/8/layout/chart3"/>
    <dgm:cxn modelId="{2347ADEE-1E70-47C7-B332-640653083382}" type="presOf" srcId="{77E5FC3A-73B8-41C9-AF31-DBDD41AEE516}" destId="{F24DE47D-0FB4-45F3-994B-92CE42B739BC}" srcOrd="1" destOrd="0" presId="urn:microsoft.com/office/officeart/2005/8/layout/chart3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  <dgm:cxn modelId="{5353E20C-F1DA-4685-9707-4CA7C038980F}" type="presParOf" srcId="{A81C7435-23C9-4CE9-BA79-CE6C2F2DE900}" destId="{247392BE-41AE-4542-852D-48394F1453DF}" srcOrd="4" destOrd="0" presId="urn:microsoft.com/office/officeart/2005/8/layout/chart3"/>
    <dgm:cxn modelId="{C9B0330F-B178-43A8-A070-906B3DB3FEC1}" type="presParOf" srcId="{A81C7435-23C9-4CE9-BA79-CE6C2F2DE900}" destId="{F24DE47D-0FB4-45F3-994B-92CE42B739B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EC84EF6-1962-48C9-BDBB-6E6AEECB7D4D}">
      <dgm:prSet phldrT="[Text]" custT="1"/>
      <dgm:spPr/>
      <dgm:t>
        <a:bodyPr/>
        <a:lstStyle/>
        <a:p>
          <a:r>
            <a:rPr lang="en-US" sz="2000" dirty="0"/>
            <a:t>Tumor Disease Response to Treatment</a:t>
          </a:r>
        </a:p>
        <a:p>
          <a:r>
            <a:rPr lang="en-US" sz="2000" dirty="0"/>
            <a:t>(For </a:t>
          </a:r>
          <a:r>
            <a:rPr lang="en-US" sz="2000" dirty="0">
              <a:solidFill>
                <a:srgbClr val="FF0000"/>
              </a:solidFill>
            </a:rPr>
            <a:t>Oncology</a:t>
          </a:r>
          <a:r>
            <a:rPr lang="en-US" sz="2000" dirty="0"/>
            <a:t> Data ONLY)</a:t>
          </a:r>
        </a:p>
      </dgm:t>
    </dgm:pt>
    <dgm:pt modelId="{77CBB5A8-37DC-4585-81F6-EDA64D495C30}" type="parTrans" cxnId="{9D81C261-D14B-4EB5-947B-A25C2B7C16AC}">
      <dgm:prSet/>
      <dgm:spPr/>
      <dgm:t>
        <a:bodyPr/>
        <a:lstStyle/>
        <a:p>
          <a:endParaRPr lang="en-US"/>
        </a:p>
      </dgm:t>
    </dgm:pt>
    <dgm:pt modelId="{E241537C-C643-4A8D-A47F-27454E74EF90}" type="sibTrans" cxnId="{9D81C261-D14B-4EB5-947B-A25C2B7C16AC}">
      <dgm:prSet/>
      <dgm:spPr/>
      <dgm:t>
        <a:bodyPr/>
        <a:lstStyle/>
        <a:p>
          <a:endParaRPr lang="en-US"/>
        </a:p>
      </dgm:t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  <dgm:pt modelId="{D84D7643-BF90-48B4-9D25-59D3653E4FA1}" type="pres">
      <dgm:prSet presAssocID="{43E0A811-CFD9-49F8-B600-3DFA28211C0D}" presName="wedge1" presStyleLbl="node1" presStyleIdx="0" presStyleCnt="1" custLinFactNeighborX="7643" custLinFactNeighborY="-8367"/>
      <dgm:spPr/>
    </dgm:pt>
    <dgm:pt modelId="{4F1E82D7-4323-4FEB-90A3-3E6B39E21529}" type="pres">
      <dgm:prSet presAssocID="{43E0A811-CFD9-49F8-B600-3DFA28211C0D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9D81C261-D14B-4EB5-947B-A25C2B7C16AC}" srcId="{43E0A811-CFD9-49F8-B600-3DFA28211C0D}" destId="{EEC84EF6-1962-48C9-BDBB-6E6AEECB7D4D}" srcOrd="0" destOrd="0" parTransId="{77CBB5A8-37DC-4585-81F6-EDA64D495C30}" sibTransId="{E241537C-C643-4A8D-A47F-27454E74EF90}"/>
    <dgm:cxn modelId="{89CBD951-9DAC-4259-B3CD-B458266124A6}" type="presOf" srcId="{EEC84EF6-1962-48C9-BDBB-6E6AEECB7D4D}" destId="{4F1E82D7-4323-4FEB-90A3-3E6B39E21529}" srcOrd="1" destOrd="0" presId="urn:microsoft.com/office/officeart/2005/8/layout/chart3"/>
    <dgm:cxn modelId="{AA0806AD-DFC0-460A-BA04-456612FB7FF2}" type="presOf" srcId="{43E0A811-CFD9-49F8-B600-3DFA28211C0D}" destId="{BF650B16-94BD-445E-8A3B-D40C7578DB25}" srcOrd="0" destOrd="0" presId="urn:microsoft.com/office/officeart/2005/8/layout/chart3"/>
    <dgm:cxn modelId="{A97BC4C9-EAC7-4E38-AC88-755BE6F10624}" type="presOf" srcId="{EEC84EF6-1962-48C9-BDBB-6E6AEECB7D4D}" destId="{D84D7643-BF90-48B4-9D25-59D3653E4FA1}" srcOrd="0" destOrd="0" presId="urn:microsoft.com/office/officeart/2005/8/layout/chart3"/>
    <dgm:cxn modelId="{9DC84561-5E3E-4C1C-8A30-6B67283E9C2F}" type="presParOf" srcId="{BF650B16-94BD-445E-8A3B-D40C7578DB25}" destId="{D84D7643-BF90-48B4-9D25-59D3653E4FA1}" srcOrd="0" destOrd="0" presId="urn:microsoft.com/office/officeart/2005/8/layout/chart3"/>
    <dgm:cxn modelId="{A753E323-44E7-42AC-AA6B-5BAE3ECF4281}" type="presParOf" srcId="{BF650B16-94BD-445E-8A3B-D40C7578DB25}" destId="{4F1E82D7-4323-4FEB-90A3-3E6B39E21529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Instruments that are considered as Clinical Classifications </a:t>
          </a:r>
        </a:p>
        <a:p>
          <a:r>
            <a:rPr lang="en-US" sz="1600" dirty="0"/>
            <a:t>(For </a:t>
          </a:r>
          <a:r>
            <a:rPr lang="en-US" sz="1600" dirty="0">
              <a:solidFill>
                <a:srgbClr val="FF0000"/>
              </a:solidFill>
            </a:rPr>
            <a:t>all disease types/therapeutic area</a:t>
          </a:r>
          <a:r>
            <a:rPr lang="en-US" sz="1600" dirty="0"/>
            <a:t> CC data)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  <a:p>
          <a:r>
            <a:rPr lang="en-US" sz="1600" dirty="0"/>
            <a:t>(For </a:t>
          </a:r>
          <a:r>
            <a:rPr lang="en-US" sz="1600" dirty="0">
              <a:solidFill>
                <a:srgbClr val="FF0000"/>
              </a:solidFill>
            </a:rPr>
            <a:t>Oncology</a:t>
          </a:r>
          <a:r>
            <a:rPr lang="en-US" sz="1600" dirty="0"/>
            <a:t> Data ONLY)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95623" custScaleY="99727" custLinFactNeighborX="-2749" custLinFactNeighborY="268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00219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AA0806AD-DFC0-460A-BA04-456612FB7FF2}" type="presOf" srcId="{43E0A811-CFD9-49F8-B600-3DFA28211C0D}" destId="{BF650B16-94BD-445E-8A3B-D40C7578DB25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600" dirty="0"/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224136" custScaleY="99727" custLinFactNeighborX="-4078" custLinFactNeighborY="37233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223747" custScaleY="97844" custLinFactNeighborX="-4533" custLinFactNeighborY="378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A643E4-240D-41D0-8F36-8853CECF0A0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3893BBB-26FD-4711-834B-2095FBEA75EA}" type="pres">
      <dgm:prSet presAssocID="{08A643E4-240D-41D0-8F36-8853CECF0A0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CD7D6A61-7E56-49ED-ABB2-28C6DF6EBC1B}" type="presOf" srcId="{08A643E4-240D-41D0-8F36-8853CECF0A07}" destId="{53893BBB-26FD-4711-834B-2095FBEA75E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E0A811-CFD9-49F8-B600-3DFA28211C0D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</dgm:pt>
    <dgm:pt modelId="{BF650B16-94BD-445E-8A3B-D40C7578DB25}" type="pres">
      <dgm:prSet presAssocID="{43E0A811-CFD9-49F8-B600-3DFA28211C0D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AA0806AD-DFC0-460A-BA04-456612FB7FF2}" type="presOf" srcId="{43E0A811-CFD9-49F8-B600-3DFA28211C0D}" destId="{BF650B16-94BD-445E-8A3B-D40C7578DB25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BA8A8F-5565-4BBD-982E-0B9BDE17748B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3BAA4F3-5723-4E34-9405-12BFD22A8676}">
      <dgm:prSet phldrT="[Text]" custT="1"/>
      <dgm:spPr/>
      <dgm:t>
        <a:bodyPr/>
        <a:lstStyle/>
        <a:p>
          <a:r>
            <a:rPr lang="en-US" sz="1600" dirty="0"/>
            <a:t>Clinical Classifications </a:t>
          </a:r>
        </a:p>
      </dgm:t>
    </dgm:pt>
    <dgm:pt modelId="{5A370B2C-A23A-4155-BA04-71CD0F18887E}" type="parTrans" cxnId="{46BDF4A3-1FD8-43CF-962B-C4D265DDC254}">
      <dgm:prSet/>
      <dgm:spPr/>
      <dgm:t>
        <a:bodyPr/>
        <a:lstStyle/>
        <a:p>
          <a:endParaRPr lang="en-US"/>
        </a:p>
      </dgm:t>
    </dgm:pt>
    <dgm:pt modelId="{5A9AD632-48DB-4773-9B6A-9B596BE1A853}" type="sibTrans" cxnId="{46BDF4A3-1FD8-43CF-962B-C4D265DDC254}">
      <dgm:prSet/>
      <dgm:spPr/>
      <dgm:t>
        <a:bodyPr/>
        <a:lstStyle/>
        <a:p>
          <a:endParaRPr lang="en-US"/>
        </a:p>
      </dgm:t>
    </dgm:pt>
    <dgm:pt modelId="{77E5FC3A-73B8-41C9-AF31-DBDD41AEE516}">
      <dgm:prSet phldrT="[Text]" custT="1"/>
      <dgm:spPr/>
      <dgm:t>
        <a:bodyPr/>
        <a:lstStyle/>
        <a:p>
          <a:r>
            <a: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Tumor Disease Response to Treatment</a:t>
          </a:r>
        </a:p>
      </dgm:t>
    </dgm:pt>
    <dgm:pt modelId="{7451D05A-BD97-4145-8F7B-517B0625450C}" type="parTrans" cxnId="{123ED6C1-097A-4AFD-ABCE-5B899FDBF1FB}">
      <dgm:prSet/>
      <dgm:spPr/>
      <dgm:t>
        <a:bodyPr/>
        <a:lstStyle/>
        <a:p>
          <a:endParaRPr lang="en-US"/>
        </a:p>
      </dgm:t>
    </dgm:pt>
    <dgm:pt modelId="{B2F5998F-8FC1-4FDE-9110-3CF9C739895C}" type="sibTrans" cxnId="{123ED6C1-097A-4AFD-ABCE-5B899FDBF1FB}">
      <dgm:prSet/>
      <dgm:spPr/>
      <dgm:t>
        <a:bodyPr/>
        <a:lstStyle/>
        <a:p>
          <a:endParaRPr lang="en-US"/>
        </a:p>
      </dgm:t>
    </dgm:pt>
    <dgm:pt modelId="{A81C7435-23C9-4CE9-BA79-CE6C2F2DE900}" type="pres">
      <dgm:prSet presAssocID="{18BA8A8F-5565-4BBD-982E-0B9BDE17748B}" presName="compositeShape" presStyleCnt="0">
        <dgm:presLayoutVars>
          <dgm:chMax val="7"/>
          <dgm:dir/>
          <dgm:resizeHandles val="exact"/>
        </dgm:presLayoutVars>
      </dgm:prSet>
      <dgm:spPr/>
    </dgm:pt>
    <dgm:pt modelId="{BE209F7A-CC21-45A3-BD6C-882021D81183}" type="pres">
      <dgm:prSet presAssocID="{18BA8A8F-5565-4BBD-982E-0B9BDE17748B}" presName="wedge1" presStyleLbl="node1" presStyleIdx="0" presStyleCnt="2" custScaleX="191022" custScaleY="47274" custLinFactNeighborX="-2023" custLinFactNeighborY="177"/>
      <dgm:spPr/>
    </dgm:pt>
    <dgm:pt modelId="{6787ECD5-EEF1-4812-BFBE-77D6CCBBE870}" type="pres">
      <dgm:prSet presAssocID="{18BA8A8F-5565-4BBD-982E-0B9BDE17748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2779E30-47BB-4EC5-9239-63B2F20EDA24}" type="pres">
      <dgm:prSet presAssocID="{18BA8A8F-5565-4BBD-982E-0B9BDE17748B}" presName="wedge2" presStyleLbl="node1" presStyleIdx="1" presStyleCnt="2" custScaleX="183082" custScaleY="81587" custLinFactNeighborX="-3542" custLinFactNeighborY="13"/>
      <dgm:spPr/>
    </dgm:pt>
    <dgm:pt modelId="{2B9A412F-83A7-4D17-AECA-77D1E5320F78}" type="pres">
      <dgm:prSet presAssocID="{18BA8A8F-5565-4BBD-982E-0B9BDE17748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328C2611-97F4-4D93-AABF-E093BB734E48}" type="presOf" srcId="{18BA8A8F-5565-4BBD-982E-0B9BDE17748B}" destId="{A81C7435-23C9-4CE9-BA79-CE6C2F2DE900}" srcOrd="0" destOrd="0" presId="urn:microsoft.com/office/officeart/2005/8/layout/chart3"/>
    <dgm:cxn modelId="{8BA4712B-7B26-465C-8047-2176E3E6422D}" type="presOf" srcId="{77E5FC3A-73B8-41C9-AF31-DBDD41AEE516}" destId="{2B9A412F-83A7-4D17-AECA-77D1E5320F78}" srcOrd="1" destOrd="0" presId="urn:microsoft.com/office/officeart/2005/8/layout/chart3"/>
    <dgm:cxn modelId="{E52DFF69-33A5-4170-B7C5-75C0B2A89EBC}" type="presOf" srcId="{A3BAA4F3-5723-4E34-9405-12BFD22A8676}" destId="{BE209F7A-CC21-45A3-BD6C-882021D81183}" srcOrd="0" destOrd="0" presId="urn:microsoft.com/office/officeart/2005/8/layout/chart3"/>
    <dgm:cxn modelId="{A43C0058-32D4-405B-B46F-6BA2E5407373}" type="presOf" srcId="{A3BAA4F3-5723-4E34-9405-12BFD22A8676}" destId="{6787ECD5-EEF1-4812-BFBE-77D6CCBBE870}" srcOrd="1" destOrd="0" presId="urn:microsoft.com/office/officeart/2005/8/layout/chart3"/>
    <dgm:cxn modelId="{A65B0984-5CD6-476C-AF5F-08B828D7738F}" type="presOf" srcId="{77E5FC3A-73B8-41C9-AF31-DBDD41AEE516}" destId="{02779E30-47BB-4EC5-9239-63B2F20EDA24}" srcOrd="0" destOrd="0" presId="urn:microsoft.com/office/officeart/2005/8/layout/chart3"/>
    <dgm:cxn modelId="{46BDF4A3-1FD8-43CF-962B-C4D265DDC254}" srcId="{18BA8A8F-5565-4BBD-982E-0B9BDE17748B}" destId="{A3BAA4F3-5723-4E34-9405-12BFD22A8676}" srcOrd="0" destOrd="0" parTransId="{5A370B2C-A23A-4155-BA04-71CD0F18887E}" sibTransId="{5A9AD632-48DB-4773-9B6A-9B596BE1A853}"/>
    <dgm:cxn modelId="{123ED6C1-097A-4AFD-ABCE-5B899FDBF1FB}" srcId="{18BA8A8F-5565-4BBD-982E-0B9BDE17748B}" destId="{77E5FC3A-73B8-41C9-AF31-DBDD41AEE516}" srcOrd="1" destOrd="0" parTransId="{7451D05A-BD97-4145-8F7B-517B0625450C}" sibTransId="{B2F5998F-8FC1-4FDE-9110-3CF9C739895C}"/>
    <dgm:cxn modelId="{84BCA622-C775-4DAE-8D14-1AA0E2818E5E}" type="presParOf" srcId="{A81C7435-23C9-4CE9-BA79-CE6C2F2DE900}" destId="{BE209F7A-CC21-45A3-BD6C-882021D81183}" srcOrd="0" destOrd="0" presId="urn:microsoft.com/office/officeart/2005/8/layout/chart3"/>
    <dgm:cxn modelId="{07E60E09-70F7-498A-95C6-AB752C9E0D5C}" type="presParOf" srcId="{A81C7435-23C9-4CE9-BA79-CE6C2F2DE900}" destId="{6787ECD5-EEF1-4812-BFBE-77D6CCBBE870}" srcOrd="1" destOrd="0" presId="urn:microsoft.com/office/officeart/2005/8/layout/chart3"/>
    <dgm:cxn modelId="{9AF1C456-E2FF-47F4-A2E3-B25E7D59851D}" type="presParOf" srcId="{A81C7435-23C9-4CE9-BA79-CE6C2F2DE900}" destId="{02779E30-47BB-4EC5-9239-63B2F20EDA24}" srcOrd="2" destOrd="0" presId="urn:microsoft.com/office/officeart/2005/8/layout/chart3"/>
    <dgm:cxn modelId="{9F1BE929-724C-4ACD-9C22-11D1E203A10B}" type="presParOf" srcId="{A81C7435-23C9-4CE9-BA79-CE6C2F2DE900}" destId="{2B9A412F-83A7-4D17-AECA-77D1E5320F78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546876" y="355365"/>
          <a:ext cx="3987026" cy="153748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Clinical Classifications </a:t>
          </a:r>
        </a:p>
      </dsp:txBody>
      <dsp:txXfrm>
        <a:off x="2540389" y="584158"/>
        <a:ext cx="1400205" cy="1079899"/>
      </dsp:txXfrm>
    </dsp:sp>
    <dsp:sp modelId="{02779E30-47BB-4EC5-9239-63B2F20EDA24}">
      <dsp:nvSpPr>
        <dsp:cNvPr id="0" name=""/>
        <dsp:cNvSpPr/>
      </dsp:nvSpPr>
      <dsp:spPr>
        <a:xfrm>
          <a:off x="260733" y="699353"/>
          <a:ext cx="4412449" cy="84333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effectLst/>
            </a:rPr>
            <a:t>Tumor Disease Response to Treatment</a:t>
          </a:r>
        </a:p>
      </dsp:txBody>
      <dsp:txXfrm>
        <a:off x="891082" y="824849"/>
        <a:ext cx="1549610" cy="5923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405055" y="672850"/>
          <a:ext cx="3216025" cy="1430937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013068" y="885787"/>
        <a:ext cx="1129437" cy="1005063"/>
      </dsp:txXfrm>
    </dsp:sp>
    <dsp:sp modelId="{02779E30-47BB-4EC5-9239-63B2F20EDA24}">
      <dsp:nvSpPr>
        <dsp:cNvPr id="0" name=""/>
        <dsp:cNvSpPr/>
      </dsp:nvSpPr>
      <dsp:spPr>
        <a:xfrm>
          <a:off x="367154" y="694682"/>
          <a:ext cx="3210443" cy="140391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</dsp:txBody>
      <dsp:txXfrm>
        <a:off x="825789" y="903598"/>
        <a:ext cx="1127477" cy="98608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157352" y="471039"/>
          <a:ext cx="4457636" cy="4204204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Clinical Classifications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rgbClr val="FF0000"/>
              </a:solidFill>
            </a:rPr>
            <a:t>(All disease types/therapeutic area)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i="1" kern="1200" dirty="0">
              <a:solidFill>
                <a:schemeClr val="tx1"/>
              </a:solidFill>
            </a:rPr>
            <a:t>271 Codelists</a:t>
          </a:r>
        </a:p>
      </dsp:txBody>
      <dsp:txXfrm>
        <a:off x="3580927" y="1246814"/>
        <a:ext cx="1512412" cy="1401401"/>
      </dsp:txXfrm>
    </dsp:sp>
    <dsp:sp modelId="{02779E30-47BB-4EC5-9239-63B2F20EDA24}">
      <dsp:nvSpPr>
        <dsp:cNvPr id="0" name=""/>
        <dsp:cNvSpPr/>
      </dsp:nvSpPr>
      <dsp:spPr>
        <a:xfrm>
          <a:off x="1214885" y="274343"/>
          <a:ext cx="4334953" cy="4610227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Non-Tumor Disease Response to Treatment (</a:t>
          </a:r>
          <a:r>
            <a:rPr lang="en-US" sz="1500" kern="1200" dirty="0">
              <a:solidFill>
                <a:srgbClr val="FF0000"/>
              </a:solidFill>
            </a:rPr>
            <a:t>All disease types excluding cancer)</a:t>
          </a:r>
          <a:endParaRPr lang="en-US" sz="1500" kern="1200" dirty="0"/>
        </a:p>
      </dsp:txBody>
      <dsp:txXfrm>
        <a:off x="2401837" y="3183177"/>
        <a:ext cx="1961050" cy="1426975"/>
      </dsp:txXfrm>
    </dsp:sp>
    <dsp:sp modelId="{247392BE-41AE-4542-852D-48394F1453DF}">
      <dsp:nvSpPr>
        <dsp:cNvPr id="0" name=""/>
        <dsp:cNvSpPr/>
      </dsp:nvSpPr>
      <dsp:spPr>
        <a:xfrm>
          <a:off x="1230504" y="490850"/>
          <a:ext cx="4291098" cy="429109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0000"/>
              </a:solidFill>
            </a:rPr>
            <a:t>(Oncology)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>
              <a:solidFill>
                <a:schemeClr val="tx1"/>
              </a:solidFill>
            </a:rPr>
            <a:t>4 Codelists</a:t>
          </a:r>
        </a:p>
      </dsp:txBody>
      <dsp:txXfrm>
        <a:off x="1690265" y="1333745"/>
        <a:ext cx="1455908" cy="143036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696443" y="441624"/>
          <a:ext cx="4433939" cy="423476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Clinical Classifications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FF0000"/>
              </a:solidFill>
            </a:rPr>
            <a:t>(All disease types/therapeutic area)</a:t>
          </a:r>
        </a:p>
      </dsp:txBody>
      <dsp:txXfrm>
        <a:off x="3913413" y="1071797"/>
        <a:ext cx="1557157" cy="2974417"/>
      </dsp:txXfrm>
    </dsp:sp>
    <dsp:sp modelId="{02779E30-47BB-4EC5-9239-63B2F20EDA24}">
      <dsp:nvSpPr>
        <dsp:cNvPr id="0" name=""/>
        <dsp:cNvSpPr/>
      </dsp:nvSpPr>
      <dsp:spPr>
        <a:xfrm>
          <a:off x="1394321" y="453036"/>
          <a:ext cx="4350522" cy="427136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Tumor Disease Response to Treatment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FF0000"/>
              </a:solidFill>
            </a:rPr>
            <a:t>(Oncology)</a:t>
          </a:r>
        </a:p>
      </dsp:txBody>
      <dsp:txXfrm>
        <a:off x="2015825" y="1088657"/>
        <a:ext cx="1527862" cy="300012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331591" y="480613"/>
          <a:ext cx="4548241" cy="4289657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Clinical Classifications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rgbClr val="FF0000"/>
              </a:solidFill>
            </a:rPr>
            <a:t>(All disease types/therapeutic area)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i="1" kern="1200" dirty="0">
              <a:solidFill>
                <a:schemeClr val="tx1"/>
              </a:solidFill>
            </a:rPr>
            <a:t>271 Codelists</a:t>
          </a:r>
        </a:p>
      </dsp:txBody>
      <dsp:txXfrm>
        <a:off x="3804427" y="1272157"/>
        <a:ext cx="1543153" cy="1429885"/>
      </dsp:txXfrm>
    </dsp:sp>
    <dsp:sp modelId="{02779E30-47BB-4EC5-9239-63B2F20EDA24}">
      <dsp:nvSpPr>
        <dsp:cNvPr id="0" name=""/>
        <dsp:cNvSpPr/>
      </dsp:nvSpPr>
      <dsp:spPr>
        <a:xfrm>
          <a:off x="1390293" y="279919"/>
          <a:ext cx="4423064" cy="4703934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Non-Tumor Disease Response to Treatment (</a:t>
          </a:r>
          <a:r>
            <a:rPr lang="en-US" sz="1500" kern="1200" dirty="0">
              <a:solidFill>
                <a:srgbClr val="FF0000"/>
              </a:solidFill>
            </a:rPr>
            <a:t>All disease types excluding cancer)</a:t>
          </a:r>
          <a:endParaRPr lang="en-US" sz="1500" kern="1200" dirty="0"/>
        </a:p>
      </dsp:txBody>
      <dsp:txXfrm>
        <a:off x="2601370" y="3247877"/>
        <a:ext cx="2000910" cy="1455979"/>
      </dsp:txXfrm>
    </dsp:sp>
    <dsp:sp modelId="{247392BE-41AE-4542-852D-48394F1453DF}">
      <dsp:nvSpPr>
        <dsp:cNvPr id="0" name=""/>
        <dsp:cNvSpPr/>
      </dsp:nvSpPr>
      <dsp:spPr>
        <a:xfrm>
          <a:off x="1406230" y="500827"/>
          <a:ext cx="4378318" cy="437831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0000"/>
              </a:solidFill>
            </a:rPr>
            <a:t>(Oncology)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>
              <a:solidFill>
                <a:schemeClr val="tx1"/>
              </a:solidFill>
            </a:rPr>
            <a:t>4 Codelists</a:t>
          </a:r>
        </a:p>
      </dsp:txBody>
      <dsp:txXfrm>
        <a:off x="1875336" y="1360854"/>
        <a:ext cx="1485500" cy="1459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D7643-BF90-48B4-9D25-59D3653E4FA1}">
      <dsp:nvSpPr>
        <dsp:cNvPr id="0" name=""/>
        <dsp:cNvSpPr/>
      </dsp:nvSpPr>
      <dsp:spPr>
        <a:xfrm>
          <a:off x="610484" y="37001"/>
          <a:ext cx="3198621" cy="319862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Tumor Disease Response to Treatment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(For </a:t>
          </a:r>
          <a:r>
            <a:rPr lang="en-US" sz="2000" kern="1200" dirty="0">
              <a:solidFill>
                <a:srgbClr val="FF0000"/>
              </a:solidFill>
            </a:rPr>
            <a:t>Oncology</a:t>
          </a:r>
          <a:r>
            <a:rPr lang="en-US" sz="2000" kern="1200" dirty="0"/>
            <a:t> Data ONLY)</a:t>
          </a:r>
        </a:p>
      </dsp:txBody>
      <dsp:txXfrm>
        <a:off x="1086470" y="512987"/>
        <a:ext cx="2246650" cy="2246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1272617" y="402144"/>
          <a:ext cx="3873188" cy="4039420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Instruments that are considered as Clinical Classifications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(For </a:t>
          </a:r>
          <a:r>
            <a:rPr lang="en-US" sz="1600" kern="1200" dirty="0">
              <a:solidFill>
                <a:srgbClr val="FF0000"/>
              </a:solidFill>
            </a:rPr>
            <a:t>all disease types/therapeutic area</a:t>
          </a:r>
          <a:r>
            <a:rPr lang="en-US" sz="1600" kern="1200" dirty="0"/>
            <a:t> CC data)</a:t>
          </a:r>
        </a:p>
      </dsp:txBody>
      <dsp:txXfrm>
        <a:off x="3209212" y="1003248"/>
        <a:ext cx="1360227" cy="2837212"/>
      </dsp:txXfrm>
    </dsp:sp>
    <dsp:sp modelId="{02779E30-47BB-4EC5-9239-63B2F20EDA24}">
      <dsp:nvSpPr>
        <dsp:cNvPr id="0" name=""/>
        <dsp:cNvSpPr/>
      </dsp:nvSpPr>
      <dsp:spPr>
        <a:xfrm>
          <a:off x="1050977" y="386286"/>
          <a:ext cx="4059348" cy="405047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(For </a:t>
          </a:r>
          <a:r>
            <a:rPr lang="en-US" sz="1600" kern="1200" dirty="0">
              <a:solidFill>
                <a:srgbClr val="FF0000"/>
              </a:solidFill>
            </a:rPr>
            <a:t>Oncology</a:t>
          </a:r>
          <a:r>
            <a:rPr lang="en-US" sz="1600" kern="1200" dirty="0"/>
            <a:t> Data ONLY)</a:t>
          </a:r>
        </a:p>
      </dsp:txBody>
      <dsp:txXfrm>
        <a:off x="1630884" y="989036"/>
        <a:ext cx="1425604" cy="28449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623961" y="778352"/>
          <a:ext cx="3720291" cy="1655305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484107" y="1024677"/>
        <a:ext cx="1306530" cy="1162654"/>
      </dsp:txXfrm>
    </dsp:sp>
    <dsp:sp modelId="{02779E30-47BB-4EC5-9239-63B2F20EDA24}">
      <dsp:nvSpPr>
        <dsp:cNvPr id="0" name=""/>
        <dsp:cNvSpPr/>
      </dsp:nvSpPr>
      <dsp:spPr>
        <a:xfrm>
          <a:off x="580118" y="803606"/>
          <a:ext cx="3713834" cy="162405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Tumor Disease Response to Treatment</a:t>
          </a:r>
        </a:p>
      </dsp:txBody>
      <dsp:txXfrm>
        <a:off x="1110665" y="1045280"/>
        <a:ext cx="1304263" cy="11407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09F7A-CC21-45A3-BD6C-882021D81183}">
      <dsp:nvSpPr>
        <dsp:cNvPr id="0" name=""/>
        <dsp:cNvSpPr/>
      </dsp:nvSpPr>
      <dsp:spPr>
        <a:xfrm>
          <a:off x="697180" y="679046"/>
          <a:ext cx="3596757" cy="890123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Clinical Classifications </a:t>
          </a:r>
        </a:p>
      </dsp:txBody>
      <dsp:txXfrm>
        <a:off x="2495558" y="811504"/>
        <a:ext cx="1263146" cy="625205"/>
      </dsp:txXfrm>
    </dsp:sp>
    <dsp:sp modelId="{02779E30-47BB-4EC5-9239-63B2F20EDA24}">
      <dsp:nvSpPr>
        <dsp:cNvPr id="0" name=""/>
        <dsp:cNvSpPr/>
      </dsp:nvSpPr>
      <dsp:spPr>
        <a:xfrm>
          <a:off x="698499" y="352918"/>
          <a:ext cx="3447254" cy="153620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Tumor Disease Response to Treatment</a:t>
          </a:r>
        </a:p>
      </dsp:txBody>
      <dsp:txXfrm>
        <a:off x="1190964" y="581519"/>
        <a:ext cx="1210642" cy="1078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3DD3D-8237-4A0C-A89E-8290A3D3E072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4205D-7259-4525-83AA-B4F9B1DAD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22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CDBD2-319E-465A-22E0-525D28CC7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6E6BE-4E79-1C28-C4F7-86850709ED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E09F16-DB4E-C183-7656-0CEEE5C51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C106D9-7CAD-DF47-A17F-5398F1394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68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F4161-1590-1103-0ADC-213FD34C7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46037B-A8D7-527B-212C-9D056F662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704C3C-84EC-5111-B734-98436BE3A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90072-BBA5-78E7-FC9B-C10B0F2AEB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93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947FE-8567-83C5-69D4-EE2F06518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E66399-DD62-D425-1F07-6C010F0CF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31CBC2-7B7E-745E-BF53-3B0FB54F96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52D61-37FD-F34A-D79D-DD0A9F6E4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66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6FA6E-D170-6264-8CF2-4EC719F0C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9FECA8-E440-8CF7-2DE4-496B4A1C10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EDFEF4-8548-F918-6778-5FE2D2FD45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B8B0D-D656-07B1-CB71-2AFD57D77B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0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813C9-8CCB-E244-740E-20EC731A4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68F03A-3F25-BF1C-E708-B1832BEC56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500643-9B22-70FA-89E3-20175F771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8F5E3-9A65-6DCD-FDC0-E99139C009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31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68EBA-48DE-C97D-EB10-95586BF6E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D72F59-DD8B-5D0F-E17E-EA17CC0128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27D63F-F2DE-4A45-8442-E11371D219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E31E5-E6CA-D415-59B0-21A8B61B4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0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EDCC5-6C12-4664-30CC-871F03707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E9DCC-18AC-120F-ADD1-C090AC9F75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778207-1468-39EA-B20F-E57911044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CCs that are for severity assessment: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2ED8C-F7CA-11E6-B15B-3C4081113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43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7089A-3718-98C0-1D93-322D75F422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57F2E8-1919-6C62-1FA5-5E9D2F9488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2B2DD3-EEAD-A331-0D4D-43921290A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BD5B5-4A3B-D80D-F2AF-DE7DB93D67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88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62796-84CB-FBD9-B531-F973B48C0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3A78B8-9F67-FDAB-D446-D803E08555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B53A72-AA7A-51C4-5303-0E320BC9A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F0A54-408B-1174-122A-4D5509556E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26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EE902-1C3A-7A0F-0317-666DDD9D6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6C338E-F18C-A43E-5BC4-6FFC656D30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15E80-DB38-1A89-CBE3-9D9E2250B4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https://aboutcancer.com/AJCC_stage.htm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41153-A25B-3227-FAE6-56124BF5D0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09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002AC-AAC1-B049-7D54-F1B75101C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862A92-E51E-C3DA-C669-3228806319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9E581A-B185-D713-94E3-B574A44B0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/>
              <a:t>AJCC 7, breast cancer response criteria: 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(1) Complete response is defined as the absence of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invasive carcinoma in the breast and lymph nodes. Residual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in situ cancer, in the absence of invasive disease,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constitutes a CR. Patients with isolated tumor foci in LN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are not classified as having a CR.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(2) Partial response is defined as a decrease in either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both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stage compared with the pretreatment T 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N, and no increase in either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. After chemotherapy,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one should use the method that most clearly defined tumor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dimensions at the baseline for this comparison, although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prechemotherapy </a:t>
            </a:r>
            <a:r>
              <a:rPr lang="en-US" sz="1800" b="0" i="0" u="none" strike="noStrike" baseline="0" dirty="0" err="1">
                <a:latin typeface="AdvPTimes"/>
              </a:rPr>
              <a:t>pT</a:t>
            </a:r>
            <a:r>
              <a:rPr lang="en-US" sz="1800" b="0" i="0" u="none" strike="noStrike" baseline="0" dirty="0">
                <a:latin typeface="AdvPTimes"/>
              </a:rPr>
              <a:t> cannot be measured.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(3) No response is defined as no apparent change in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either the </a:t>
            </a:r>
            <a:r>
              <a:rPr lang="en-US" sz="1800" b="0" i="0" u="none" strike="noStrike" baseline="0" dirty="0" err="1">
                <a:latin typeface="AdvPTimes"/>
              </a:rPr>
              <a:t>yT</a:t>
            </a:r>
            <a:r>
              <a:rPr lang="en-US" sz="1800" b="0" i="0" u="none" strike="noStrike" baseline="0" dirty="0">
                <a:latin typeface="AdvPTimes"/>
              </a:rPr>
              <a:t> or </a:t>
            </a:r>
            <a:r>
              <a:rPr lang="en-US" sz="1800" b="0" i="0" u="none" strike="noStrike" baseline="0" dirty="0" err="1">
                <a:latin typeface="AdvPTimes"/>
              </a:rPr>
              <a:t>yN</a:t>
            </a:r>
            <a:r>
              <a:rPr lang="en-US" sz="1800" b="0" i="0" u="none" strike="noStrike" baseline="0" dirty="0">
                <a:latin typeface="AdvPTimes"/>
              </a:rPr>
              <a:t> categories compared to the clinical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staging or increase in the T or N categories at the time of y</a:t>
            </a:r>
          </a:p>
          <a:p>
            <a:pPr algn="l"/>
            <a:r>
              <a:rPr lang="en-US" sz="1800" b="0" i="0" u="none" strike="noStrike" baseline="0" dirty="0">
                <a:latin typeface="AdvPTimes"/>
              </a:rPr>
              <a:t>pathological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42307-6A42-0822-85C1-ACDC20F40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4205D-7259-4525-83AA-B4F9B1DADE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9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B9493-3B22-8416-311D-99170CA98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8AF7A5-9017-1245-507A-1E74555E8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C4D44-8409-BCBE-5F47-3E47D79D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E0771-4375-7FAA-1DBA-CA7BA9ACF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BDFF2-AB4D-F59B-02E4-8281F13D1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6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527D-2553-2613-C741-43FBF1DD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5FF74E-C381-BC87-BD5A-E0D92CF6A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9F81C-5792-E734-4BE7-8CC470786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A34AF-E0A6-A3B7-03A1-11C7A77B4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FD939-9258-B71B-A383-74BB77368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7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817C81-6AA7-B347-951F-630F0B01B0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E3A50C-7D98-B03A-9DBB-560F095C8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DBBC4-9CAA-0CF3-693D-692E2680B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F0E41-86F7-97DF-AEA9-7AC985F48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06497-0F0D-258A-56EE-DF0C4E0D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4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9B1DD-E01E-5A37-9AFC-BB9B3AAF3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D2138-A2F4-F889-7117-3C52C8E8E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269C9-15AB-FEB5-3584-94DCE153F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E90AA-6E5A-188B-7888-C0D9CC9E4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25ACE-13CD-D9AC-C20F-17B66E105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9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A3D60-F9AB-63C2-3FF7-437ED36D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08CC6-3C1C-0A3C-535A-3325724FE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83879-8F71-9E61-9C74-EFC46982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942AE-E16B-53F0-720F-1DD37539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5D814-D3B2-8D1F-29A5-9DA54FA2A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09FC-42BD-99AB-D0DA-C87AC7457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A6258-6BD9-5D64-0C91-F7B229AC53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4F888-76DF-CCC4-C0CE-8E004C80E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B4022-E42C-3E93-B3B4-374BA5D6A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89B8B-3E15-691D-FEF0-7A9755154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6756E-4EFE-57FA-CBD5-E2C0DBB4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889F0-0AF3-6EE8-A27F-466BCB39C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9D79C-3CE0-A043-ECA1-C042F66E5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91EA3-C48A-6F84-E731-537984FA3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EA2FE-F4B6-2CAC-8385-70B45BA73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4196B4-2119-23BE-AF93-B2D7921C9F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3F401-E6B7-4693-92CD-F2354D615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010C14-570E-20DC-06DF-5E62D602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CBCC79-8FFC-E85A-4834-11A711525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5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E1D24-F5BE-042B-A475-645D811B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745B89-BEE1-70B9-2443-A7908E49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778C2-F253-8C87-F1F0-6A214E40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33260-F3C9-718F-C686-78D4C86D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AEB36B-8DC4-094D-4E6A-D766A664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D7297-9D98-3D28-62CE-7E0C2AE93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A4942-0FC3-7CFA-003A-0E66A4BF8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91C4-FDD7-A7DF-6818-FE4C7C5BE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A40D3-74D4-C577-1874-1C36B01D7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3E2F5-C1C2-FA27-65FE-8C48A73EFB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46F6D-9D23-6A8C-37E2-E5DEA7131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06BAA-90B0-2B58-1673-81A6AF88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E3903-DC54-D421-F74F-6916933A6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0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77BC9-136A-0974-4A11-F0D70377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14C4FF-4747-0CB6-16F8-2132B5067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C3895-7B65-19E2-C00E-DB0640CB9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A083-A6CE-9581-4566-8696D89D5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21E92D-625A-F3C9-A16F-DB9D9376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F6545B-FE8B-7466-C6A0-57F8AE24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7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7A4718-31F4-D9F3-028D-10FB152F6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C6215-3405-C8CC-FB36-679C48DFB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9E848-74BB-334C-50C4-6CE84E516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6C3D-8429-450F-929A-03A15CE58016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ED83F-410A-391F-C523-094503E3C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A5E5B-656C-911D-81CD-C7437ADB2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8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18" Type="http://schemas.microsoft.com/office/2007/relationships/diagramDrawing" Target="../diagrams/drawing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17" Type="http://schemas.openxmlformats.org/officeDocument/2006/relationships/diagramColors" Target="../diagrams/colors9.xml"/><Relationship Id="rId2" Type="http://schemas.openxmlformats.org/officeDocument/2006/relationships/notesSlide" Target="../notesSlides/notesSlide3.xml"/><Relationship Id="rId16" Type="http://schemas.openxmlformats.org/officeDocument/2006/relationships/diagramQuickStyle" Target="../diagrams/quickStyl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5" Type="http://schemas.openxmlformats.org/officeDocument/2006/relationships/diagramLayout" Target="../diagrams/layout9.xml"/><Relationship Id="rId10" Type="http://schemas.openxmlformats.org/officeDocument/2006/relationships/diagramLayout" Target="../diagrams/layout8.xml"/><Relationship Id="rId19" Type="http://schemas.openxmlformats.org/officeDocument/2006/relationships/image" Target="../media/image2.png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Relationship Id="rId14" Type="http://schemas.openxmlformats.org/officeDocument/2006/relationships/diagramData" Target="../diagrams/data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image" Target="../media/image3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Relationship Id="rId1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cdisc.org/browse/SDS-2786" TargetMode="External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5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5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D944E-498A-ADBA-FAE9-008FC75A1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808" y="154391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The State of the RS Domain: Overloaded and Missing Data</a:t>
            </a:r>
          </a:p>
        </p:txBody>
      </p:sp>
    </p:spTree>
    <p:extLst>
      <p:ext uri="{BB962C8B-B14F-4D97-AF65-F5344CB8AC3E}">
        <p14:creationId xmlns:p14="http://schemas.microsoft.com/office/powerpoint/2010/main" val="327634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F70B6-9F29-8116-59C9-F65144C3C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5BCF1F55-F178-4944-036E-37657B06120B}"/>
              </a:ext>
            </a:extLst>
          </p:cNvPr>
          <p:cNvSpPr txBox="1"/>
          <p:nvPr/>
        </p:nvSpPr>
        <p:spPr>
          <a:xfrm>
            <a:off x="238125" y="395372"/>
            <a:ext cx="11715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Is it RS-Oncology or CC? It is both!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0DF75E6-A1D5-9FDE-930F-8BA9A02B52BC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49FEEAF-2B43-5993-E926-A1F15B38DAFC}"/>
              </a:ext>
            </a:extLst>
          </p:cNvPr>
          <p:cNvSpPr txBox="1"/>
          <p:nvPr/>
        </p:nvSpPr>
        <p:spPr>
          <a:xfrm>
            <a:off x="444276" y="1243659"/>
            <a:ext cx="416098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2060"/>
                </a:solidFill>
              </a:rPr>
              <a:t>AJCC 7, 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Response Criteria for Neoadjuvant Chemotherapy in Breast Cancer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endParaRPr lang="en-US" i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omplete Response (CR): absence of invasive carcinoma in the breast and node.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artial Response (PR): decrease in either or both T or N stage.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No</a:t>
            </a:r>
            <a:r>
              <a:rPr lang="en-US" b="0" i="0" u="none" strike="noStrike" baseline="0" dirty="0">
                <a:solidFill>
                  <a:srgbClr val="002060"/>
                </a:solidFill>
              </a:rPr>
              <a:t> Response (NR): no change or increase in either or both T or N stage.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***This is considered as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oncology disease response to treatment (RS)</a:t>
            </a:r>
            <a:r>
              <a:rPr lang="en-US" dirty="0">
                <a:solidFill>
                  <a:srgbClr val="FF0000"/>
                </a:solidFill>
              </a:rPr>
              <a:t> data and has been modeled following the oncology standards and CT development rules.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113B24-D26C-D4F9-CE09-7B345A1D517D}"/>
              </a:ext>
            </a:extLst>
          </p:cNvPr>
          <p:cNvGrpSpPr/>
          <p:nvPr/>
        </p:nvGrpSpPr>
        <p:grpSpPr>
          <a:xfrm>
            <a:off x="4547751" y="1905122"/>
            <a:ext cx="3584443" cy="2404287"/>
            <a:chOff x="4986292" y="1231015"/>
            <a:chExt cx="3423961" cy="23370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7080A9-7237-65E3-B27C-AD6377FF0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43221" y="2301448"/>
              <a:ext cx="2527024" cy="126662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A75B15-E4CE-6EBB-7068-AAEE7561C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86292" y="1231015"/>
              <a:ext cx="3423961" cy="10939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48C5786-8A87-914E-6084-50418EDB93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9669" y="102345"/>
            <a:ext cx="3586731" cy="66533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5934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C3B34-BC9A-F338-2B8A-418E23E0E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D2D3FE85-D980-5DBF-933B-2ED1D8DE08BC}"/>
              </a:ext>
            </a:extLst>
          </p:cNvPr>
          <p:cNvSpPr txBox="1"/>
          <p:nvPr/>
        </p:nvSpPr>
        <p:spPr>
          <a:xfrm>
            <a:off x="353291" y="309892"/>
            <a:ext cx="117157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Tumor Malignancy Staging + Response to Treatment Data all mapped to the RS domain, however…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63AD30-1541-7D9B-5C68-9195C30EB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253" y="2223656"/>
            <a:ext cx="8917446" cy="28814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6CE925E-60A1-AB56-E9BA-7034D31D7DEC}"/>
              </a:ext>
            </a:extLst>
          </p:cNvPr>
          <p:cNvSpPr/>
          <p:nvPr/>
        </p:nvSpPr>
        <p:spPr>
          <a:xfrm>
            <a:off x="8091923" y="2592802"/>
            <a:ext cx="616528" cy="141809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44717B-F795-CF66-484D-34E9AD884BC0}"/>
              </a:ext>
            </a:extLst>
          </p:cNvPr>
          <p:cNvSpPr/>
          <p:nvPr/>
        </p:nvSpPr>
        <p:spPr>
          <a:xfrm>
            <a:off x="4860350" y="2608187"/>
            <a:ext cx="3158832" cy="140270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9F8716-CB4A-85A1-621F-54C22C0DB978}"/>
              </a:ext>
            </a:extLst>
          </p:cNvPr>
          <p:cNvSpPr/>
          <p:nvPr/>
        </p:nvSpPr>
        <p:spPr>
          <a:xfrm>
            <a:off x="4844322" y="4095837"/>
            <a:ext cx="2992582" cy="6860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1A509D-28EC-CB3D-9DA8-2ABEC11A27A7}"/>
              </a:ext>
            </a:extLst>
          </p:cNvPr>
          <p:cNvSpPr/>
          <p:nvPr/>
        </p:nvSpPr>
        <p:spPr>
          <a:xfrm>
            <a:off x="8043432" y="4124140"/>
            <a:ext cx="699654" cy="6860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678E7401-9F76-A6F6-5578-B623239F6519}"/>
              </a:ext>
            </a:extLst>
          </p:cNvPr>
          <p:cNvSpPr/>
          <p:nvPr/>
        </p:nvSpPr>
        <p:spPr>
          <a:xfrm>
            <a:off x="1288157" y="2627897"/>
            <a:ext cx="932898" cy="1193957"/>
          </a:xfrm>
          <a:prstGeom prst="leftBrace">
            <a:avLst>
              <a:gd name="adj1" fmla="val 8333"/>
              <a:gd name="adj2" fmla="val 20442"/>
            </a:avLst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A4AEA02C-18AB-6C66-88D8-543C0BD8D3C4}"/>
              </a:ext>
            </a:extLst>
          </p:cNvPr>
          <p:cNvSpPr/>
          <p:nvPr/>
        </p:nvSpPr>
        <p:spPr>
          <a:xfrm>
            <a:off x="1465982" y="4204856"/>
            <a:ext cx="713511" cy="540328"/>
          </a:xfrm>
          <a:prstGeom prst="leftBrace">
            <a:avLst>
              <a:gd name="adj1" fmla="val 8333"/>
              <a:gd name="adj2" fmla="val 41892"/>
            </a:avLst>
          </a:prstGeom>
          <a:ln w="28575"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D05193-B038-E1B5-7C42-61B22B96E1FE}"/>
              </a:ext>
            </a:extLst>
          </p:cNvPr>
          <p:cNvSpPr txBox="1"/>
          <p:nvPr/>
        </p:nvSpPr>
        <p:spPr>
          <a:xfrm>
            <a:off x="259164" y="2450251"/>
            <a:ext cx="15240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Follow 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Clinical Classification Rules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152DAF-A324-01A5-5C8C-259FE97664A0}"/>
              </a:ext>
            </a:extLst>
          </p:cNvPr>
          <p:cNvSpPr txBox="1"/>
          <p:nvPr/>
        </p:nvSpPr>
        <p:spPr>
          <a:xfrm>
            <a:off x="304199" y="3921783"/>
            <a:ext cx="1496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002060"/>
                </a:solidFill>
              </a:rPr>
              <a:t>Follow Oncology </a:t>
            </a:r>
          </a:p>
          <a:p>
            <a:r>
              <a:rPr lang="en-US" b="1" i="0" u="none" strike="noStrike" baseline="0" dirty="0">
                <a:solidFill>
                  <a:srgbClr val="002060"/>
                </a:solidFill>
              </a:rPr>
              <a:t>RS Rules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DC75D8-187D-D9E1-200E-FA3695B07F5F}"/>
              </a:ext>
            </a:extLst>
          </p:cNvPr>
          <p:cNvSpPr txBox="1"/>
          <p:nvPr/>
        </p:nvSpPr>
        <p:spPr>
          <a:xfrm>
            <a:off x="5116657" y="1480545"/>
            <a:ext cx="265314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AJCC1TC-TN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odelists (AJCC1 = AJCC Version 7)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CBEAB7-0C9E-416C-CDFF-E340F0ED9E37}"/>
              </a:ext>
            </a:extLst>
          </p:cNvPr>
          <p:cNvSpPr txBox="1"/>
          <p:nvPr/>
        </p:nvSpPr>
        <p:spPr>
          <a:xfrm>
            <a:off x="4112204" y="5289630"/>
            <a:ext cx="14962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rgbClr val="002060"/>
                </a:solidFill>
              </a:rPr>
              <a:t>ONCRTS-CD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odelists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E1392C-F38A-7624-C1CA-7E328452D4D5}"/>
              </a:ext>
            </a:extLst>
          </p:cNvPr>
          <p:cNvSpPr txBox="1"/>
          <p:nvPr/>
        </p:nvSpPr>
        <p:spPr>
          <a:xfrm>
            <a:off x="8390657" y="5258164"/>
            <a:ext cx="14962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rgbClr val="002060"/>
                </a:solidFill>
              </a:rPr>
              <a:t>ONCRSCAT 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i="0" u="none" strike="noStrike" baseline="0" dirty="0">
                <a:solidFill>
                  <a:srgbClr val="002060"/>
                </a:solidFill>
              </a:rPr>
              <a:t>odelist</a:t>
            </a:r>
            <a:endParaRPr lang="en-US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67957-503D-AF3E-07CC-891A78B75E4B}"/>
              </a:ext>
            </a:extLst>
          </p:cNvPr>
          <p:cNvSpPr txBox="1"/>
          <p:nvPr/>
        </p:nvSpPr>
        <p:spPr>
          <a:xfrm>
            <a:off x="8177641" y="1433059"/>
            <a:ext cx="117936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CCCAT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b="1" i="0" u="none" strike="noStrike" baseline="0" dirty="0">
                <a:solidFill>
                  <a:schemeClr val="accent2">
                    <a:lumMod val="75000"/>
                  </a:schemeClr>
                </a:solidFill>
              </a:rPr>
              <a:t>odelist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C1F9F-B058-7859-3049-AB5E1367C21D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8467999" y="4825585"/>
            <a:ext cx="670804" cy="4325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0BEA35-DD8C-0062-28D8-544C0F509FF2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4860350" y="4905081"/>
            <a:ext cx="443343" cy="3845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20646BF-D10A-9109-653D-D420EC8DD270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114184" y="2126876"/>
            <a:ext cx="329044" cy="4659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83BB178-F5A4-831D-5A84-3CB2B33854A5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8614865" y="2079390"/>
            <a:ext cx="152460" cy="4478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0089BFE-AE12-C209-6674-5E0788C26474}"/>
              </a:ext>
            </a:extLst>
          </p:cNvPr>
          <p:cNvSpPr txBox="1"/>
          <p:nvPr/>
        </p:nvSpPr>
        <p:spPr>
          <a:xfrm>
            <a:off x="1405096" y="6150911"/>
            <a:ext cx="9202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*AJCC V7 = C125755, same C-code in the two CAT </a:t>
            </a:r>
            <a:r>
              <a:rPr lang="en-US" dirty="0" err="1">
                <a:solidFill>
                  <a:srgbClr val="002060"/>
                </a:solidFill>
              </a:rPr>
              <a:t>codelists</a:t>
            </a:r>
            <a:r>
              <a:rPr lang="en-US" dirty="0">
                <a:solidFill>
                  <a:srgbClr val="002060"/>
                </a:solidFill>
              </a:rPr>
              <a:t> above.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7B57C9C6-3E8C-B75D-E6B0-2D224178A2DE}"/>
              </a:ext>
            </a:extLst>
          </p:cNvPr>
          <p:cNvSpPr/>
          <p:nvPr/>
        </p:nvSpPr>
        <p:spPr>
          <a:xfrm rot="10800000">
            <a:off x="10073713" y="2712560"/>
            <a:ext cx="533986" cy="1193957"/>
          </a:xfrm>
          <a:prstGeom prst="leftBrace">
            <a:avLst>
              <a:gd name="adj1" fmla="val 8333"/>
              <a:gd name="adj2" fmla="val 65117"/>
            </a:avLst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51180123-A037-06FD-270F-003C568298AD}"/>
              </a:ext>
            </a:extLst>
          </p:cNvPr>
          <p:cNvSpPr/>
          <p:nvPr/>
        </p:nvSpPr>
        <p:spPr>
          <a:xfrm rot="10800000">
            <a:off x="9942361" y="4244777"/>
            <a:ext cx="699654" cy="369332"/>
          </a:xfrm>
          <a:prstGeom prst="leftBrace">
            <a:avLst>
              <a:gd name="adj1" fmla="val 8333"/>
              <a:gd name="adj2" fmla="val 41892"/>
            </a:avLst>
          </a:prstGeom>
          <a:ln w="28575"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531EB-DE62-4D3F-F610-F83BEC248D84}"/>
              </a:ext>
            </a:extLst>
          </p:cNvPr>
          <p:cNvSpPr txBox="1"/>
          <p:nvPr/>
        </p:nvSpPr>
        <p:spPr>
          <a:xfrm>
            <a:off x="10607699" y="2772552"/>
            <a:ext cx="12968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Initial Staging at Screening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8A7DCC-237A-0EBE-1175-DD1B320ECD46}"/>
              </a:ext>
            </a:extLst>
          </p:cNvPr>
          <p:cNvSpPr txBox="1"/>
          <p:nvPr/>
        </p:nvSpPr>
        <p:spPr>
          <a:xfrm>
            <a:off x="10719408" y="4018227"/>
            <a:ext cx="11851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002060"/>
                </a:solidFill>
              </a:rPr>
              <a:t>After Treatment Visit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2456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C3C57-5ED2-5919-23BA-8EF2BCC09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7F9F781-4B60-0EF8-1FB8-FFD859939C78}"/>
              </a:ext>
            </a:extLst>
          </p:cNvPr>
          <p:cNvSpPr txBox="1"/>
          <p:nvPr/>
        </p:nvSpPr>
        <p:spPr>
          <a:xfrm>
            <a:off x="296718" y="422139"/>
            <a:ext cx="11715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State of the RS Domain: Both Overladed and Missing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B983B8-85A6-2F63-B116-FDF4C8487716}"/>
              </a:ext>
            </a:extLst>
          </p:cNvPr>
          <p:cNvGrpSpPr/>
          <p:nvPr/>
        </p:nvGrpSpPr>
        <p:grpSpPr>
          <a:xfrm>
            <a:off x="5100867" y="796636"/>
            <a:ext cx="7479060" cy="5314812"/>
            <a:chOff x="5213350" y="1327904"/>
            <a:chExt cx="7270750" cy="5227644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113F8702-F5B6-85DF-F8F7-57C764E13B0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63654615"/>
                </p:ext>
              </p:extLst>
            </p:nvPr>
          </p:nvGraphicFramePr>
          <p:xfrm>
            <a:off x="5213350" y="1428750"/>
            <a:ext cx="7270750" cy="51267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0F2F0CA-350B-96CE-18E5-9C3995331F29}"/>
                </a:ext>
              </a:extLst>
            </p:cNvPr>
            <p:cNvGrpSpPr/>
            <p:nvPr/>
          </p:nvGrpSpPr>
          <p:grpSpPr>
            <a:xfrm>
              <a:off x="8059014" y="1327904"/>
              <a:ext cx="1224109" cy="584775"/>
              <a:chOff x="8103465" y="1327904"/>
              <a:chExt cx="1224109" cy="584775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A99C56-C184-73D4-8C78-A63647181442}"/>
                  </a:ext>
                </a:extLst>
              </p:cNvPr>
              <p:cNvSpPr txBox="1"/>
              <p:nvPr/>
            </p:nvSpPr>
            <p:spPr>
              <a:xfrm>
                <a:off x="8451272" y="1327904"/>
                <a:ext cx="6604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</a:rPr>
                  <a:t>RS </a:t>
                </a:r>
                <a:endParaRPr lang="en-US" sz="3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A53917E5-C783-4380-E282-95C1947AA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3465" y="1816626"/>
                <a:ext cx="1224109" cy="8482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&quot;Not Allowed&quot; Symbol 9">
            <a:extLst>
              <a:ext uri="{FF2B5EF4-FFF2-40B4-BE49-F238E27FC236}">
                <a16:creationId xmlns:a16="http://schemas.microsoft.com/office/drawing/2014/main" id="{E0C12681-0B16-B12A-612B-59837422D487}"/>
              </a:ext>
            </a:extLst>
          </p:cNvPr>
          <p:cNvSpPr/>
          <p:nvPr/>
        </p:nvSpPr>
        <p:spPr>
          <a:xfrm>
            <a:off x="10086109" y="1609761"/>
            <a:ext cx="858982" cy="845128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ction Button: Help 1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685C477-3A8D-7296-E668-2BECDBE8673B}"/>
              </a:ext>
            </a:extLst>
          </p:cNvPr>
          <p:cNvSpPr/>
          <p:nvPr/>
        </p:nvSpPr>
        <p:spPr>
          <a:xfrm>
            <a:off x="8287988" y="5478508"/>
            <a:ext cx="829716" cy="741031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ciency Words: Schrödinger's Cat – Planet Pailly">
            <a:extLst>
              <a:ext uri="{FF2B5EF4-FFF2-40B4-BE49-F238E27FC236}">
                <a16:creationId xmlns:a16="http://schemas.microsoft.com/office/drawing/2014/main" id="{F54B22C5-69A7-C75F-D329-944C7D693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64" y="1562652"/>
            <a:ext cx="4893807" cy="439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696D2D6-872E-8258-F9D2-460BCF1248C6}"/>
              </a:ext>
            </a:extLst>
          </p:cNvPr>
          <p:cNvSpPr txBox="1"/>
          <p:nvPr/>
        </p:nvSpPr>
        <p:spPr>
          <a:xfrm>
            <a:off x="586068" y="5873350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Schrödinger's Cat</a:t>
            </a:r>
          </a:p>
        </p:txBody>
      </p:sp>
    </p:spTree>
    <p:extLst>
      <p:ext uri="{BB962C8B-B14F-4D97-AF65-F5344CB8AC3E}">
        <p14:creationId xmlns:p14="http://schemas.microsoft.com/office/powerpoint/2010/main" val="1546791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D5074-C4CF-8F1D-8B68-6460D59DA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48801A-F425-5DF8-0C45-7C7B062B62AA}"/>
              </a:ext>
            </a:extLst>
          </p:cNvPr>
          <p:cNvSpPr txBox="1"/>
          <p:nvPr/>
        </p:nvSpPr>
        <p:spPr>
          <a:xfrm>
            <a:off x="577562" y="1270949"/>
            <a:ext cx="75758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Place holder for additional content from other co-leads…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Anything to add?</a:t>
            </a:r>
          </a:p>
        </p:txBody>
      </p:sp>
    </p:spTree>
    <p:extLst>
      <p:ext uri="{BB962C8B-B14F-4D97-AF65-F5344CB8AC3E}">
        <p14:creationId xmlns:p14="http://schemas.microsoft.com/office/powerpoint/2010/main" val="114367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209549" y="292503"/>
            <a:ext cx="10280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Evolution of the RS Domain Scope from the SDTMIG v3.2 to v3.4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EA08AA0-2C9F-D206-5215-9AFB14EC97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2362753"/>
              </p:ext>
            </p:extLst>
          </p:nvPr>
        </p:nvGraphicFramePr>
        <p:xfrm>
          <a:off x="387350" y="152400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5A645FB-0692-4C62-8F84-E1F6AFB713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0144356"/>
              </p:ext>
            </p:extLst>
          </p:nvPr>
        </p:nvGraphicFramePr>
        <p:xfrm>
          <a:off x="317500" y="190500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38479F7-1D12-1B5B-4D6E-D33F87A711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2304005"/>
              </p:ext>
            </p:extLst>
          </p:nvPr>
        </p:nvGraphicFramePr>
        <p:xfrm>
          <a:off x="4597400" y="1155700"/>
          <a:ext cx="6451600" cy="4821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" name="Arrow: Right 11">
            <a:extLst>
              <a:ext uri="{FF2B5EF4-FFF2-40B4-BE49-F238E27FC236}">
                <a16:creationId xmlns:a16="http://schemas.microsoft.com/office/drawing/2014/main" id="{FC5EF5B2-C780-EC0C-F3BC-810E003EF2FD}"/>
              </a:ext>
            </a:extLst>
          </p:cNvPr>
          <p:cNvSpPr/>
          <p:nvPr/>
        </p:nvSpPr>
        <p:spPr>
          <a:xfrm>
            <a:off x="4248151" y="3362244"/>
            <a:ext cx="1270000" cy="3144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59B7E0-862D-85CC-C2CE-4CB42E0B5E33}"/>
              </a:ext>
            </a:extLst>
          </p:cNvPr>
          <p:cNvSpPr txBox="1"/>
          <p:nvPr/>
        </p:nvSpPr>
        <p:spPr>
          <a:xfrm>
            <a:off x="492125" y="1356750"/>
            <a:ext cx="3413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SDTMIG v3.2 Scope</a:t>
            </a:r>
          </a:p>
          <a:p>
            <a:r>
              <a:rPr lang="en-US" sz="1800" b="1" dirty="0"/>
              <a:t> 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F8A6CE-BA9A-493A-F52C-76F52A53A747}"/>
              </a:ext>
            </a:extLst>
          </p:cNvPr>
          <p:cNvSpPr txBox="1"/>
          <p:nvPr/>
        </p:nvSpPr>
        <p:spPr>
          <a:xfrm>
            <a:off x="8785225" y="1328180"/>
            <a:ext cx="261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SDTMIG v3.3/3.4 Scope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5CD077-7812-229C-1D27-3375FF773D76}"/>
              </a:ext>
            </a:extLst>
          </p:cNvPr>
          <p:cNvSpPr txBox="1"/>
          <p:nvPr/>
        </p:nvSpPr>
        <p:spPr>
          <a:xfrm>
            <a:off x="9116002" y="2045922"/>
            <a:ext cx="1932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chemeClr val="accent2">
                    <a:lumMod val="75000"/>
                  </a:schemeClr>
                </a:solidFill>
              </a:rPr>
              <a:t>   CC-RS </a:t>
            </a:r>
            <a:endParaRPr lang="en-US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68E54A1-99AA-58BE-AAAD-F623ED538AD4}"/>
              </a:ext>
            </a:extLst>
          </p:cNvPr>
          <p:cNvGrpSpPr/>
          <p:nvPr/>
        </p:nvGrpSpPr>
        <p:grpSpPr>
          <a:xfrm>
            <a:off x="4582390" y="2011287"/>
            <a:ext cx="1682173" cy="584775"/>
            <a:chOff x="6273801" y="2355850"/>
            <a:chExt cx="1682173" cy="58477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D678C5-E1DB-4B69-19E8-2FC1588D4ACC}"/>
                </a:ext>
              </a:extLst>
            </p:cNvPr>
            <p:cNvSpPr txBox="1"/>
            <p:nvPr/>
          </p:nvSpPr>
          <p:spPr>
            <a:xfrm>
              <a:off x="6273801" y="2355850"/>
              <a:ext cx="139699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 err="1">
                  <a:solidFill>
                    <a:schemeClr val="accent1">
                      <a:lumMod val="50000"/>
                    </a:schemeClr>
                  </a:solidFill>
                </a:rPr>
                <a:t>Onc</a:t>
              </a:r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</a:rPr>
                <a:t>-RS  </a:t>
              </a:r>
              <a:endParaRPr lang="en-US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557BD36-A7F7-965B-44F4-0B3204E4C295}"/>
                </a:ext>
              </a:extLst>
            </p:cNvPr>
            <p:cNvCxnSpPr>
              <a:cxnSpLocks/>
            </p:cNvCxnSpPr>
            <p:nvPr/>
          </p:nvCxnSpPr>
          <p:spPr>
            <a:xfrm>
              <a:off x="6362700" y="2850750"/>
              <a:ext cx="1593274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1BCBE37-2D20-60FF-322C-1B94A21C0D62}"/>
              </a:ext>
            </a:extLst>
          </p:cNvPr>
          <p:cNvGrpSpPr/>
          <p:nvPr/>
        </p:nvGrpSpPr>
        <p:grpSpPr>
          <a:xfrm>
            <a:off x="619124" y="2101162"/>
            <a:ext cx="1396999" cy="584775"/>
            <a:chOff x="6273801" y="2355850"/>
            <a:chExt cx="1396999" cy="58477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C8A40F-D35A-9DC9-3D12-2257A08CE5FD}"/>
                </a:ext>
              </a:extLst>
            </p:cNvPr>
            <p:cNvSpPr txBox="1"/>
            <p:nvPr/>
          </p:nvSpPr>
          <p:spPr>
            <a:xfrm>
              <a:off x="6273801" y="2355850"/>
              <a:ext cx="139699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E660248-5EE3-066F-2D6F-FDF6CD65B926}"/>
                </a:ext>
              </a:extLst>
            </p:cNvPr>
            <p:cNvCxnSpPr>
              <a:cxnSpLocks/>
            </p:cNvCxnSpPr>
            <p:nvPr/>
          </p:nvCxnSpPr>
          <p:spPr>
            <a:xfrm>
              <a:off x="6362700" y="2850750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AD20B59-8A73-909A-6449-E0E1912346BD}"/>
              </a:ext>
            </a:extLst>
          </p:cNvPr>
          <p:cNvSpPr txBox="1"/>
          <p:nvPr/>
        </p:nvSpPr>
        <p:spPr>
          <a:xfrm>
            <a:off x="492125" y="5527077"/>
            <a:ext cx="32702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IG3.2 RS: A findings domain for the assessment of disease response to therapy.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266FF4-C418-5596-15CA-6EFD2C52A807}"/>
              </a:ext>
            </a:extLst>
          </p:cNvPr>
          <p:cNvSpPr txBox="1"/>
          <p:nvPr/>
        </p:nvSpPr>
        <p:spPr>
          <a:xfrm>
            <a:off x="7035801" y="5700183"/>
            <a:ext cx="4952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IG3.3-3.4 RS: A findings domain for the assessment of disease response to therapy, or clinical classification based on published criteria.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47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290F24-7A62-62DC-1698-EF54FBFE2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C29B71A-0D71-1C68-EEB7-E9CDB5172F46}"/>
              </a:ext>
            </a:extLst>
          </p:cNvPr>
          <p:cNvSpPr txBox="1"/>
          <p:nvPr/>
        </p:nvSpPr>
        <p:spPr>
          <a:xfrm>
            <a:off x="168274" y="248260"/>
            <a:ext cx="114966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Codelists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5AD0906-8A94-B80A-9044-7DFF409A2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8363157"/>
              </p:ext>
            </p:extLst>
          </p:nvPr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49EBFF1-721B-2FEF-4297-DCB74E5BCD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8514390"/>
              </p:ext>
            </p:extLst>
          </p:nvPr>
        </p:nvGraphicFramePr>
        <p:xfrm>
          <a:off x="285750" y="235424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059F8A-EE23-D005-BCC8-4409CD31BAB3}"/>
              </a:ext>
            </a:extLst>
          </p:cNvPr>
          <p:cNvSpPr txBox="1"/>
          <p:nvPr/>
        </p:nvSpPr>
        <p:spPr>
          <a:xfrm>
            <a:off x="142085" y="1748650"/>
            <a:ext cx="303847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172B4D"/>
                </a:solidFill>
                <a:effectLst/>
              </a:rPr>
              <a:t>RSCAT</a:t>
            </a:r>
            <a:r>
              <a:rPr lang="en-US" sz="1600" dirty="0">
                <a:solidFill>
                  <a:srgbClr val="172B4D"/>
                </a:solidFill>
              </a:rPr>
              <a:t> -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supported by </a:t>
            </a:r>
            <a:r>
              <a:rPr lang="en-US" sz="1600" b="0" i="0" dirty="0">
                <a:solidFill>
                  <a:srgbClr val="FF0000"/>
                </a:solidFill>
                <a:effectLst/>
              </a:rPr>
              <a:t>1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CAT codelist: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ONCRSCAT (Category of Oncology Response Assessment) codelist.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Examples: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RECIST 1.1, AJCC V4-V8, WHO BREAST CANCER 2006, etc.</a:t>
            </a:r>
            <a:endParaRPr lang="en-US" sz="16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002060"/>
                </a:solidFill>
              </a:rPr>
              <a:t>RSTEST-CD -</a:t>
            </a:r>
            <a:r>
              <a:rPr lang="en-US" sz="1600" dirty="0">
                <a:solidFill>
                  <a:srgbClr val="002060"/>
                </a:solidFill>
              </a:rPr>
              <a:t> supported by </a:t>
            </a:r>
            <a:r>
              <a:rPr lang="en-US" sz="1600" dirty="0">
                <a:solidFill>
                  <a:srgbClr val="FF0000"/>
                </a:solidFill>
              </a:rPr>
              <a:t>2 </a:t>
            </a:r>
            <a:r>
              <a:rPr lang="en-US" sz="1600" dirty="0">
                <a:solidFill>
                  <a:srgbClr val="002060"/>
                </a:solidFill>
              </a:rPr>
              <a:t>TEST-CD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: ONCRTS-CD (Oncology Response Assessment Test Name/Code).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RSSTRESC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1 </a:t>
            </a:r>
            <a:r>
              <a:rPr lang="en-US" sz="1600" dirty="0">
                <a:solidFill>
                  <a:srgbClr val="002060"/>
                </a:solidFill>
              </a:rPr>
              <a:t>standard result codelist: </a:t>
            </a:r>
            <a:r>
              <a:rPr lang="en-US" sz="1600" b="0" i="0" dirty="0">
                <a:solidFill>
                  <a:srgbClr val="002060"/>
                </a:solidFill>
                <a:effectLst/>
              </a:rPr>
              <a:t>ONCRSR (Oncology Response Assessment Result).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0C1F18-0926-98E6-EE2B-EDCA262E00E1}"/>
              </a:ext>
            </a:extLst>
          </p:cNvPr>
          <p:cNvSpPr txBox="1"/>
          <p:nvPr/>
        </p:nvSpPr>
        <p:spPr>
          <a:xfrm>
            <a:off x="703261" y="1348540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</a:rPr>
              <a:t>RS-Oncology Only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C323D-01BA-BE77-4AFD-BACC3178FC52}"/>
              </a:ext>
            </a:extLst>
          </p:cNvPr>
          <p:cNvSpPr txBox="1"/>
          <p:nvPr/>
        </p:nvSpPr>
        <p:spPr>
          <a:xfrm>
            <a:off x="9059861" y="1348719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172B4D"/>
                </a:solidFill>
                <a:effectLst/>
              </a:rPr>
              <a:t>CC-All Disease Types</a:t>
            </a:r>
            <a:endParaRPr lang="en-US" sz="2000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BB3EAC-89D4-1C7B-7446-B2DC72646FCD}"/>
              </a:ext>
            </a:extLst>
          </p:cNvPr>
          <p:cNvSpPr txBox="1"/>
          <p:nvPr/>
        </p:nvSpPr>
        <p:spPr>
          <a:xfrm>
            <a:off x="8855870" y="1783586"/>
            <a:ext cx="323214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172B4D"/>
                </a:solidFill>
                <a:effectLst/>
              </a:rPr>
              <a:t>RSCAT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- supported by </a:t>
            </a:r>
            <a:r>
              <a:rPr lang="en-US" sz="1600" dirty="0">
                <a:solidFill>
                  <a:srgbClr val="FF0000"/>
                </a:solidFill>
              </a:rPr>
              <a:t>1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 CAT codelist: </a:t>
            </a:r>
            <a:r>
              <a:rPr lang="en-US" sz="1600" b="0" i="0" dirty="0">
                <a:solidFill>
                  <a:srgbClr val="003366"/>
                </a:solidFill>
                <a:effectLst/>
              </a:rPr>
              <a:t>CCCAT (Category of Clinical Classifications)</a:t>
            </a:r>
            <a:r>
              <a:rPr lang="en-US" sz="1600" dirty="0">
                <a:solidFill>
                  <a:srgbClr val="003366"/>
                </a:solidFill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02060"/>
                </a:solidFill>
                <a:effectLst/>
              </a:rPr>
              <a:t>Examp</a:t>
            </a:r>
            <a:r>
              <a:rPr lang="en-US" sz="1600" dirty="0">
                <a:solidFill>
                  <a:srgbClr val="002060"/>
                </a:solidFill>
              </a:rPr>
              <a:t>les: AJCC V7, APACHE II, CANADIAN CV SOCIETY GRADING ANGINA, etc.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172B4D"/>
                </a:solidFill>
              </a:rPr>
              <a:t>RSTEST-CD</a:t>
            </a:r>
            <a:r>
              <a:rPr lang="en-US" sz="1600" dirty="0">
                <a:solidFill>
                  <a:srgbClr val="172B4D"/>
                </a:solidFill>
              </a:rPr>
              <a:t> - supported by </a:t>
            </a:r>
            <a:r>
              <a:rPr lang="en-US" sz="1600" dirty="0">
                <a:solidFill>
                  <a:srgbClr val="FF0000"/>
                </a:solidFill>
              </a:rPr>
              <a:t>160</a:t>
            </a:r>
            <a:r>
              <a:rPr lang="en-US" sz="1600" dirty="0">
                <a:solidFill>
                  <a:srgbClr val="172B4D"/>
                </a:solidFill>
              </a:rPr>
              <a:t> instrument-specific CCTEST-CD </a:t>
            </a:r>
            <a:r>
              <a:rPr lang="en-US" sz="1600" dirty="0" err="1">
                <a:solidFill>
                  <a:srgbClr val="172B4D"/>
                </a:solidFill>
              </a:rPr>
              <a:t>codelists</a:t>
            </a:r>
            <a:r>
              <a:rPr lang="en-US" sz="1600" dirty="0">
                <a:solidFill>
                  <a:srgbClr val="172B4D"/>
                </a:solidFill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RSORRES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55 </a:t>
            </a:r>
            <a:r>
              <a:rPr lang="en-US" sz="1600" dirty="0">
                <a:solidFill>
                  <a:srgbClr val="172B4D"/>
                </a:solidFill>
              </a:rPr>
              <a:t>instrument-specific </a:t>
            </a:r>
            <a:r>
              <a:rPr lang="en-US" sz="1600" dirty="0">
                <a:solidFill>
                  <a:srgbClr val="002060"/>
                </a:solidFill>
              </a:rPr>
              <a:t>original result CC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  <a:endParaRPr lang="en-US" sz="1600" b="1" i="0" dirty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i="0" dirty="0">
                <a:solidFill>
                  <a:srgbClr val="002060"/>
                </a:solidFill>
                <a:effectLst/>
              </a:rPr>
              <a:t>RSSTRESC - </a:t>
            </a:r>
            <a:r>
              <a:rPr lang="en-US" sz="1600" dirty="0">
                <a:solidFill>
                  <a:srgbClr val="002060"/>
                </a:solidFill>
              </a:rPr>
              <a:t>supported by</a:t>
            </a:r>
            <a:r>
              <a:rPr lang="en-US" sz="1600" dirty="0">
                <a:solidFill>
                  <a:srgbClr val="FF0000"/>
                </a:solidFill>
              </a:rPr>
              <a:t> 55</a:t>
            </a:r>
            <a:r>
              <a:rPr lang="en-US" sz="1600" dirty="0">
                <a:solidFill>
                  <a:srgbClr val="172B4D"/>
                </a:solidFill>
              </a:rPr>
              <a:t> instrument-specific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standardized result CC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9714735-CE18-B243-4168-322D7AE07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34072"/>
              </p:ext>
            </p:extLst>
          </p:nvPr>
        </p:nvGraphicFramePr>
        <p:xfrm>
          <a:off x="3508375" y="3034294"/>
          <a:ext cx="5054600" cy="296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457833179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465370445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3208174697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162997613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3337890540"/>
                    </a:ext>
                  </a:extLst>
                </a:gridCol>
              </a:tblGrid>
              <a:tr h="1075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(Variables)</a:t>
                      </a:r>
                    </a:p>
                  </a:txBody>
                  <a:tcPr marL="6350" marR="6350" marT="635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RSCAT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RSTEST-CD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RSORRES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RSSTRESC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187891"/>
                  </a:ext>
                </a:extLst>
              </a:tr>
              <a:tr h="3225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u="sng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Oncology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ONCRSCAT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ONCRTS-CD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ONCRSR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913217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408389"/>
                  </a:ext>
                </a:extLst>
              </a:tr>
              <a:tr h="368300">
                <a:tc rowSpan="6">
                  <a:txBody>
                    <a:bodyPr/>
                    <a:lstStyle/>
                    <a:p>
                      <a:pPr algn="ctr" fontAlgn="t"/>
                      <a:r>
                        <a:rPr lang="en-US" sz="1200" b="1" u="sng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Clinical Classification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CCCAT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KDPI01TC-TC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HBI0104OR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HBI0101STR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1417746011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KFSS101OR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KPSS0101STR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436112751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APCH102OR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APCH103STR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036454220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HAMA1TC-TN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AIMS0101T07OR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AIMS0101T07STR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206766593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...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…</a:t>
                      </a:r>
                    </a:p>
                    <a:p>
                      <a:pPr algn="ctr" fontAlgn="t"/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… …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11800239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 CC TC-TN </a:t>
                      </a:r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 CCORRES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 CCSTRESC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codelists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42640339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# of Codelists</a:t>
                      </a:r>
                    </a:p>
                    <a:p>
                      <a:pPr algn="ctr" fontAlgn="t"/>
                      <a:endParaRPr lang="en-US" sz="12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6350" marR="6350" marT="6350" marB="0"/>
                </a:tc>
                <a:extLst>
                  <a:ext uri="{0D108BD9-81ED-4DB2-BD59-A6C34878D82A}">
                    <a16:rowId xmlns:a16="http://schemas.microsoft.com/office/drawing/2014/main" val="3945706377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EC644CC7-B5B1-C706-09BC-D07B03AF848A}"/>
              </a:ext>
            </a:extLst>
          </p:cNvPr>
          <p:cNvGrpSpPr/>
          <p:nvPr/>
        </p:nvGrpSpPr>
        <p:grpSpPr>
          <a:xfrm>
            <a:off x="3508375" y="407918"/>
            <a:ext cx="5067300" cy="1975996"/>
            <a:chOff x="3508375" y="407918"/>
            <a:chExt cx="5067300" cy="1975996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47E673C3-2302-F776-B959-6F0EEB79322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01881623"/>
                </p:ext>
              </p:extLst>
            </p:nvPr>
          </p:nvGraphicFramePr>
          <p:xfrm>
            <a:off x="3508375" y="407918"/>
            <a:ext cx="5067300" cy="19759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3140128-BF3A-2FEE-3D80-032F88DF73A7}"/>
                </a:ext>
              </a:extLst>
            </p:cNvPr>
            <p:cNvGrpSpPr/>
            <p:nvPr/>
          </p:nvGrpSpPr>
          <p:grpSpPr>
            <a:xfrm>
              <a:off x="5529262" y="856986"/>
              <a:ext cx="2147887" cy="584775"/>
              <a:chOff x="9686925" y="628492"/>
              <a:chExt cx="2147887" cy="584775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3D56C2C-B879-35BC-B88A-FB038F0865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6925" y="1107391"/>
                <a:ext cx="7747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0C362DE-DCE3-E7B1-EA36-C0FFD5B1A663}"/>
                  </a:ext>
                </a:extLst>
              </p:cNvPr>
              <p:cNvSpPr txBox="1"/>
              <p:nvPr/>
            </p:nvSpPr>
            <p:spPr>
              <a:xfrm>
                <a:off x="9785349" y="628492"/>
                <a:ext cx="204946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i="0" dirty="0">
                    <a:solidFill>
                      <a:srgbClr val="172B4D"/>
                    </a:solidFill>
                    <a:effectLst/>
                  </a:rPr>
                  <a:t>RS</a:t>
                </a:r>
                <a:endParaRPr lang="en-US" sz="3200" dirty="0"/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D37AB65-1C5E-E2CE-2809-0196709C0160}"/>
              </a:ext>
            </a:extLst>
          </p:cNvPr>
          <p:cNvSpPr txBox="1"/>
          <p:nvPr/>
        </p:nvSpPr>
        <p:spPr>
          <a:xfrm>
            <a:off x="3714750" y="6049769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172B4D"/>
                </a:solidFill>
              </a:rPr>
              <a:t>(As of 2023 December publication)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7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CB2776-F8FF-08B2-C1A7-165D95F0A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38B07C0D-378E-D42B-4381-B8E45CAEB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7" y="2755899"/>
            <a:ext cx="5844985" cy="240061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4C2A144-4541-196E-FCDC-8976E51F3FD0}"/>
              </a:ext>
            </a:extLst>
          </p:cNvPr>
          <p:cNvSpPr txBox="1"/>
          <p:nvPr/>
        </p:nvSpPr>
        <p:spPr>
          <a:xfrm>
            <a:off x="154242" y="190522"/>
            <a:ext cx="11557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Terminology and Data Mapping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E21D4D3-E9D3-76EE-F547-DA95258073D3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2DC9D4-69BA-535C-2BE9-E7610CFADD6D}"/>
              </a:ext>
            </a:extLst>
          </p:cNvPr>
          <p:cNvGraphicFramePr/>
          <p:nvPr/>
        </p:nvGraphicFramePr>
        <p:xfrm>
          <a:off x="285750" y="2354240"/>
          <a:ext cx="3930650" cy="3807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FAF1B65-82CF-A2DD-ACE2-D4E2C63755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6938013"/>
              </p:ext>
            </p:extLst>
          </p:nvPr>
        </p:nvGraphicFramePr>
        <p:xfrm>
          <a:off x="6978650" y="723755"/>
          <a:ext cx="5067300" cy="224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9FA33B6-CCFA-3FC8-5464-3537FC740848}"/>
              </a:ext>
            </a:extLst>
          </p:cNvPr>
          <p:cNvSpPr txBox="1"/>
          <p:nvPr/>
        </p:nvSpPr>
        <p:spPr>
          <a:xfrm>
            <a:off x="146050" y="976008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RS-Oncology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CA3AF1-00E9-ABCE-62C7-C94E3C4A0992}"/>
              </a:ext>
            </a:extLst>
          </p:cNvPr>
          <p:cNvGrpSpPr/>
          <p:nvPr/>
        </p:nvGrpSpPr>
        <p:grpSpPr>
          <a:xfrm>
            <a:off x="9124950" y="710754"/>
            <a:ext cx="774700" cy="630942"/>
            <a:chOff x="5581650" y="767949"/>
            <a:chExt cx="774700" cy="63094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4855EED-6BF8-4874-D0CC-EA2F4E9633D2}"/>
                </a:ext>
              </a:extLst>
            </p:cNvPr>
            <p:cNvCxnSpPr>
              <a:cxnSpLocks/>
            </p:cNvCxnSpPr>
            <p:nvPr/>
          </p:nvCxnSpPr>
          <p:spPr>
            <a:xfrm>
              <a:off x="5581650" y="1332412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517183-5B9A-6E53-BAE2-45C31892D93A}"/>
                </a:ext>
              </a:extLst>
            </p:cNvPr>
            <p:cNvSpPr txBox="1"/>
            <p:nvPr/>
          </p:nvSpPr>
          <p:spPr>
            <a:xfrm>
              <a:off x="5581650" y="767949"/>
              <a:ext cx="774700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5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5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BF0E04F-0882-3318-EE67-4728021E8C0F}"/>
              </a:ext>
            </a:extLst>
          </p:cNvPr>
          <p:cNvSpPr txBox="1"/>
          <p:nvPr/>
        </p:nvSpPr>
        <p:spPr>
          <a:xfrm>
            <a:off x="87757" y="1293161"/>
            <a:ext cx="6680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“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oncology assessments from ONCRTS-CD to be used with, and grouped by a “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oncology criterion value in ONCRSCAT.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While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Onc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-Tests and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Onc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-Results can be “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recycled, reused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” for mapping but ultimately they mean different tumor responses to treatment </a:t>
            </a:r>
            <a:r>
              <a:rPr lang="en-US" sz="1600" i="1" u="sng" dirty="0">
                <a:solidFill>
                  <a:srgbClr val="002060"/>
                </a:solidFill>
                <a:effectLst/>
                <a:latin typeface="-apple-system"/>
              </a:rPr>
              <a:t>depending on the specific criterion 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you are using to make the evaluation.</a:t>
            </a:r>
            <a:endParaRPr lang="en-US" sz="1600" dirty="0">
              <a:solidFill>
                <a:srgbClr val="002060"/>
              </a:solidFill>
              <a:latin typeface="-apple-system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92984CF-ACA0-2FA0-98B3-A86CD38D2E6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107839" y="2792260"/>
            <a:ext cx="5956804" cy="23278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810772E-B237-A2B6-6EB1-43DB5FB0CC34}"/>
              </a:ext>
            </a:extLst>
          </p:cNvPr>
          <p:cNvSpPr txBox="1"/>
          <p:nvPr/>
        </p:nvSpPr>
        <p:spPr>
          <a:xfrm>
            <a:off x="7245350" y="5331307"/>
            <a:ext cx="45339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For TEST = Target (lesion) Response/C94534,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t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he result of CR (Complete Response) per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RECIST 1.1 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is defined as: d</a:t>
            </a:r>
            <a:r>
              <a:rPr lang="en-US" sz="1400" dirty="0">
                <a:solidFill>
                  <a:srgbClr val="002060"/>
                </a:solidFill>
              </a:rPr>
              <a:t>isappearance of all target lesions. Any pathological lymph nodes (whether target or non-target) must have reduction in short axis to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 &lt;10mm.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6" name="Arrow: Left 25">
            <a:extLst>
              <a:ext uri="{FF2B5EF4-FFF2-40B4-BE49-F238E27FC236}">
                <a16:creationId xmlns:a16="http://schemas.microsoft.com/office/drawing/2014/main" id="{C159352C-625B-07F9-FD8D-CAF5C90A0082}"/>
              </a:ext>
            </a:extLst>
          </p:cNvPr>
          <p:cNvSpPr/>
          <p:nvPr/>
        </p:nvSpPr>
        <p:spPr>
          <a:xfrm>
            <a:off x="5467350" y="4459816"/>
            <a:ext cx="400050" cy="15875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4B0FE7-E60E-75FD-71DE-6944C7DA03A5}"/>
              </a:ext>
            </a:extLst>
          </p:cNvPr>
          <p:cNvSpPr txBox="1"/>
          <p:nvPr/>
        </p:nvSpPr>
        <p:spPr>
          <a:xfrm>
            <a:off x="87757" y="5223584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For TEST = Target (lesion) Response/C94534, </a:t>
            </a:r>
          </a:p>
          <a:p>
            <a:r>
              <a:rPr lang="en-US" sz="1400" dirty="0">
                <a:solidFill>
                  <a:srgbClr val="002060"/>
                </a:solidFill>
              </a:rPr>
              <a:t>the result of 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CR (Complete Response) per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RANO</a:t>
            </a:r>
            <a:r>
              <a:rPr lang="en-US" sz="1400" i="0" dirty="0">
                <a:solidFill>
                  <a:srgbClr val="002060"/>
                </a:solidFill>
                <a:effectLst/>
              </a:rPr>
              <a:t> is defined as: </a:t>
            </a:r>
            <a:r>
              <a:rPr lang="en-US" sz="1400" b="0" i="0" dirty="0">
                <a:solidFill>
                  <a:srgbClr val="002060"/>
                </a:solidFill>
                <a:effectLst/>
              </a:rPr>
              <a:t>complete disappearance of all enhancing measurable and non-measurable disease sustained for at least 4 weeks; no new lesions; stable or improved non-enhancing (T2/FLAIR) lesions; patients must be off corticosteroids (or on physiologic replacement doses only); and stable or improved clinically.</a:t>
            </a:r>
          </a:p>
        </p:txBody>
      </p:sp>
      <p:sp>
        <p:nvSpPr>
          <p:cNvPr id="30" name="Arrow: Left 29">
            <a:extLst>
              <a:ext uri="{FF2B5EF4-FFF2-40B4-BE49-F238E27FC236}">
                <a16:creationId xmlns:a16="http://schemas.microsoft.com/office/drawing/2014/main" id="{BB8D8234-B42E-AD9A-2B2C-3159DFD724A2}"/>
              </a:ext>
            </a:extLst>
          </p:cNvPr>
          <p:cNvSpPr/>
          <p:nvPr/>
        </p:nvSpPr>
        <p:spPr>
          <a:xfrm>
            <a:off x="11442700" y="3429000"/>
            <a:ext cx="400050" cy="15875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0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309EF0-2855-4445-A691-4CBC5496B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E708A19-807E-1A6C-AC5C-936F5185260C}"/>
              </a:ext>
            </a:extLst>
          </p:cNvPr>
          <p:cNvSpPr txBox="1"/>
          <p:nvPr/>
        </p:nvSpPr>
        <p:spPr>
          <a:xfrm>
            <a:off x="203978" y="245770"/>
            <a:ext cx="116502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Terminology</a:t>
            </a:r>
            <a:r>
              <a:rPr lang="en-US" sz="2800" b="1" dirty="0">
                <a:solidFill>
                  <a:srgbClr val="002060"/>
                </a:solidFill>
              </a:rPr>
              <a:t> and </a:t>
            </a:r>
            <a:r>
              <a:rPr lang="en-US" sz="2800" b="1" i="1" dirty="0">
                <a:solidFill>
                  <a:srgbClr val="002060"/>
                </a:solidFill>
              </a:rPr>
              <a:t>Data Mapping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202CB21-D11D-E413-9ADF-5484A5720179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EAD60B-16B8-4FE8-178F-EB8A191959A6}"/>
              </a:ext>
            </a:extLst>
          </p:cNvPr>
          <p:cNvSpPr txBox="1"/>
          <p:nvPr/>
        </p:nvSpPr>
        <p:spPr>
          <a:xfrm>
            <a:off x="7035800" y="1019602"/>
            <a:ext cx="32702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RS-Clinical Classification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BAF6565-896C-6459-1E4E-E106465BDB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6917190"/>
              </p:ext>
            </p:extLst>
          </p:nvPr>
        </p:nvGraphicFramePr>
        <p:xfrm>
          <a:off x="-177800" y="897897"/>
          <a:ext cx="5067300" cy="224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562341C-3EE6-ADE6-1F9E-C22FEF5D9DFD}"/>
              </a:ext>
            </a:extLst>
          </p:cNvPr>
          <p:cNvSpPr txBox="1"/>
          <p:nvPr/>
        </p:nvSpPr>
        <p:spPr>
          <a:xfrm>
            <a:off x="5159741" y="1419712"/>
            <a:ext cx="69151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“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Clinical Classification TEST-CD assessments to be used with, and grouped by a “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</a:t>
            </a:r>
            <a:r>
              <a:rPr lang="en-US" sz="1600" i="0" dirty="0">
                <a:solidFill>
                  <a:srgbClr val="002060"/>
                </a:solidFill>
                <a:effectLst/>
              </a:rPr>
              <a:t>” Clinical Classification value in CCCAT.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  <a:latin typeface="-apple-system"/>
              </a:rPr>
              <a:t>CC-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Tests and CC-Results are always 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instrument-specific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. You HAVE to use the named CCTEST-CD tests with the 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same</a:t>
            </a:r>
            <a:r>
              <a:rPr lang="en-US" sz="1600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 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named CCCAT. There is no reusability for the CCTEST-CDs, that’s why there are 160 CCTEST-CD </a:t>
            </a:r>
            <a:r>
              <a:rPr lang="en-US" sz="1600" i="0" dirty="0" err="1">
                <a:solidFill>
                  <a:srgbClr val="002060"/>
                </a:solidFill>
                <a:effectLst/>
                <a:latin typeface="-apple-system"/>
              </a:rPr>
              <a:t>codelists</a:t>
            </a:r>
            <a:r>
              <a:rPr lang="en-US" sz="1600" i="0" dirty="0">
                <a:solidFill>
                  <a:srgbClr val="002060"/>
                </a:solidFill>
                <a:effectLst/>
                <a:latin typeface="-apple-system"/>
              </a:rPr>
              <a:t>, each is unique and was created for a single clinical classification.</a:t>
            </a:r>
            <a:endParaRPr lang="en-US" sz="1600" dirty="0">
              <a:solidFill>
                <a:srgbClr val="002060"/>
              </a:solidFill>
              <a:latin typeface="-apple-system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0FEDD0-5DAB-1429-51AD-9656A62834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525" y="3235266"/>
            <a:ext cx="4959350" cy="26310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AE2237-2CBE-7D7B-5277-2D9569915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19850" y="3098684"/>
            <a:ext cx="5099050" cy="27689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5418CA3-E56A-CD93-96B6-FD976B35CE13}"/>
              </a:ext>
            </a:extLst>
          </p:cNvPr>
          <p:cNvSpPr txBox="1"/>
          <p:nvPr/>
        </p:nvSpPr>
        <p:spPr>
          <a:xfrm>
            <a:off x="203978" y="5945316"/>
            <a:ext cx="5410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CPS01 in RSTEST indicates these tests are associated with Child-Pugh.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9C8A55-F771-C4AC-7816-0B3CDF591184}"/>
              </a:ext>
            </a:extLst>
          </p:cNvPr>
          <p:cNvSpPr txBox="1"/>
          <p:nvPr/>
        </p:nvSpPr>
        <p:spPr>
          <a:xfrm>
            <a:off x="6577823" y="6006533"/>
            <a:ext cx="54970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AIMS01 in RSTEST indicates these tests are associated with AIMS (Abnormal Involuntary Movement Scale ).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A002B4-EAFF-A7B7-E285-7A301CADDA0A}"/>
              </a:ext>
            </a:extLst>
          </p:cNvPr>
          <p:cNvGrpSpPr/>
          <p:nvPr/>
        </p:nvGrpSpPr>
        <p:grpSpPr>
          <a:xfrm>
            <a:off x="1968500" y="988952"/>
            <a:ext cx="774700" cy="630942"/>
            <a:chOff x="5581650" y="767949"/>
            <a:chExt cx="774700" cy="630942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E84F93D-11FF-FD25-BB6C-1EB2D5AE06E4}"/>
                </a:ext>
              </a:extLst>
            </p:cNvPr>
            <p:cNvCxnSpPr>
              <a:cxnSpLocks/>
            </p:cNvCxnSpPr>
            <p:nvPr/>
          </p:nvCxnSpPr>
          <p:spPr>
            <a:xfrm>
              <a:off x="5581650" y="1332412"/>
              <a:ext cx="7747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1E7439-7D89-399A-C032-700098A8426C}"/>
                </a:ext>
              </a:extLst>
            </p:cNvPr>
            <p:cNvSpPr txBox="1"/>
            <p:nvPr/>
          </p:nvSpPr>
          <p:spPr>
            <a:xfrm>
              <a:off x="5581650" y="767949"/>
              <a:ext cx="774700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500" b="1" dirty="0">
                  <a:solidFill>
                    <a:schemeClr val="accent1">
                      <a:lumMod val="50000"/>
                    </a:schemeClr>
                  </a:solidFill>
                </a:rPr>
                <a:t>RS  </a:t>
              </a:r>
              <a:endParaRPr lang="en-US" sz="35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723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59BE0B-03A2-EEB8-6253-F666DE65A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EE92C098-34EC-FE89-BC47-038464DD9D8D}"/>
              </a:ext>
            </a:extLst>
          </p:cNvPr>
          <p:cNvSpPr txBox="1"/>
          <p:nvPr/>
        </p:nvSpPr>
        <p:spPr>
          <a:xfrm>
            <a:off x="126604" y="289257"/>
            <a:ext cx="11112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Oncology-RS and CC Differences: </a:t>
            </a:r>
            <a:r>
              <a:rPr lang="en-US" sz="2800" b="1" i="1" dirty="0">
                <a:solidFill>
                  <a:srgbClr val="002060"/>
                </a:solidFill>
              </a:rPr>
              <a:t>Nature of the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AF16B6-6929-09E5-2AAF-38620B3C067E}"/>
              </a:ext>
            </a:extLst>
          </p:cNvPr>
          <p:cNvSpPr txBox="1"/>
          <p:nvPr/>
        </p:nvSpPr>
        <p:spPr>
          <a:xfrm>
            <a:off x="9974912" y="1011507"/>
            <a:ext cx="9080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2060"/>
                </a:solidFill>
                <a:latin typeface="-apple-system"/>
              </a:rPr>
              <a:t>RS-CC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119EF-A517-D4AF-3C3A-4F3BAA6FE8C5}"/>
              </a:ext>
            </a:extLst>
          </p:cNvPr>
          <p:cNvSpPr txBox="1"/>
          <p:nvPr/>
        </p:nvSpPr>
        <p:spPr>
          <a:xfrm>
            <a:off x="7287279" y="1396216"/>
            <a:ext cx="4627630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2060"/>
                </a:solidFill>
                <a:effectLst/>
              </a:rPr>
              <a:t>Clinical classifications are named instruments whose output is an ordinal or categorical score that serves as a </a:t>
            </a:r>
            <a:r>
              <a:rPr lang="en-US" sz="15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surrogate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 for, or </a:t>
            </a:r>
            <a:r>
              <a:rPr lang="en-US" sz="1500" b="0" dirty="0">
                <a:solidFill>
                  <a:srgbClr val="002060"/>
                </a:solidFill>
              </a:rPr>
              <a:t>ranking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 of, disease status,</a:t>
            </a:r>
            <a:r>
              <a:rPr lang="en-US" sz="1500" dirty="0">
                <a:solidFill>
                  <a:srgbClr val="002060"/>
                </a:solidFill>
              </a:rPr>
              <a:t> </a:t>
            </a:r>
            <a:r>
              <a:rPr lang="en-US" sz="1500" b="0" i="0" dirty="0">
                <a:solidFill>
                  <a:srgbClr val="002060"/>
                </a:solidFill>
                <a:effectLst/>
              </a:rPr>
              <a:t>or other physiological or biological status.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Often, CC instruments are about measuring the </a:t>
            </a:r>
            <a:r>
              <a:rPr lang="en-US" sz="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severity of a disease</a:t>
            </a:r>
            <a:r>
              <a:rPr lang="en-US" sz="1500" dirty="0">
                <a:solidFill>
                  <a:srgbClr val="002060"/>
                </a:solidFill>
              </a:rPr>
              <a:t>, in the form of clinical grading, staging, ranking or scoring, from clinician’s reported outcomes and observations.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How BAD is the disease? How sick are you?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F9E762-5A76-D10A-7193-883ECAD105C3}"/>
              </a:ext>
            </a:extLst>
          </p:cNvPr>
          <p:cNvSpPr txBox="1"/>
          <p:nvPr/>
        </p:nvSpPr>
        <p:spPr>
          <a:xfrm>
            <a:off x="126603" y="1445626"/>
            <a:ext cx="3928866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i="0" dirty="0">
                <a:solidFill>
                  <a:srgbClr val="002060"/>
                </a:solidFill>
                <a:effectLst/>
              </a:rPr>
              <a:t>Oncology response criteria assess </a:t>
            </a:r>
            <a:r>
              <a:rPr lang="en-US" sz="1500" b="1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change in tumor burden </a:t>
            </a:r>
            <a:r>
              <a:rPr lang="en-US" sz="1500" i="0" dirty="0">
                <a:solidFill>
                  <a:srgbClr val="002060"/>
                </a:solidFill>
                <a:effectLst/>
              </a:rPr>
              <a:t>(i.e., target/non-target lesions):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Tumor Shrinkage (tumor/lesion got smaller? Disappeared? Less number of existing lesions?)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</a:rPr>
              <a:t>Disease Progression (lesion got bigger? </a:t>
            </a:r>
            <a:r>
              <a:rPr lang="en-US" sz="15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Appearance of one or more new lesions?)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21928D-A81E-BE79-A0D6-9615F3C94FA1}"/>
              </a:ext>
            </a:extLst>
          </p:cNvPr>
          <p:cNvSpPr txBox="1"/>
          <p:nvPr/>
        </p:nvSpPr>
        <p:spPr>
          <a:xfrm>
            <a:off x="199233" y="1043443"/>
            <a:ext cx="1670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sng" dirty="0">
                <a:solidFill>
                  <a:srgbClr val="002060"/>
                </a:solidFill>
                <a:effectLst/>
                <a:latin typeface="-apple-system"/>
              </a:rPr>
              <a:t>RS-Oncology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F7138E3-DF4B-2ECD-7973-A7ECB7704456}"/>
              </a:ext>
            </a:extLst>
          </p:cNvPr>
          <p:cNvGrpSpPr/>
          <p:nvPr/>
        </p:nvGrpSpPr>
        <p:grpSpPr>
          <a:xfrm>
            <a:off x="3539362" y="920199"/>
            <a:ext cx="4111791" cy="1708160"/>
            <a:chOff x="3508375" y="407918"/>
            <a:chExt cx="5067300" cy="1975996"/>
          </a:xfrm>
        </p:grpSpPr>
        <p:graphicFrame>
          <p:nvGraphicFramePr>
            <p:cNvPr id="15" name="Diagram 14">
              <a:extLst>
                <a:ext uri="{FF2B5EF4-FFF2-40B4-BE49-F238E27FC236}">
                  <a16:creationId xmlns:a16="http://schemas.microsoft.com/office/drawing/2014/main" id="{F5BE30AF-CD3B-5B4F-E38E-250A352DB79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43092878"/>
                </p:ext>
              </p:extLst>
            </p:nvPr>
          </p:nvGraphicFramePr>
          <p:xfrm>
            <a:off x="3508375" y="407918"/>
            <a:ext cx="5067300" cy="19759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FD919AE-0570-B0B2-6FFD-14AE8051FCB3}"/>
                </a:ext>
              </a:extLst>
            </p:cNvPr>
            <p:cNvGrpSpPr/>
            <p:nvPr/>
          </p:nvGrpSpPr>
          <p:grpSpPr>
            <a:xfrm>
              <a:off x="5529262" y="815459"/>
              <a:ext cx="1015174" cy="605260"/>
              <a:chOff x="9686925" y="586965"/>
              <a:chExt cx="1015174" cy="60526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D4FD6F8-46EB-F7E4-4F37-610041A32B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6925" y="1107391"/>
                <a:ext cx="7747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D05CF0-14CA-E7F1-DAD8-1D38EF307A86}"/>
                  </a:ext>
                </a:extLst>
              </p:cNvPr>
              <p:cNvSpPr txBox="1"/>
              <p:nvPr/>
            </p:nvSpPr>
            <p:spPr>
              <a:xfrm>
                <a:off x="9729936" y="586965"/>
                <a:ext cx="972163" cy="6052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i="0" dirty="0">
                    <a:solidFill>
                      <a:srgbClr val="172B4D"/>
                    </a:solidFill>
                    <a:effectLst/>
                  </a:rPr>
                  <a:t>RS</a:t>
                </a:r>
                <a:endParaRPr lang="en-US" sz="2800" dirty="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FCC0C69-E571-3A71-120A-C533BB2CE512}"/>
              </a:ext>
            </a:extLst>
          </p:cNvPr>
          <p:cNvSpPr txBox="1"/>
          <p:nvPr/>
        </p:nvSpPr>
        <p:spPr>
          <a:xfrm>
            <a:off x="2091036" y="6387103"/>
            <a:ext cx="1341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dirty="0">
                <a:solidFill>
                  <a:srgbClr val="002060"/>
                </a:solidFill>
                <a:effectLst/>
              </a:rPr>
              <a:t>RECIST 1.1 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BB63C63-7DAE-BB6A-B3C0-5D3DCD8C0C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3045" y="3679212"/>
            <a:ext cx="5509722" cy="26669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874D64B-9D8A-5E08-7271-8CF0D01DB260}"/>
              </a:ext>
            </a:extLst>
          </p:cNvPr>
          <p:cNvSpPr txBox="1"/>
          <p:nvPr/>
        </p:nvSpPr>
        <p:spPr>
          <a:xfrm>
            <a:off x="7651153" y="63182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002060"/>
                </a:solidFill>
                <a:effectLst/>
              </a:rPr>
              <a:t>West Haven Hepatic Encephalopathy Grade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528CCD9-0424-FBAB-C7F2-18ADA4951A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6603" y="3338286"/>
            <a:ext cx="4201623" cy="30488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4296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DBC64E-A6A2-EC2E-6A2F-0E4E56060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16FDB57-DD22-3825-A563-96FE9030F61A}"/>
              </a:ext>
            </a:extLst>
          </p:cNvPr>
          <p:cNvSpPr txBox="1"/>
          <p:nvPr/>
        </p:nvSpPr>
        <p:spPr>
          <a:xfrm>
            <a:off x="320699" y="207311"/>
            <a:ext cx="10852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Q 1: How do we model “non-tumor” disease response to treatment data? Which set of rules/principles do we follow? Need to fill in the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FE09A0-F86B-16FF-0DC8-8B406895325C}"/>
              </a:ext>
            </a:extLst>
          </p:cNvPr>
          <p:cNvGrpSpPr/>
          <p:nvPr/>
        </p:nvGrpSpPr>
        <p:grpSpPr>
          <a:xfrm>
            <a:off x="-308265" y="1175913"/>
            <a:ext cx="7034646" cy="5108451"/>
            <a:chOff x="5213350" y="1428750"/>
            <a:chExt cx="7270750" cy="5126798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04F019AE-8A73-65A7-8EB6-3A1F43C4A2E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67527328"/>
                </p:ext>
              </p:extLst>
            </p:nvPr>
          </p:nvGraphicFramePr>
          <p:xfrm>
            <a:off x="5213350" y="1428750"/>
            <a:ext cx="7270750" cy="51267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2A78D3F-2746-77D2-069C-1B0BEB7EFE69}"/>
                </a:ext>
              </a:extLst>
            </p:cNvPr>
            <p:cNvSpPr txBox="1"/>
            <p:nvPr/>
          </p:nvSpPr>
          <p:spPr>
            <a:xfrm>
              <a:off x="10337801" y="2431362"/>
              <a:ext cx="1553021" cy="5250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u="sng" dirty="0">
                  <a:solidFill>
                    <a:schemeClr val="accent2">
                      <a:lumMod val="75000"/>
                    </a:schemeClr>
                  </a:solidFill>
                </a:rPr>
                <a:t>  CC-RS </a:t>
              </a:r>
              <a:endParaRPr lang="en-US" sz="2800" u="sng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BD21C18-0DC7-AE11-A859-33EA0E3B83C7}"/>
                </a:ext>
              </a:extLst>
            </p:cNvPr>
            <p:cNvGrpSpPr/>
            <p:nvPr/>
          </p:nvGrpSpPr>
          <p:grpSpPr>
            <a:xfrm>
              <a:off x="5661197" y="2323434"/>
              <a:ext cx="1600052" cy="525099"/>
              <a:chOff x="5705648" y="2323434"/>
              <a:chExt cx="1600052" cy="52509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620B3B-AF3A-EE1E-CB09-8A26A6AE79F7}"/>
                  </a:ext>
                </a:extLst>
              </p:cNvPr>
              <p:cNvSpPr txBox="1"/>
              <p:nvPr/>
            </p:nvSpPr>
            <p:spPr>
              <a:xfrm>
                <a:off x="5705648" y="2323434"/>
                <a:ext cx="1431752" cy="525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 err="1">
                    <a:solidFill>
                      <a:schemeClr val="accent1">
                        <a:lumMod val="50000"/>
                      </a:schemeClr>
                    </a:solidFill>
                  </a:rPr>
                  <a:t>Onc</a:t>
                </a: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</a:rPr>
                  <a:t>-RS</a:t>
                </a:r>
                <a:endParaRPr lang="en-US" sz="28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97DE11E-F7B6-59F5-C022-A0F87566B0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3637" y="2802259"/>
                <a:ext cx="1502063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AD97252-B6AB-A1B1-EC4F-AB9CAED08EEE}"/>
              </a:ext>
            </a:extLst>
          </p:cNvPr>
          <p:cNvSpPr txBox="1"/>
          <p:nvPr/>
        </p:nvSpPr>
        <p:spPr>
          <a:xfrm>
            <a:off x="6397511" y="1765751"/>
            <a:ext cx="5574643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sng" dirty="0">
                <a:solidFill>
                  <a:srgbClr val="002060"/>
                </a:solidFill>
                <a:effectLst/>
              </a:rPr>
              <a:t>Pros: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i="0" dirty="0">
                <a:solidFill>
                  <a:srgbClr val="002060"/>
                </a:solidFill>
                <a:effectLst/>
              </a:rPr>
              <a:t>There are active QRS domain and CT teams with expertise and resources to develop and maintain the standards, supplements and controlled terminology.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Each Disease Response to Treatment Criterion will be modeled separately with instrument-specific QRS supplement and terminology.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Faster turn-around for internal, public reviews and publication for the supplements.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b="1" u="sng" dirty="0">
                <a:solidFill>
                  <a:srgbClr val="002060"/>
                </a:solidFill>
              </a:rPr>
              <a:t>Cons: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Need to undergo lengthy copyright/public domain verification process for the instruments which can be time-consuming. (Risk: copyright denied and unable to develop standards.)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Lots of </a:t>
            </a:r>
            <a:r>
              <a:rPr lang="en-US" sz="1600" dirty="0" err="1">
                <a:solidFill>
                  <a:srgbClr val="002060"/>
                </a:solidFill>
              </a:rPr>
              <a:t>codelists</a:t>
            </a:r>
            <a:r>
              <a:rPr lang="en-US" sz="1600" dirty="0">
                <a:solidFill>
                  <a:srgbClr val="002060"/>
                </a:solidFill>
              </a:rPr>
              <a:t>/CT because terminology is instrument-specific. Also inconsistent modeling strategy from how the oncology SDS team is handling tumor-RS data.</a:t>
            </a:r>
          </a:p>
          <a:p>
            <a:pPr marL="342900" indent="-3429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More work for the QRS teams in the future.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EE2D38-46DB-507C-C66D-AFAEEAB55AD3}"/>
              </a:ext>
            </a:extLst>
          </p:cNvPr>
          <p:cNvSpPr txBox="1"/>
          <p:nvPr/>
        </p:nvSpPr>
        <p:spPr>
          <a:xfrm>
            <a:off x="5746774" y="1175913"/>
            <a:ext cx="57253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dirty="0">
                <a:solidFill>
                  <a:srgbClr val="002060"/>
                </a:solidFill>
                <a:effectLst/>
              </a:rPr>
              <a:t>Proposal: </a:t>
            </a:r>
            <a:r>
              <a:rPr lang="en-US" b="1" dirty="0">
                <a:solidFill>
                  <a:srgbClr val="002060"/>
                </a:solidFill>
              </a:rPr>
              <a:t>m</a:t>
            </a:r>
            <a:r>
              <a:rPr lang="en-US" sz="1800" b="1" i="0" dirty="0">
                <a:solidFill>
                  <a:srgbClr val="002060"/>
                </a:solidFill>
                <a:effectLst/>
              </a:rPr>
              <a:t>odel “</a:t>
            </a: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sz="1800" b="1" i="0" dirty="0">
                <a:solidFill>
                  <a:srgbClr val="002060"/>
                </a:solidFill>
                <a:effectLst/>
              </a:rPr>
              <a:t>on-tumor” disease response data in the RS domain, but, </a:t>
            </a:r>
            <a:r>
              <a:rPr lang="en-US" sz="1800" b="1" i="1" dirty="0">
                <a:solidFill>
                  <a:srgbClr val="002060"/>
                </a:solidFill>
                <a:effectLst/>
              </a:rPr>
              <a:t>follow QRS rules.</a:t>
            </a:r>
          </a:p>
        </p:txBody>
      </p:sp>
    </p:spTree>
    <p:extLst>
      <p:ext uri="{BB962C8B-B14F-4D97-AF65-F5344CB8AC3E}">
        <p14:creationId xmlns:p14="http://schemas.microsoft.com/office/powerpoint/2010/main" val="397027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896FC4-9624-BF1A-F930-53BFC2994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5CFC305D-9B71-8223-C1C9-D236F67FFA3C}"/>
              </a:ext>
            </a:extLst>
          </p:cNvPr>
          <p:cNvSpPr txBox="1"/>
          <p:nvPr/>
        </p:nvSpPr>
        <p:spPr>
          <a:xfrm>
            <a:off x="249094" y="290677"/>
            <a:ext cx="10852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Q 2: Clinical classifications and disease responses, do they really belong in the same domain?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8E5EC0-A789-97D2-B619-538103411736}"/>
              </a:ext>
            </a:extLst>
          </p:cNvPr>
          <p:cNvGrpSpPr/>
          <p:nvPr/>
        </p:nvGrpSpPr>
        <p:grpSpPr>
          <a:xfrm>
            <a:off x="-520700" y="971550"/>
            <a:ext cx="7270750" cy="5126798"/>
            <a:chOff x="5213350" y="1428750"/>
            <a:chExt cx="7270750" cy="5126798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CE56FA1E-08AA-A6F8-2469-E065BA2128C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61997571"/>
                </p:ext>
              </p:extLst>
            </p:nvPr>
          </p:nvGraphicFramePr>
          <p:xfrm>
            <a:off x="5213350" y="1428750"/>
            <a:ext cx="7270750" cy="51267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CF609B8-852E-1C26-8A01-C711F99E4AC4}"/>
                </a:ext>
              </a:extLst>
            </p:cNvPr>
            <p:cNvGrpSpPr/>
            <p:nvPr/>
          </p:nvGrpSpPr>
          <p:grpSpPr>
            <a:xfrm>
              <a:off x="8335803" y="1575239"/>
              <a:ext cx="1563775" cy="1015663"/>
              <a:chOff x="8380254" y="1575239"/>
              <a:chExt cx="1563775" cy="101566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5F1A748-5E9B-3723-8944-EE473FC551E6}"/>
                  </a:ext>
                </a:extLst>
              </p:cNvPr>
              <p:cNvSpPr txBox="1"/>
              <p:nvPr/>
            </p:nvSpPr>
            <p:spPr>
              <a:xfrm>
                <a:off x="8547030" y="1575239"/>
                <a:ext cx="1396999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6000" b="1" dirty="0">
                    <a:solidFill>
                      <a:schemeClr val="accent1">
                        <a:lumMod val="50000"/>
                      </a:schemeClr>
                    </a:solidFill>
                  </a:rPr>
                  <a:t>RS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67AAC6A-72EC-E301-1655-6D8187C4F4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0254" y="2383831"/>
                <a:ext cx="1127284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EFFF21E-4827-23C5-8C78-06D70930CC55}"/>
              </a:ext>
            </a:extLst>
          </p:cNvPr>
          <p:cNvSpPr txBox="1"/>
          <p:nvPr/>
        </p:nvSpPr>
        <p:spPr>
          <a:xfrm>
            <a:off x="5818909" y="1091217"/>
            <a:ext cx="572431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2060"/>
                </a:solidFill>
                <a:effectLst/>
              </a:rPr>
              <a:t>RS-Oncology and CC have: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i="0" dirty="0">
                <a:solidFill>
                  <a:srgbClr val="002060"/>
                </a:solidFill>
                <a:effectLst/>
              </a:rPr>
              <a:t>Different types of data.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Different business rules and SOPs for standards development.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Different business rules and SOPs for controlled terminology development.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Two independent, separate domain/CT teams governing content development: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Oncology SDS-Domain/CT team.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QRS Subteam/CT team.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 </a:t>
            </a:r>
            <a:r>
              <a:rPr lang="en-US" i="1" dirty="0">
                <a:solidFill>
                  <a:srgbClr val="002060"/>
                </a:solidFill>
              </a:rPr>
              <a:t>single</a:t>
            </a:r>
            <a:r>
              <a:rPr lang="en-US" dirty="0">
                <a:solidFill>
                  <a:srgbClr val="002060"/>
                </a:solidFill>
              </a:rPr>
              <a:t> instrument may contain </a:t>
            </a:r>
            <a:r>
              <a:rPr lang="en-US" i="1" dirty="0">
                <a:solidFill>
                  <a:srgbClr val="002060"/>
                </a:solidFill>
              </a:rPr>
              <a:t>both</a:t>
            </a:r>
            <a:r>
              <a:rPr lang="en-US" dirty="0">
                <a:solidFill>
                  <a:srgbClr val="002060"/>
                </a:solidFill>
              </a:rPr>
              <a:t> disease response criteria and clinical classifications data. Both parts are modeled in the RS domain but they follow completely different business rules – lots of confusions.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Case Study: AJCC 7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Request to split CC from RS: </a:t>
            </a:r>
            <a:r>
              <a:rPr lang="en-US" dirty="0">
                <a:solidFill>
                  <a:srgbClr val="002060"/>
                </a:solidFill>
                <a:hlinkClick r:id="rId8"/>
              </a:rPr>
              <a:t>https://jira.cdisc.org/browse/SDS-2786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89C0E294-922F-C0A9-7653-89AF0F6E1F7E}"/>
              </a:ext>
            </a:extLst>
          </p:cNvPr>
          <p:cNvSpPr/>
          <p:nvPr/>
        </p:nvSpPr>
        <p:spPr>
          <a:xfrm>
            <a:off x="2717655" y="2133702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49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8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80276E-E532-E260-A9F0-EF5D43AA6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D60B3015-D161-9F81-331D-FCA6D727EED4}"/>
              </a:ext>
            </a:extLst>
          </p:cNvPr>
          <p:cNvSpPr txBox="1"/>
          <p:nvPr/>
        </p:nvSpPr>
        <p:spPr>
          <a:xfrm>
            <a:off x="190500" y="204061"/>
            <a:ext cx="11715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AJCC 7 - A Case Study: Is it RS-Oncology or CC? It is both!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3BFCBC3-FA8D-5310-9958-8FE532BCC4E9}"/>
              </a:ext>
            </a:extLst>
          </p:cNvPr>
          <p:cNvGraphicFramePr/>
          <p:nvPr/>
        </p:nvGraphicFramePr>
        <p:xfrm>
          <a:off x="355600" y="1974850"/>
          <a:ext cx="4000500" cy="3941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6832DB5-D928-1A63-5D13-638732081E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5526" y="804712"/>
            <a:ext cx="2850864" cy="5523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67781B-CC0C-1FE7-5A04-28C075499CC3}"/>
              </a:ext>
            </a:extLst>
          </p:cNvPr>
          <p:cNvSpPr txBox="1"/>
          <p:nvPr/>
        </p:nvSpPr>
        <p:spPr>
          <a:xfrm>
            <a:off x="186759" y="1020602"/>
            <a:ext cx="215743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002060"/>
                </a:solidFill>
              </a:rPr>
              <a:t>AJCC 7, Breast Cancer TNM Staging:</a:t>
            </a:r>
            <a:endParaRPr lang="en-US" sz="1700" i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0" dirty="0">
                <a:solidFill>
                  <a:srgbClr val="002060"/>
                </a:solidFill>
                <a:effectLst/>
              </a:rPr>
              <a:t>TNM staging is used for the </a:t>
            </a:r>
            <a:r>
              <a:rPr lang="en-US" sz="1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tumor malignancy. </a:t>
            </a:r>
            <a:r>
              <a:rPr lang="en-US" sz="1700" i="1" dirty="0">
                <a:solidFill>
                  <a:srgbClr val="002060"/>
                </a:solidFill>
              </a:rPr>
              <a:t>(surrogate for the evaluation of how bad is the cancer? How severe is the disease?)</a:t>
            </a:r>
          </a:p>
          <a:p>
            <a:endParaRPr lang="en-US" sz="1700" dirty="0">
              <a:solidFill>
                <a:srgbClr val="FF0000"/>
              </a:solidFill>
            </a:endParaRPr>
          </a:p>
          <a:p>
            <a:r>
              <a:rPr lang="en-US" sz="1700" dirty="0">
                <a:solidFill>
                  <a:srgbClr val="FF0000"/>
                </a:solidFill>
              </a:rPr>
              <a:t>***This is considered as a </a:t>
            </a:r>
            <a:r>
              <a:rPr lang="en-US" sz="17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classification (CC) </a:t>
            </a:r>
            <a:r>
              <a:rPr lang="en-US" sz="1700" dirty="0">
                <a:solidFill>
                  <a:srgbClr val="FF0000"/>
                </a:solidFill>
              </a:rPr>
              <a:t>and has been modeled as such. (all AJCC cancer staging has been and will be molded as CC)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3E7556-17E3-0E35-C1D6-8B233F77CD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7492" y="804712"/>
            <a:ext cx="3300680" cy="54221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F1F5F9-A4EE-53D8-8CB1-549A708945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8172" y="343047"/>
            <a:ext cx="3434275" cy="22301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855D76-4290-DCEC-99FF-F95324E1D7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17013" y="2715574"/>
            <a:ext cx="3213098" cy="393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3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1608</TotalTime>
  <Words>2147</Words>
  <Application>Microsoft Office PowerPoint</Application>
  <PresentationFormat>Widescreen</PresentationFormat>
  <Paragraphs>257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AdvPTimes</vt:lpstr>
      <vt:lpstr>-apple-system</vt:lpstr>
      <vt:lpstr>Arial</vt:lpstr>
      <vt:lpstr>Calibri</vt:lpstr>
      <vt:lpstr>Calibri Light</vt:lpstr>
      <vt:lpstr>Times New Roman</vt:lpstr>
      <vt:lpstr>Wingdings</vt:lpstr>
      <vt:lpstr>Office Theme</vt:lpstr>
      <vt:lpstr>The State of the RS Domain: Overloaded and Missing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</cp:lastModifiedBy>
  <cp:revision>54</cp:revision>
  <dcterms:created xsi:type="dcterms:W3CDTF">2023-11-08T17:00:46Z</dcterms:created>
  <dcterms:modified xsi:type="dcterms:W3CDTF">2024-02-09T15:57:45Z</dcterms:modified>
</cp:coreProperties>
</file>