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5.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6.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7.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5" r:id="rId2"/>
    <p:sldId id="260" r:id="rId3"/>
    <p:sldId id="262" r:id="rId4"/>
    <p:sldId id="263" r:id="rId5"/>
    <p:sldId id="266" r:id="rId6"/>
    <p:sldId id="267" r:id="rId7"/>
    <p:sldId id="264" r:id="rId8"/>
    <p:sldId id="26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B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5845" autoAdjust="0"/>
  </p:normalViewPr>
  <p:slideViewPr>
    <p:cSldViewPr snapToGrid="0">
      <p:cViewPr varScale="1">
        <p:scale>
          <a:sx n="100" d="100"/>
          <a:sy n="100" d="100"/>
        </p:scale>
        <p:origin x="452"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800" b="1" dirty="0">
              <a:effectLst>
                <a:outerShdw blurRad="38100" dist="38100" dir="2700000" algn="tl">
                  <a:srgbClr val="000000">
                    <a:alpha val="43137"/>
                  </a:srgbClr>
                </a:outerShdw>
              </a:effectLst>
            </a:rPr>
            <a:t>Clinical Classifications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b="0" dirty="0">
              <a:effectLst/>
            </a:rPr>
            <a:t>Tumor Disease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211749" custScaleY="81655" custLinFactNeighborX="-2023" custLinFactNeighborY="177"/>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234343" custScaleY="44789" custLinFactNeighborX="-3542" custLinFactNeighborY="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Classifications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dirty="0"/>
            <a:t>Tumor Disease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224136" custScaleY="99727" custLinFactNeighborX="-4078" custLinFactNeighborY="37233"/>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223747" custScaleY="97844" custLinFactNeighborX="-4533" custLinFactNeighborY="378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3E0A811-CFD9-49F8-B600-3DFA28211C0D}" type="doc">
      <dgm:prSet loTypeId="urn:microsoft.com/office/officeart/2005/8/layout/chart3" loCatId="relationship" qsTypeId="urn:microsoft.com/office/officeart/2005/8/quickstyle/simple3" qsCatId="simple" csTypeId="urn:microsoft.com/office/officeart/2005/8/colors/colorful5" csCatId="colorful" phldr="1"/>
      <dgm:spPr/>
    </dgm:pt>
    <dgm:pt modelId="{BF650B16-94BD-445E-8A3B-D40C7578DB25}" type="pres">
      <dgm:prSet presAssocID="{43E0A811-CFD9-49F8-B600-3DFA28211C0D}" presName="compositeShape" presStyleCnt="0">
        <dgm:presLayoutVars>
          <dgm:chMax val="7"/>
          <dgm:dir/>
          <dgm:resizeHandles val="exact"/>
        </dgm:presLayoutVars>
      </dgm:prSet>
      <dgm:spPr/>
    </dgm:pt>
  </dgm:ptLst>
  <dgm:cxnLst>
    <dgm:cxn modelId="{AA0806AD-DFC0-460A-BA04-456612FB7FF2}" type="presOf" srcId="{43E0A811-CFD9-49F8-B600-3DFA28211C0D}" destId="{BF650B16-94BD-445E-8A3B-D40C7578DB25}" srcOrd="0"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Classifications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dirty="0"/>
            <a:t>Tumor Disease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188919" custScaleY="99727" custLinFactNeighborX="-2023" custLinFactNeighborY="177"/>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184108" custLinFactNeighborX="-3542" custLinFactNeighborY="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3E0A811-CFD9-49F8-B600-3DFA28211C0D}" type="doc">
      <dgm:prSet loTypeId="urn:microsoft.com/office/officeart/2005/8/layout/chart3" loCatId="relationship" qsTypeId="urn:microsoft.com/office/officeart/2005/8/quickstyle/simple3" qsCatId="simple" csTypeId="urn:microsoft.com/office/officeart/2005/8/colors/colorful5" csCatId="colorful" phldr="1"/>
      <dgm:spPr/>
    </dgm:pt>
    <dgm:pt modelId="{BF650B16-94BD-445E-8A3B-D40C7578DB25}" type="pres">
      <dgm:prSet presAssocID="{43E0A811-CFD9-49F8-B600-3DFA28211C0D}" presName="compositeShape" presStyleCnt="0">
        <dgm:presLayoutVars>
          <dgm:chMax val="7"/>
          <dgm:dir/>
          <dgm:resizeHandles val="exact"/>
        </dgm:presLayoutVars>
      </dgm:prSet>
      <dgm:spPr/>
    </dgm:pt>
  </dgm:ptLst>
  <dgm:cxnLst>
    <dgm:cxn modelId="{AA0806AD-DFC0-460A-BA04-456612FB7FF2}" type="presOf" srcId="{43E0A811-CFD9-49F8-B600-3DFA28211C0D}" destId="{BF650B16-94BD-445E-8A3B-D40C7578DB25}" srcOrd="0"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500" dirty="0"/>
            <a:t>Instruments that are considered as Clinical Classifications </a:t>
          </a:r>
        </a:p>
        <a:p>
          <a:r>
            <a:rPr lang="en-US" sz="1500" dirty="0"/>
            <a:t>(For </a:t>
          </a:r>
          <a:r>
            <a:rPr lang="en-US" sz="1500" dirty="0">
              <a:solidFill>
                <a:srgbClr val="FF0000"/>
              </a:solidFill>
            </a:rPr>
            <a:t>all disease types/therapeutic area</a:t>
          </a:r>
          <a:r>
            <a:rPr lang="en-US" sz="1500" dirty="0"/>
            <a:t> CC data)</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F0663E89-D91E-4A1A-95F0-F96DEB631A34}">
      <dgm:prSet phldrT="[Text]" custT="1"/>
      <dgm:spPr/>
      <dgm:t>
        <a:bodyPr/>
        <a:lstStyle/>
        <a:p>
          <a:r>
            <a:rPr lang="en-US" sz="1400" dirty="0"/>
            <a:t>Where and how do we model Disease Response to Treatment data for any diseases </a:t>
          </a:r>
          <a:r>
            <a:rPr lang="en-US" sz="1400" dirty="0">
              <a:solidFill>
                <a:srgbClr val="FF0000"/>
              </a:solidFill>
            </a:rPr>
            <a:t>outside of the oncology realm</a:t>
          </a:r>
          <a:r>
            <a:rPr lang="en-US" sz="1400" dirty="0"/>
            <a:t>?</a:t>
          </a:r>
        </a:p>
      </dgm:t>
    </dgm:pt>
    <dgm:pt modelId="{75F6E91F-BABC-430D-A83A-C2ACC20E17EE}" type="parTrans" cxnId="{028876D0-32FB-490D-8A3C-A519AE2F1EE1}">
      <dgm:prSet/>
      <dgm:spPr/>
      <dgm:t>
        <a:bodyPr/>
        <a:lstStyle/>
        <a:p>
          <a:endParaRPr lang="en-US"/>
        </a:p>
      </dgm:t>
    </dgm:pt>
    <dgm:pt modelId="{985057F1-830B-404B-A3E6-12FA013A6E65}" type="sibTrans" cxnId="{028876D0-32FB-490D-8A3C-A519AE2F1EE1}">
      <dgm:prSet/>
      <dgm:spPr/>
      <dgm:t>
        <a:bodyPr/>
        <a:lstStyle/>
        <a:p>
          <a:endParaRPr lang="en-US"/>
        </a:p>
      </dgm:t>
    </dgm:pt>
    <dgm:pt modelId="{77E5FC3A-73B8-41C9-AF31-DBDD41AEE516}">
      <dgm:prSet phldrT="[Text]" custT="1"/>
      <dgm:spPr/>
      <dgm:t>
        <a:bodyPr/>
        <a:lstStyle/>
        <a:p>
          <a:r>
            <a:rPr lang="en-US" sz="1600" dirty="0"/>
            <a:t>Tumor Disease Response to Treatment</a:t>
          </a:r>
        </a:p>
        <a:p>
          <a:r>
            <a:rPr lang="en-US" sz="1600" dirty="0"/>
            <a:t>(For </a:t>
          </a:r>
          <a:r>
            <a:rPr lang="en-US" sz="1600" dirty="0">
              <a:solidFill>
                <a:srgbClr val="FF0000"/>
              </a:solidFill>
            </a:rPr>
            <a:t>Oncology</a:t>
          </a:r>
          <a:r>
            <a:rPr lang="en-US" sz="1600" dirty="0"/>
            <a:t> Data ONLY)</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3" custScaleX="103881" custScaleY="97975" custLinFactNeighborX="-4919" custLinFactNeighborY="3417"/>
      <dgm:spPr/>
    </dgm:pt>
    <dgm:pt modelId="{6787ECD5-EEF1-4812-BFBE-77D6CCBBE870}" type="pres">
      <dgm:prSet presAssocID="{18BA8A8F-5565-4BBD-982E-0B9BDE17748B}" presName="wedge1Tx" presStyleLbl="node1" presStyleIdx="0" presStyleCnt="3">
        <dgm:presLayoutVars>
          <dgm:chMax val="0"/>
          <dgm:chPref val="0"/>
          <dgm:bulletEnabled val="1"/>
        </dgm:presLayoutVars>
      </dgm:prSet>
      <dgm:spPr/>
    </dgm:pt>
    <dgm:pt modelId="{02779E30-47BB-4EC5-9239-63B2F20EDA24}" type="pres">
      <dgm:prSet presAssocID="{18BA8A8F-5565-4BBD-982E-0B9BDE17748B}" presName="wedge2" presStyleLbl="node1" presStyleIdx="1" presStyleCnt="3"/>
      <dgm:spPr/>
    </dgm:pt>
    <dgm:pt modelId="{2B9A412F-83A7-4D17-AECA-77D1E5320F78}" type="pres">
      <dgm:prSet presAssocID="{18BA8A8F-5565-4BBD-982E-0B9BDE17748B}" presName="wedge2Tx" presStyleLbl="node1" presStyleIdx="1" presStyleCnt="3">
        <dgm:presLayoutVars>
          <dgm:chMax val="0"/>
          <dgm:chPref val="0"/>
          <dgm:bulletEnabled val="1"/>
        </dgm:presLayoutVars>
      </dgm:prSet>
      <dgm:spPr/>
    </dgm:pt>
    <dgm:pt modelId="{247392BE-41AE-4542-852D-48394F1453DF}" type="pres">
      <dgm:prSet presAssocID="{18BA8A8F-5565-4BBD-982E-0B9BDE17748B}" presName="wedge3" presStyleLbl="node1" presStyleIdx="2" presStyleCnt="3" custLinFactNeighborY="1915"/>
      <dgm:spPr/>
    </dgm:pt>
    <dgm:pt modelId="{F24DE47D-0FB4-45F3-994B-92CE42B739BC}" type="pres">
      <dgm:prSet presAssocID="{18BA8A8F-5565-4BBD-982E-0B9BDE17748B}" presName="wedge3Tx" presStyleLbl="node1" presStyleIdx="2" presStyleCnt="3">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02D51F38-1367-4912-92AE-FF0863704091}" type="presOf" srcId="{F0663E89-D91E-4A1A-95F0-F96DEB631A34}" destId="{02779E30-47BB-4EC5-9239-63B2F20EDA24}" srcOrd="0"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2" destOrd="0" parTransId="{7451D05A-BD97-4145-8F7B-517B0625450C}" sibTransId="{B2F5998F-8FC1-4FDE-9110-3CF9C739895C}"/>
    <dgm:cxn modelId="{028876D0-32FB-490D-8A3C-A519AE2F1EE1}" srcId="{18BA8A8F-5565-4BBD-982E-0B9BDE17748B}" destId="{F0663E89-D91E-4A1A-95F0-F96DEB631A34}" srcOrd="1" destOrd="0" parTransId="{75F6E91F-BABC-430D-A83A-C2ACC20E17EE}" sibTransId="{985057F1-830B-404B-A3E6-12FA013A6E65}"/>
    <dgm:cxn modelId="{11FD1BD9-E1B5-4147-99BB-E8B4971F7809}" type="presOf" srcId="{77E5FC3A-73B8-41C9-AF31-DBDD41AEE516}" destId="{247392BE-41AE-4542-852D-48394F1453DF}" srcOrd="0" destOrd="0" presId="urn:microsoft.com/office/officeart/2005/8/layout/chart3"/>
    <dgm:cxn modelId="{5B60C0E0-648D-4AC1-B85A-C95DFDD99AB7}" type="presOf" srcId="{F0663E89-D91E-4A1A-95F0-F96DEB631A34}" destId="{2B9A412F-83A7-4D17-AECA-77D1E5320F78}" srcOrd="1" destOrd="0" presId="urn:microsoft.com/office/officeart/2005/8/layout/chart3"/>
    <dgm:cxn modelId="{2347ADEE-1E70-47C7-B332-640653083382}" type="presOf" srcId="{77E5FC3A-73B8-41C9-AF31-DBDD41AEE516}" destId="{F24DE47D-0FB4-45F3-994B-92CE42B739BC}" srcOrd="1" destOrd="0" presId="urn:microsoft.com/office/officeart/2005/8/layout/chart3"/>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 modelId="{5353E20C-F1DA-4685-9707-4CA7C038980F}" type="presParOf" srcId="{A81C7435-23C9-4CE9-BA79-CE6C2F2DE900}" destId="{247392BE-41AE-4542-852D-48394F1453DF}" srcOrd="4" destOrd="0" presId="urn:microsoft.com/office/officeart/2005/8/layout/chart3"/>
    <dgm:cxn modelId="{C9B0330F-B178-43A8-A070-906B3DB3FEC1}" type="presParOf" srcId="{A81C7435-23C9-4CE9-BA79-CE6C2F2DE900}" destId="{F24DE47D-0FB4-45F3-994B-92CE42B739BC}" srcOrd="5" destOrd="0" presId="urn:microsoft.com/office/officeart/2005/8/layout/char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E0A811-CFD9-49F8-B600-3DFA28211C0D}" type="doc">
      <dgm:prSet loTypeId="urn:microsoft.com/office/officeart/2005/8/layout/chart3" loCatId="relationship" qsTypeId="urn:microsoft.com/office/officeart/2005/8/quickstyle/simple3" qsCatId="simple" csTypeId="urn:microsoft.com/office/officeart/2005/8/colors/colorful5" csCatId="colorful" phldr="1"/>
      <dgm:spPr/>
      <dgm:t>
        <a:bodyPr/>
        <a:lstStyle/>
        <a:p>
          <a:endParaRPr lang="en-US"/>
        </a:p>
      </dgm:t>
    </dgm:pt>
    <dgm:pt modelId="{EEC84EF6-1962-48C9-BDBB-6E6AEECB7D4D}">
      <dgm:prSet phldrT="[Text]" custT="1"/>
      <dgm:spPr/>
      <dgm:t>
        <a:bodyPr/>
        <a:lstStyle/>
        <a:p>
          <a:r>
            <a:rPr lang="en-US" sz="2000" dirty="0"/>
            <a:t>Tumor Disease Response to Treatment</a:t>
          </a:r>
        </a:p>
        <a:p>
          <a:r>
            <a:rPr lang="en-US" sz="2000" dirty="0"/>
            <a:t>(For </a:t>
          </a:r>
          <a:r>
            <a:rPr lang="en-US" sz="2000" dirty="0">
              <a:solidFill>
                <a:srgbClr val="FF0000"/>
              </a:solidFill>
            </a:rPr>
            <a:t>Oncology</a:t>
          </a:r>
          <a:r>
            <a:rPr lang="en-US" sz="2000" dirty="0"/>
            <a:t> Data ONLY)</a:t>
          </a:r>
        </a:p>
      </dgm:t>
    </dgm:pt>
    <dgm:pt modelId="{77CBB5A8-37DC-4585-81F6-EDA64D495C30}" type="parTrans" cxnId="{9D81C261-D14B-4EB5-947B-A25C2B7C16AC}">
      <dgm:prSet/>
      <dgm:spPr/>
      <dgm:t>
        <a:bodyPr/>
        <a:lstStyle/>
        <a:p>
          <a:endParaRPr lang="en-US"/>
        </a:p>
      </dgm:t>
    </dgm:pt>
    <dgm:pt modelId="{E241537C-C643-4A8D-A47F-27454E74EF90}" type="sibTrans" cxnId="{9D81C261-D14B-4EB5-947B-A25C2B7C16AC}">
      <dgm:prSet/>
      <dgm:spPr/>
      <dgm:t>
        <a:bodyPr/>
        <a:lstStyle/>
        <a:p>
          <a:endParaRPr lang="en-US"/>
        </a:p>
      </dgm:t>
    </dgm:pt>
    <dgm:pt modelId="{BF650B16-94BD-445E-8A3B-D40C7578DB25}" type="pres">
      <dgm:prSet presAssocID="{43E0A811-CFD9-49F8-B600-3DFA28211C0D}" presName="compositeShape" presStyleCnt="0">
        <dgm:presLayoutVars>
          <dgm:chMax val="7"/>
          <dgm:dir/>
          <dgm:resizeHandles val="exact"/>
        </dgm:presLayoutVars>
      </dgm:prSet>
      <dgm:spPr/>
    </dgm:pt>
    <dgm:pt modelId="{D84D7643-BF90-48B4-9D25-59D3653E4FA1}" type="pres">
      <dgm:prSet presAssocID="{43E0A811-CFD9-49F8-B600-3DFA28211C0D}" presName="wedge1" presStyleLbl="node1" presStyleIdx="0" presStyleCnt="1" custLinFactNeighborX="7643" custLinFactNeighborY="-8367"/>
      <dgm:spPr/>
    </dgm:pt>
    <dgm:pt modelId="{4F1E82D7-4323-4FEB-90A3-3E6B39E21529}" type="pres">
      <dgm:prSet presAssocID="{43E0A811-CFD9-49F8-B600-3DFA28211C0D}" presName="wedge1Tx" presStyleLbl="node1" presStyleIdx="0" presStyleCnt="1">
        <dgm:presLayoutVars>
          <dgm:chMax val="0"/>
          <dgm:chPref val="0"/>
          <dgm:bulletEnabled val="1"/>
        </dgm:presLayoutVars>
      </dgm:prSet>
      <dgm:spPr/>
    </dgm:pt>
  </dgm:ptLst>
  <dgm:cxnLst>
    <dgm:cxn modelId="{9D81C261-D14B-4EB5-947B-A25C2B7C16AC}" srcId="{43E0A811-CFD9-49F8-B600-3DFA28211C0D}" destId="{EEC84EF6-1962-48C9-BDBB-6E6AEECB7D4D}" srcOrd="0" destOrd="0" parTransId="{77CBB5A8-37DC-4585-81F6-EDA64D495C30}" sibTransId="{E241537C-C643-4A8D-A47F-27454E74EF90}"/>
    <dgm:cxn modelId="{89CBD951-9DAC-4259-B3CD-B458266124A6}" type="presOf" srcId="{EEC84EF6-1962-48C9-BDBB-6E6AEECB7D4D}" destId="{4F1E82D7-4323-4FEB-90A3-3E6B39E21529}" srcOrd="1" destOrd="0" presId="urn:microsoft.com/office/officeart/2005/8/layout/chart3"/>
    <dgm:cxn modelId="{AA0806AD-DFC0-460A-BA04-456612FB7FF2}" type="presOf" srcId="{43E0A811-CFD9-49F8-B600-3DFA28211C0D}" destId="{BF650B16-94BD-445E-8A3B-D40C7578DB25}" srcOrd="0" destOrd="0" presId="urn:microsoft.com/office/officeart/2005/8/layout/chart3"/>
    <dgm:cxn modelId="{A97BC4C9-EAC7-4E38-AC88-755BE6F10624}" type="presOf" srcId="{EEC84EF6-1962-48C9-BDBB-6E6AEECB7D4D}" destId="{D84D7643-BF90-48B4-9D25-59D3653E4FA1}" srcOrd="0" destOrd="0" presId="urn:microsoft.com/office/officeart/2005/8/layout/chart3"/>
    <dgm:cxn modelId="{9DC84561-5E3E-4C1C-8A30-6B67283E9C2F}" type="presParOf" srcId="{BF650B16-94BD-445E-8A3B-D40C7578DB25}" destId="{D84D7643-BF90-48B4-9D25-59D3653E4FA1}" srcOrd="0" destOrd="0" presId="urn:microsoft.com/office/officeart/2005/8/layout/chart3"/>
    <dgm:cxn modelId="{A753E323-44E7-42AC-AA6B-5BAE3ECF4281}" type="presParOf" srcId="{BF650B16-94BD-445E-8A3B-D40C7578DB25}" destId="{4F1E82D7-4323-4FEB-90A3-3E6B39E21529}" srcOrd="1"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Instruments that are considered as Clinical Classifications </a:t>
          </a:r>
        </a:p>
        <a:p>
          <a:r>
            <a:rPr lang="en-US" sz="1600" dirty="0"/>
            <a:t>(For </a:t>
          </a:r>
          <a:r>
            <a:rPr lang="en-US" sz="1600" dirty="0">
              <a:solidFill>
                <a:srgbClr val="FF0000"/>
              </a:solidFill>
            </a:rPr>
            <a:t>all disease types/therapeutic area</a:t>
          </a:r>
          <a:r>
            <a:rPr lang="en-US" sz="1600" dirty="0"/>
            <a:t> CC data)</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dirty="0"/>
            <a:t>Tumor Disease Response to Treatment</a:t>
          </a:r>
        </a:p>
        <a:p>
          <a:r>
            <a:rPr lang="en-US" sz="1600" dirty="0"/>
            <a:t>(For </a:t>
          </a:r>
          <a:r>
            <a:rPr lang="en-US" sz="1600" dirty="0">
              <a:solidFill>
                <a:srgbClr val="FF0000"/>
              </a:solidFill>
            </a:rPr>
            <a:t>Oncology</a:t>
          </a:r>
          <a:r>
            <a:rPr lang="en-US" sz="1600" dirty="0"/>
            <a:t> Data ONLY)</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95623" custScaleY="99727" custLinFactNeighborX="-2749" custLinFactNeighborY="268"/>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100219" custLinFactNeighborX="-3542" custLinFactNeighborY="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3E0A811-CFD9-49F8-B600-3DFA28211C0D}" type="doc">
      <dgm:prSet loTypeId="urn:microsoft.com/office/officeart/2005/8/layout/chart3" loCatId="relationship" qsTypeId="urn:microsoft.com/office/officeart/2005/8/quickstyle/simple3" qsCatId="simple" csTypeId="urn:microsoft.com/office/officeart/2005/8/colors/colorful5" csCatId="colorful" phldr="1"/>
      <dgm:spPr/>
    </dgm:pt>
    <dgm:pt modelId="{BF650B16-94BD-445E-8A3B-D40C7578DB25}" type="pres">
      <dgm:prSet presAssocID="{43E0A811-CFD9-49F8-B600-3DFA28211C0D}" presName="compositeShape" presStyleCnt="0">
        <dgm:presLayoutVars>
          <dgm:chMax val="7"/>
          <dgm:dir/>
          <dgm:resizeHandles val="exact"/>
        </dgm:presLayoutVars>
      </dgm:prSet>
      <dgm:spPr/>
    </dgm:pt>
  </dgm:ptLst>
  <dgm:cxnLst>
    <dgm:cxn modelId="{AA0806AD-DFC0-460A-BA04-456612FB7FF2}" type="presOf" srcId="{43E0A811-CFD9-49F8-B600-3DFA28211C0D}" destId="{BF650B16-94BD-445E-8A3B-D40C7578DB25}" srcOrd="0" destOrd="0" presId="urn:microsoft.com/office/officeart/2005/8/layout/char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Classifications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600" dirty="0"/>
            <a:t>Tumor Disease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224136" custScaleY="99727" custLinFactNeighborX="-4078" custLinFactNeighborY="37233"/>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223747" custScaleY="97844" custLinFactNeighborX="-4533" custLinFactNeighborY="378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8A643E4-240D-41D0-8F36-8853CECF0A07}" type="doc">
      <dgm:prSet loTypeId="urn:microsoft.com/office/officeart/2005/8/layout/venn1" loCatId="relationship" qsTypeId="urn:microsoft.com/office/officeart/2005/8/quickstyle/simple1" qsCatId="simple" csTypeId="urn:microsoft.com/office/officeart/2005/8/colors/colorful4" csCatId="colorful" phldr="1"/>
      <dgm:spPr/>
    </dgm:pt>
    <dgm:pt modelId="{53893BBB-26FD-4711-834B-2095FBEA75EA}" type="pres">
      <dgm:prSet presAssocID="{08A643E4-240D-41D0-8F36-8853CECF0A07}" presName="compositeShape" presStyleCnt="0">
        <dgm:presLayoutVars>
          <dgm:chMax val="7"/>
          <dgm:dir/>
          <dgm:resizeHandles val="exact"/>
        </dgm:presLayoutVars>
      </dgm:prSet>
      <dgm:spPr/>
    </dgm:pt>
  </dgm:ptLst>
  <dgm:cxnLst>
    <dgm:cxn modelId="{CD7D6A61-7E56-49ED-ABB2-28C6DF6EBC1B}" type="presOf" srcId="{08A643E4-240D-41D0-8F36-8853CECF0A07}" destId="{53893BBB-26FD-4711-834B-2095FBEA75EA}" srcOrd="0"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3E0A811-CFD9-49F8-B600-3DFA28211C0D}" type="doc">
      <dgm:prSet loTypeId="urn:microsoft.com/office/officeart/2005/8/layout/chart3" loCatId="relationship" qsTypeId="urn:microsoft.com/office/officeart/2005/8/quickstyle/simple3" qsCatId="simple" csTypeId="urn:microsoft.com/office/officeart/2005/8/colors/colorful5" csCatId="colorful" phldr="1"/>
      <dgm:spPr/>
    </dgm:pt>
    <dgm:pt modelId="{BF650B16-94BD-445E-8A3B-D40C7578DB25}" type="pres">
      <dgm:prSet presAssocID="{43E0A811-CFD9-49F8-B600-3DFA28211C0D}" presName="compositeShape" presStyleCnt="0">
        <dgm:presLayoutVars>
          <dgm:chMax val="7"/>
          <dgm:dir/>
          <dgm:resizeHandles val="exact"/>
        </dgm:presLayoutVars>
      </dgm:prSet>
      <dgm:spPr/>
    </dgm:pt>
  </dgm:ptLst>
  <dgm:cxnLst>
    <dgm:cxn modelId="{AA0806AD-DFC0-460A-BA04-456612FB7FF2}" type="presOf" srcId="{43E0A811-CFD9-49F8-B600-3DFA28211C0D}" destId="{BF650B16-94BD-445E-8A3B-D40C7578DB25}" srcOrd="0" destOrd="0" presId="urn:microsoft.com/office/officeart/2005/8/layout/chart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8BA8A8F-5565-4BBD-982E-0B9BDE17748B}" type="doc">
      <dgm:prSet loTypeId="urn:microsoft.com/office/officeart/2005/8/layout/chart3" loCatId="relationship" qsTypeId="urn:microsoft.com/office/officeart/2005/8/quickstyle/simple3" qsCatId="simple" csTypeId="urn:microsoft.com/office/officeart/2005/8/colors/colorful4" csCatId="colorful" phldr="1"/>
      <dgm:spPr/>
      <dgm:t>
        <a:bodyPr/>
        <a:lstStyle/>
        <a:p>
          <a:endParaRPr lang="en-US"/>
        </a:p>
      </dgm:t>
    </dgm:pt>
    <dgm:pt modelId="{A3BAA4F3-5723-4E34-9405-12BFD22A8676}">
      <dgm:prSet phldrT="[Text]" custT="1"/>
      <dgm:spPr/>
      <dgm:t>
        <a:bodyPr/>
        <a:lstStyle/>
        <a:p>
          <a:r>
            <a:rPr lang="en-US" sz="1600" dirty="0"/>
            <a:t>Clinical Classifications </a:t>
          </a:r>
        </a:p>
      </dgm:t>
    </dgm:pt>
    <dgm:pt modelId="{5A370B2C-A23A-4155-BA04-71CD0F18887E}" type="parTrans" cxnId="{46BDF4A3-1FD8-43CF-962B-C4D265DDC254}">
      <dgm:prSet/>
      <dgm:spPr/>
      <dgm:t>
        <a:bodyPr/>
        <a:lstStyle/>
        <a:p>
          <a:endParaRPr lang="en-US"/>
        </a:p>
      </dgm:t>
    </dgm:pt>
    <dgm:pt modelId="{5A9AD632-48DB-4773-9B6A-9B596BE1A853}" type="sibTrans" cxnId="{46BDF4A3-1FD8-43CF-962B-C4D265DDC254}">
      <dgm:prSet/>
      <dgm:spPr/>
      <dgm:t>
        <a:bodyPr/>
        <a:lstStyle/>
        <a:p>
          <a:endParaRPr lang="en-US"/>
        </a:p>
      </dgm:t>
    </dgm:pt>
    <dgm:pt modelId="{77E5FC3A-73B8-41C9-AF31-DBDD41AEE516}">
      <dgm:prSet phldrT="[Text]" custT="1"/>
      <dgm:spPr/>
      <dgm:t>
        <a:bodyPr/>
        <a:lstStyle/>
        <a:p>
          <a:r>
            <a:rPr lang="en-US" sz="1800" b="1" dirty="0">
              <a:effectLst>
                <a:outerShdw blurRad="38100" dist="38100" dir="2700000" algn="tl">
                  <a:srgbClr val="000000">
                    <a:alpha val="43137"/>
                  </a:srgbClr>
                </a:outerShdw>
              </a:effectLst>
            </a:rPr>
            <a:t>Tumor Disease Response to Treatment</a:t>
          </a:r>
        </a:p>
      </dgm:t>
    </dgm:pt>
    <dgm:pt modelId="{7451D05A-BD97-4145-8F7B-517B0625450C}" type="parTrans" cxnId="{123ED6C1-097A-4AFD-ABCE-5B899FDBF1FB}">
      <dgm:prSet/>
      <dgm:spPr/>
      <dgm:t>
        <a:bodyPr/>
        <a:lstStyle/>
        <a:p>
          <a:endParaRPr lang="en-US"/>
        </a:p>
      </dgm:t>
    </dgm:pt>
    <dgm:pt modelId="{B2F5998F-8FC1-4FDE-9110-3CF9C739895C}" type="sibTrans" cxnId="{123ED6C1-097A-4AFD-ABCE-5B899FDBF1FB}">
      <dgm:prSet/>
      <dgm:spPr/>
      <dgm:t>
        <a:bodyPr/>
        <a:lstStyle/>
        <a:p>
          <a:endParaRPr lang="en-US"/>
        </a:p>
      </dgm:t>
    </dgm:pt>
    <dgm:pt modelId="{A81C7435-23C9-4CE9-BA79-CE6C2F2DE900}" type="pres">
      <dgm:prSet presAssocID="{18BA8A8F-5565-4BBD-982E-0B9BDE17748B}" presName="compositeShape" presStyleCnt="0">
        <dgm:presLayoutVars>
          <dgm:chMax val="7"/>
          <dgm:dir/>
          <dgm:resizeHandles val="exact"/>
        </dgm:presLayoutVars>
      </dgm:prSet>
      <dgm:spPr/>
    </dgm:pt>
    <dgm:pt modelId="{BE209F7A-CC21-45A3-BD6C-882021D81183}" type="pres">
      <dgm:prSet presAssocID="{18BA8A8F-5565-4BBD-982E-0B9BDE17748B}" presName="wedge1" presStyleLbl="node1" presStyleIdx="0" presStyleCnt="2" custScaleX="191022" custScaleY="50907" custLinFactNeighborX="-2023" custLinFactNeighborY="177"/>
      <dgm:spPr/>
    </dgm:pt>
    <dgm:pt modelId="{6787ECD5-EEF1-4812-BFBE-77D6CCBBE870}" type="pres">
      <dgm:prSet presAssocID="{18BA8A8F-5565-4BBD-982E-0B9BDE17748B}" presName="wedge1Tx" presStyleLbl="node1" presStyleIdx="0" presStyleCnt="2">
        <dgm:presLayoutVars>
          <dgm:chMax val="0"/>
          <dgm:chPref val="0"/>
          <dgm:bulletEnabled val="1"/>
        </dgm:presLayoutVars>
      </dgm:prSet>
      <dgm:spPr/>
    </dgm:pt>
    <dgm:pt modelId="{02779E30-47BB-4EC5-9239-63B2F20EDA24}" type="pres">
      <dgm:prSet presAssocID="{18BA8A8F-5565-4BBD-982E-0B9BDE17748B}" presName="wedge2" presStyleLbl="node1" presStyleIdx="1" presStyleCnt="2" custScaleX="183082" custScaleY="81587" custLinFactNeighborX="-3542" custLinFactNeighborY="13"/>
      <dgm:spPr/>
    </dgm:pt>
    <dgm:pt modelId="{2B9A412F-83A7-4D17-AECA-77D1E5320F78}" type="pres">
      <dgm:prSet presAssocID="{18BA8A8F-5565-4BBD-982E-0B9BDE17748B}" presName="wedge2Tx" presStyleLbl="node1" presStyleIdx="1" presStyleCnt="2">
        <dgm:presLayoutVars>
          <dgm:chMax val="0"/>
          <dgm:chPref val="0"/>
          <dgm:bulletEnabled val="1"/>
        </dgm:presLayoutVars>
      </dgm:prSet>
      <dgm:spPr/>
    </dgm:pt>
  </dgm:ptLst>
  <dgm:cxnLst>
    <dgm:cxn modelId="{328C2611-97F4-4D93-AABF-E093BB734E48}" type="presOf" srcId="{18BA8A8F-5565-4BBD-982E-0B9BDE17748B}" destId="{A81C7435-23C9-4CE9-BA79-CE6C2F2DE900}" srcOrd="0" destOrd="0" presId="urn:microsoft.com/office/officeart/2005/8/layout/chart3"/>
    <dgm:cxn modelId="{8BA4712B-7B26-465C-8047-2176E3E6422D}" type="presOf" srcId="{77E5FC3A-73B8-41C9-AF31-DBDD41AEE516}" destId="{2B9A412F-83A7-4D17-AECA-77D1E5320F78}" srcOrd="1" destOrd="0" presId="urn:microsoft.com/office/officeart/2005/8/layout/chart3"/>
    <dgm:cxn modelId="{E52DFF69-33A5-4170-B7C5-75C0B2A89EBC}" type="presOf" srcId="{A3BAA4F3-5723-4E34-9405-12BFD22A8676}" destId="{BE209F7A-CC21-45A3-BD6C-882021D81183}" srcOrd="0" destOrd="0" presId="urn:microsoft.com/office/officeart/2005/8/layout/chart3"/>
    <dgm:cxn modelId="{A43C0058-32D4-405B-B46F-6BA2E5407373}" type="presOf" srcId="{A3BAA4F3-5723-4E34-9405-12BFD22A8676}" destId="{6787ECD5-EEF1-4812-BFBE-77D6CCBBE870}" srcOrd="1" destOrd="0" presId="urn:microsoft.com/office/officeart/2005/8/layout/chart3"/>
    <dgm:cxn modelId="{A65B0984-5CD6-476C-AF5F-08B828D7738F}" type="presOf" srcId="{77E5FC3A-73B8-41C9-AF31-DBDD41AEE516}" destId="{02779E30-47BB-4EC5-9239-63B2F20EDA24}" srcOrd="0" destOrd="0" presId="urn:microsoft.com/office/officeart/2005/8/layout/chart3"/>
    <dgm:cxn modelId="{46BDF4A3-1FD8-43CF-962B-C4D265DDC254}" srcId="{18BA8A8F-5565-4BBD-982E-0B9BDE17748B}" destId="{A3BAA4F3-5723-4E34-9405-12BFD22A8676}" srcOrd="0" destOrd="0" parTransId="{5A370B2C-A23A-4155-BA04-71CD0F18887E}" sibTransId="{5A9AD632-48DB-4773-9B6A-9B596BE1A853}"/>
    <dgm:cxn modelId="{123ED6C1-097A-4AFD-ABCE-5B899FDBF1FB}" srcId="{18BA8A8F-5565-4BBD-982E-0B9BDE17748B}" destId="{77E5FC3A-73B8-41C9-AF31-DBDD41AEE516}" srcOrd="1" destOrd="0" parTransId="{7451D05A-BD97-4145-8F7B-517B0625450C}" sibTransId="{B2F5998F-8FC1-4FDE-9110-3CF9C739895C}"/>
    <dgm:cxn modelId="{84BCA622-C775-4DAE-8D14-1AA0E2818E5E}" type="presParOf" srcId="{A81C7435-23C9-4CE9-BA79-CE6C2F2DE900}" destId="{BE209F7A-CC21-45A3-BD6C-882021D81183}" srcOrd="0" destOrd="0" presId="urn:microsoft.com/office/officeart/2005/8/layout/chart3"/>
    <dgm:cxn modelId="{07E60E09-70F7-498A-95C6-AB752C9E0D5C}" type="presParOf" srcId="{A81C7435-23C9-4CE9-BA79-CE6C2F2DE900}" destId="{6787ECD5-EEF1-4812-BFBE-77D6CCBBE870}" srcOrd="1" destOrd="0" presId="urn:microsoft.com/office/officeart/2005/8/layout/chart3"/>
    <dgm:cxn modelId="{9AF1C456-E2FF-47F4-A2E3-B25E7D59851D}" type="presParOf" srcId="{A81C7435-23C9-4CE9-BA79-CE6C2F2DE900}" destId="{02779E30-47BB-4EC5-9239-63B2F20EDA24}" srcOrd="2" destOrd="0" presId="urn:microsoft.com/office/officeart/2005/8/layout/chart3"/>
    <dgm:cxn modelId="{9F1BE929-724C-4ACD-9C22-11D1E203A10B}" type="presParOf" srcId="{A81C7435-23C9-4CE9-BA79-CE6C2F2DE900}" destId="{2B9A412F-83A7-4D17-AECA-77D1E5320F78}" srcOrd="3" destOrd="0" presId="urn:microsoft.com/office/officeart/2005/8/layout/chart3"/>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546876" y="355365"/>
          <a:ext cx="3987026" cy="1537483"/>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effectLst>
                <a:outerShdw blurRad="38100" dist="38100" dir="2700000" algn="tl">
                  <a:srgbClr val="000000">
                    <a:alpha val="43137"/>
                  </a:srgbClr>
                </a:outerShdw>
              </a:effectLst>
            </a:rPr>
            <a:t>Clinical Classifications </a:t>
          </a:r>
        </a:p>
      </dsp:txBody>
      <dsp:txXfrm>
        <a:off x="2540389" y="584158"/>
        <a:ext cx="1400205" cy="1079899"/>
      </dsp:txXfrm>
    </dsp:sp>
    <dsp:sp modelId="{02779E30-47BB-4EC5-9239-63B2F20EDA24}">
      <dsp:nvSpPr>
        <dsp:cNvPr id="0" name=""/>
        <dsp:cNvSpPr/>
      </dsp:nvSpPr>
      <dsp:spPr>
        <a:xfrm>
          <a:off x="260733" y="699353"/>
          <a:ext cx="4412449" cy="843332"/>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0" kern="1200" dirty="0">
              <a:effectLst/>
            </a:rPr>
            <a:t>Tumor Disease Response to Treatment</a:t>
          </a:r>
        </a:p>
      </dsp:txBody>
      <dsp:txXfrm>
        <a:off x="891082" y="824849"/>
        <a:ext cx="1549610" cy="59234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486257" y="726423"/>
          <a:ext cx="3472085" cy="1544868"/>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Classifications </a:t>
          </a:r>
        </a:p>
      </dsp:txBody>
      <dsp:txXfrm>
        <a:off x="2222300" y="956314"/>
        <a:ext cx="1219363" cy="1085086"/>
      </dsp:txXfrm>
    </dsp:sp>
    <dsp:sp modelId="{02779E30-47BB-4EC5-9239-63B2F20EDA24}">
      <dsp:nvSpPr>
        <dsp:cNvPr id="0" name=""/>
        <dsp:cNvSpPr/>
      </dsp:nvSpPr>
      <dsp:spPr>
        <a:xfrm>
          <a:off x="445338" y="749992"/>
          <a:ext cx="3466059" cy="1515699"/>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Disease Response to Treatment</a:t>
          </a:r>
        </a:p>
      </dsp:txBody>
      <dsp:txXfrm>
        <a:off x="940490" y="975543"/>
        <a:ext cx="1217247" cy="106459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716979" y="185226"/>
          <a:ext cx="3557159" cy="1877761"/>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Classifications </a:t>
          </a:r>
        </a:p>
      </dsp:txBody>
      <dsp:txXfrm>
        <a:off x="2495558" y="464655"/>
        <a:ext cx="1249240" cy="1318904"/>
      </dsp:txXfrm>
    </dsp:sp>
    <dsp:sp modelId="{02779E30-47BB-4EC5-9239-63B2F20EDA24}">
      <dsp:nvSpPr>
        <dsp:cNvPr id="0" name=""/>
        <dsp:cNvSpPr/>
      </dsp:nvSpPr>
      <dsp:spPr>
        <a:xfrm>
          <a:off x="688840" y="179568"/>
          <a:ext cx="3466573" cy="1882902"/>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Disease Response to Treatment</a:t>
          </a:r>
        </a:p>
      </dsp:txBody>
      <dsp:txXfrm>
        <a:off x="1184064" y="459762"/>
        <a:ext cx="1217427" cy="132251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1255926" y="515014"/>
          <a:ext cx="4473645" cy="4219303"/>
        </a:xfrm>
        <a:prstGeom prst="pie">
          <a:avLst>
            <a:gd name="adj1" fmla="val 16200000"/>
            <a:gd name="adj2" fmla="val 18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Instruments that are considered as Clinical Classifications </a:t>
          </a:r>
        </a:p>
        <a:p>
          <a:pPr marL="0" lvl="0" indent="0" algn="ctr" defTabSz="666750">
            <a:lnSpc>
              <a:spcPct val="90000"/>
            </a:lnSpc>
            <a:spcBef>
              <a:spcPct val="0"/>
            </a:spcBef>
            <a:spcAft>
              <a:spcPct val="35000"/>
            </a:spcAft>
            <a:buNone/>
          </a:pPr>
          <a:r>
            <a:rPr lang="en-US" sz="1500" kern="1200" dirty="0"/>
            <a:t>(For </a:t>
          </a:r>
          <a:r>
            <a:rPr lang="en-US" sz="1500" kern="1200" dirty="0">
              <a:solidFill>
                <a:srgbClr val="FF0000"/>
              </a:solidFill>
            </a:rPr>
            <a:t>all disease types/therapeutic area</a:t>
          </a:r>
          <a:r>
            <a:rPr lang="en-US" sz="1500" kern="1200" dirty="0"/>
            <a:t> CC data)</a:t>
          </a:r>
        </a:p>
      </dsp:txBody>
      <dsp:txXfrm>
        <a:off x="3688204" y="1293575"/>
        <a:ext cx="1517844" cy="1406434"/>
      </dsp:txXfrm>
    </dsp:sp>
    <dsp:sp modelId="{02779E30-47BB-4EC5-9239-63B2F20EDA24}">
      <dsp:nvSpPr>
        <dsp:cNvPr id="0" name=""/>
        <dsp:cNvSpPr/>
      </dsp:nvSpPr>
      <dsp:spPr>
        <a:xfrm>
          <a:off x="1329340" y="452427"/>
          <a:ext cx="4306510" cy="4306510"/>
        </a:xfrm>
        <a:prstGeom prst="pie">
          <a:avLst>
            <a:gd name="adj1" fmla="val 1800000"/>
            <a:gd name="adj2" fmla="val 9000000"/>
          </a:avLst>
        </a:prstGeom>
        <a:gradFill rotWithShape="0">
          <a:gsLst>
            <a:gs pos="0">
              <a:schemeClr val="accent4">
                <a:hueOff val="4900445"/>
                <a:satOff val="-20388"/>
                <a:lumOff val="4804"/>
                <a:alphaOff val="0"/>
                <a:lumMod val="110000"/>
                <a:satMod val="105000"/>
                <a:tint val="67000"/>
              </a:schemeClr>
            </a:gs>
            <a:gs pos="50000">
              <a:schemeClr val="accent4">
                <a:hueOff val="4900445"/>
                <a:satOff val="-20388"/>
                <a:lumOff val="4804"/>
                <a:alphaOff val="0"/>
                <a:lumMod val="105000"/>
                <a:satMod val="103000"/>
                <a:tint val="73000"/>
              </a:schemeClr>
            </a:gs>
            <a:gs pos="100000">
              <a:schemeClr val="accent4">
                <a:hueOff val="4900445"/>
                <a:satOff val="-20388"/>
                <a:lumOff val="480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Where and how do we model Disease Response to Treatment data for any diseases </a:t>
          </a:r>
          <a:r>
            <a:rPr lang="en-US" sz="1400" kern="1200" dirty="0">
              <a:solidFill>
                <a:srgbClr val="FF0000"/>
              </a:solidFill>
            </a:rPr>
            <a:t>outside of the oncology realm</a:t>
          </a:r>
          <a:r>
            <a:rPr lang="en-US" sz="1400" kern="1200" dirty="0"/>
            <a:t>?</a:t>
          </a:r>
        </a:p>
      </dsp:txBody>
      <dsp:txXfrm>
        <a:off x="2508504" y="3169630"/>
        <a:ext cx="1948183" cy="1332967"/>
      </dsp:txXfrm>
    </dsp:sp>
    <dsp:sp modelId="{247392BE-41AE-4542-852D-48394F1453DF}">
      <dsp:nvSpPr>
        <dsp:cNvPr id="0" name=""/>
        <dsp:cNvSpPr/>
      </dsp:nvSpPr>
      <dsp:spPr>
        <a:xfrm>
          <a:off x="1329340" y="534896"/>
          <a:ext cx="4306510" cy="4306510"/>
        </a:xfrm>
        <a:prstGeom prst="pie">
          <a:avLst>
            <a:gd name="adj1" fmla="val 90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Disease Response to Treatment</a:t>
          </a:r>
        </a:p>
        <a:p>
          <a:pPr marL="0" lvl="0" indent="0" algn="ctr" defTabSz="711200">
            <a:lnSpc>
              <a:spcPct val="90000"/>
            </a:lnSpc>
            <a:spcBef>
              <a:spcPct val="0"/>
            </a:spcBef>
            <a:spcAft>
              <a:spcPct val="35000"/>
            </a:spcAft>
            <a:buNone/>
          </a:pPr>
          <a:r>
            <a:rPr lang="en-US" sz="1600" kern="1200" dirty="0"/>
            <a:t>(For </a:t>
          </a:r>
          <a:r>
            <a:rPr lang="en-US" sz="1600" kern="1200" dirty="0">
              <a:solidFill>
                <a:srgbClr val="FF0000"/>
              </a:solidFill>
            </a:rPr>
            <a:t>Oncology</a:t>
          </a:r>
          <a:r>
            <a:rPr lang="en-US" sz="1600" kern="1200" dirty="0"/>
            <a:t> Data ONLY)</a:t>
          </a:r>
        </a:p>
      </dsp:txBody>
      <dsp:txXfrm>
        <a:off x="1790752" y="1380818"/>
        <a:ext cx="1461137" cy="14355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4D7643-BF90-48B4-9D25-59D3653E4FA1}">
      <dsp:nvSpPr>
        <dsp:cNvPr id="0" name=""/>
        <dsp:cNvSpPr/>
      </dsp:nvSpPr>
      <dsp:spPr>
        <a:xfrm>
          <a:off x="610484" y="37001"/>
          <a:ext cx="3198621" cy="3198621"/>
        </a:xfrm>
        <a:prstGeom prst="ellipse">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Tumor Disease Response to Treatment</a:t>
          </a:r>
        </a:p>
        <a:p>
          <a:pPr marL="0" lvl="0" indent="0" algn="ctr" defTabSz="889000">
            <a:lnSpc>
              <a:spcPct val="90000"/>
            </a:lnSpc>
            <a:spcBef>
              <a:spcPct val="0"/>
            </a:spcBef>
            <a:spcAft>
              <a:spcPct val="35000"/>
            </a:spcAft>
            <a:buNone/>
          </a:pPr>
          <a:r>
            <a:rPr lang="en-US" sz="2000" kern="1200" dirty="0"/>
            <a:t>(For </a:t>
          </a:r>
          <a:r>
            <a:rPr lang="en-US" sz="2000" kern="1200" dirty="0">
              <a:solidFill>
                <a:srgbClr val="FF0000"/>
              </a:solidFill>
            </a:rPr>
            <a:t>Oncology</a:t>
          </a:r>
          <a:r>
            <a:rPr lang="en-US" sz="2000" kern="1200" dirty="0"/>
            <a:t> Data ONLY)</a:t>
          </a:r>
        </a:p>
      </dsp:txBody>
      <dsp:txXfrm>
        <a:off x="1086470" y="512987"/>
        <a:ext cx="2246650" cy="22466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1272617" y="402144"/>
          <a:ext cx="3873188" cy="4039420"/>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Instruments that are considered as Clinical Classifications </a:t>
          </a:r>
        </a:p>
        <a:p>
          <a:pPr marL="0" lvl="0" indent="0" algn="ctr" defTabSz="711200">
            <a:lnSpc>
              <a:spcPct val="90000"/>
            </a:lnSpc>
            <a:spcBef>
              <a:spcPct val="0"/>
            </a:spcBef>
            <a:spcAft>
              <a:spcPct val="35000"/>
            </a:spcAft>
            <a:buNone/>
          </a:pPr>
          <a:r>
            <a:rPr lang="en-US" sz="1600" kern="1200" dirty="0"/>
            <a:t>(For </a:t>
          </a:r>
          <a:r>
            <a:rPr lang="en-US" sz="1600" kern="1200" dirty="0">
              <a:solidFill>
                <a:srgbClr val="FF0000"/>
              </a:solidFill>
            </a:rPr>
            <a:t>all disease types/therapeutic area</a:t>
          </a:r>
          <a:r>
            <a:rPr lang="en-US" sz="1600" kern="1200" dirty="0"/>
            <a:t> CC data)</a:t>
          </a:r>
        </a:p>
      </dsp:txBody>
      <dsp:txXfrm>
        <a:off x="3209212" y="1003248"/>
        <a:ext cx="1360227" cy="2837212"/>
      </dsp:txXfrm>
    </dsp:sp>
    <dsp:sp modelId="{02779E30-47BB-4EC5-9239-63B2F20EDA24}">
      <dsp:nvSpPr>
        <dsp:cNvPr id="0" name=""/>
        <dsp:cNvSpPr/>
      </dsp:nvSpPr>
      <dsp:spPr>
        <a:xfrm>
          <a:off x="1050977" y="386286"/>
          <a:ext cx="4059348" cy="4050478"/>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Disease Response to Treatment</a:t>
          </a:r>
        </a:p>
        <a:p>
          <a:pPr marL="0" lvl="0" indent="0" algn="ctr" defTabSz="711200">
            <a:lnSpc>
              <a:spcPct val="90000"/>
            </a:lnSpc>
            <a:spcBef>
              <a:spcPct val="0"/>
            </a:spcBef>
            <a:spcAft>
              <a:spcPct val="35000"/>
            </a:spcAft>
            <a:buNone/>
          </a:pPr>
          <a:r>
            <a:rPr lang="en-US" sz="1600" kern="1200" dirty="0"/>
            <a:t>(For </a:t>
          </a:r>
          <a:r>
            <a:rPr lang="en-US" sz="1600" kern="1200" dirty="0">
              <a:solidFill>
                <a:srgbClr val="FF0000"/>
              </a:solidFill>
            </a:rPr>
            <a:t>Oncology</a:t>
          </a:r>
          <a:r>
            <a:rPr lang="en-US" sz="1600" kern="1200" dirty="0"/>
            <a:t> Data ONLY)</a:t>
          </a:r>
        </a:p>
      </dsp:txBody>
      <dsp:txXfrm>
        <a:off x="1630884" y="989036"/>
        <a:ext cx="1425604" cy="28449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623961" y="778352"/>
          <a:ext cx="3720291" cy="1655305"/>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Classifications </a:t>
          </a:r>
        </a:p>
      </dsp:txBody>
      <dsp:txXfrm>
        <a:off x="2484107" y="1024677"/>
        <a:ext cx="1306530" cy="1162654"/>
      </dsp:txXfrm>
    </dsp:sp>
    <dsp:sp modelId="{02779E30-47BB-4EC5-9239-63B2F20EDA24}">
      <dsp:nvSpPr>
        <dsp:cNvPr id="0" name=""/>
        <dsp:cNvSpPr/>
      </dsp:nvSpPr>
      <dsp:spPr>
        <a:xfrm>
          <a:off x="580118" y="803606"/>
          <a:ext cx="3713834" cy="1624050"/>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Tumor Disease Response to Treatment</a:t>
          </a:r>
        </a:p>
      </dsp:txBody>
      <dsp:txXfrm>
        <a:off x="1110665" y="1045280"/>
        <a:ext cx="1304263" cy="114070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09F7A-CC21-45A3-BD6C-882021D81183}">
      <dsp:nvSpPr>
        <dsp:cNvPr id="0" name=""/>
        <dsp:cNvSpPr/>
      </dsp:nvSpPr>
      <dsp:spPr>
        <a:xfrm>
          <a:off x="697180" y="644843"/>
          <a:ext cx="3596757" cy="958528"/>
        </a:xfrm>
        <a:prstGeom prst="pie">
          <a:avLst>
            <a:gd name="adj1" fmla="val 16200000"/>
            <a:gd name="adj2" fmla="val 540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Clinical Classifications </a:t>
          </a:r>
        </a:p>
      </dsp:txBody>
      <dsp:txXfrm>
        <a:off x="2495558" y="787481"/>
        <a:ext cx="1263146" cy="673252"/>
      </dsp:txXfrm>
    </dsp:sp>
    <dsp:sp modelId="{02779E30-47BB-4EC5-9239-63B2F20EDA24}">
      <dsp:nvSpPr>
        <dsp:cNvPr id="0" name=""/>
        <dsp:cNvSpPr/>
      </dsp:nvSpPr>
      <dsp:spPr>
        <a:xfrm>
          <a:off x="698499" y="352918"/>
          <a:ext cx="3447254" cy="1536203"/>
        </a:xfrm>
        <a:prstGeom prst="pie">
          <a:avLst>
            <a:gd name="adj1" fmla="val 5400000"/>
            <a:gd name="adj2" fmla="val 16200000"/>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effectLst>
                <a:outerShdw blurRad="38100" dist="38100" dir="2700000" algn="tl">
                  <a:srgbClr val="000000">
                    <a:alpha val="43137"/>
                  </a:srgbClr>
                </a:outerShdw>
              </a:effectLst>
            </a:rPr>
            <a:t>Tumor Disease Response to Treatment</a:t>
          </a:r>
        </a:p>
      </dsp:txBody>
      <dsp:txXfrm>
        <a:off x="1190964" y="581519"/>
        <a:ext cx="1210642" cy="1078999"/>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6.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9.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6.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9.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D3DD3D-8237-4A0C-A89E-8290A3D3E072}" type="datetimeFigureOut">
              <a:rPr lang="en-US" smtClean="0"/>
              <a:t>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84205D-7259-4525-83AA-B4F9B1DADE0D}" type="slidenum">
              <a:rPr lang="en-US" smtClean="0"/>
              <a:t>‹#›</a:t>
            </a:fld>
            <a:endParaRPr lang="en-US"/>
          </a:p>
        </p:txBody>
      </p:sp>
    </p:spTree>
    <p:extLst>
      <p:ext uri="{BB962C8B-B14F-4D97-AF65-F5344CB8AC3E}">
        <p14:creationId xmlns:p14="http://schemas.microsoft.com/office/powerpoint/2010/main" val="306583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Jordan to go to SDTM and GGG for approval for the variable scope change. Jon to talk to Dianne about getting into IG4.0 scope and timeline and see if this is doable for 4.0.</a:t>
            </a:r>
          </a:p>
          <a:p>
            <a:endParaRPr lang="en-US" dirty="0"/>
          </a:p>
        </p:txBody>
      </p:sp>
      <p:sp>
        <p:nvSpPr>
          <p:cNvPr id="4" name="Slide Number Placeholder 3"/>
          <p:cNvSpPr>
            <a:spLocks noGrp="1"/>
          </p:cNvSpPr>
          <p:nvPr>
            <p:ph type="sldNum" sz="quarter" idx="5"/>
          </p:nvPr>
        </p:nvSpPr>
        <p:spPr/>
        <p:txBody>
          <a:bodyPr/>
          <a:lstStyle/>
          <a:p>
            <a:fld id="{6B84205D-7259-4525-83AA-B4F9B1DADE0D}" type="slidenum">
              <a:rPr lang="en-US" smtClean="0"/>
              <a:t>2</a:t>
            </a:fld>
            <a:endParaRPr lang="en-US"/>
          </a:p>
        </p:txBody>
      </p:sp>
    </p:spTree>
    <p:extLst>
      <p:ext uri="{BB962C8B-B14F-4D97-AF65-F5344CB8AC3E}">
        <p14:creationId xmlns:p14="http://schemas.microsoft.com/office/powerpoint/2010/main" val="2049722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16FA6E-D170-6264-8CF2-4EC719F0CE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9FECA8-E440-8CF7-2DE4-496B4A1C10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EDFEF4-8548-F918-6778-5FE2D2FD458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Jordan to go to SDTM and GGG for approval for the variable scope change. Jon to talk to Dianne about getting into IG4.0 scope and timeline and see if this is doable for 4.0.</a:t>
            </a:r>
          </a:p>
          <a:p>
            <a:endParaRPr lang="en-US" dirty="0"/>
          </a:p>
        </p:txBody>
      </p:sp>
      <p:sp>
        <p:nvSpPr>
          <p:cNvPr id="4" name="Slide Number Placeholder 3">
            <a:extLst>
              <a:ext uri="{FF2B5EF4-FFF2-40B4-BE49-F238E27FC236}">
                <a16:creationId xmlns:a16="http://schemas.microsoft.com/office/drawing/2014/main" id="{17AB8B0D-D656-07B1-CB71-2AFD57D77BCA}"/>
              </a:ext>
            </a:extLst>
          </p:cNvPr>
          <p:cNvSpPr>
            <a:spLocks noGrp="1"/>
          </p:cNvSpPr>
          <p:nvPr>
            <p:ph type="sldNum" sz="quarter" idx="5"/>
          </p:nvPr>
        </p:nvSpPr>
        <p:spPr/>
        <p:txBody>
          <a:bodyPr/>
          <a:lstStyle/>
          <a:p>
            <a:fld id="{6B84205D-7259-4525-83AA-B4F9B1DADE0D}" type="slidenum">
              <a:rPr lang="en-US" smtClean="0"/>
              <a:t>3</a:t>
            </a:fld>
            <a:endParaRPr lang="en-US"/>
          </a:p>
        </p:txBody>
      </p:sp>
    </p:spTree>
    <p:extLst>
      <p:ext uri="{BB962C8B-B14F-4D97-AF65-F5344CB8AC3E}">
        <p14:creationId xmlns:p14="http://schemas.microsoft.com/office/powerpoint/2010/main" val="3012803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6813C9-8CCB-E244-740E-20EC731A47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68F03A-3F25-BF1C-E708-B1832BEC56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500643-9B22-70FA-89E3-20175F771AC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Jordan to go to SDTM and GGG for approval for the variable scope change. Jon to talk to Dianne about getting into IG4.0 scope and timeline and see if this is doable for 4.0.</a:t>
            </a:r>
          </a:p>
          <a:p>
            <a:endParaRPr lang="en-US" dirty="0"/>
          </a:p>
        </p:txBody>
      </p:sp>
      <p:sp>
        <p:nvSpPr>
          <p:cNvPr id="4" name="Slide Number Placeholder 3">
            <a:extLst>
              <a:ext uri="{FF2B5EF4-FFF2-40B4-BE49-F238E27FC236}">
                <a16:creationId xmlns:a16="http://schemas.microsoft.com/office/drawing/2014/main" id="{5EB8F5E3-9A65-6DCD-FDC0-E99139C009BF}"/>
              </a:ext>
            </a:extLst>
          </p:cNvPr>
          <p:cNvSpPr>
            <a:spLocks noGrp="1"/>
          </p:cNvSpPr>
          <p:nvPr>
            <p:ph type="sldNum" sz="quarter" idx="5"/>
          </p:nvPr>
        </p:nvSpPr>
        <p:spPr/>
        <p:txBody>
          <a:bodyPr/>
          <a:lstStyle/>
          <a:p>
            <a:fld id="{6B84205D-7259-4525-83AA-B4F9B1DADE0D}" type="slidenum">
              <a:rPr lang="en-US" smtClean="0"/>
              <a:t>4</a:t>
            </a:fld>
            <a:endParaRPr lang="en-US"/>
          </a:p>
        </p:txBody>
      </p:sp>
    </p:spTree>
    <p:extLst>
      <p:ext uri="{BB962C8B-B14F-4D97-AF65-F5344CB8AC3E}">
        <p14:creationId xmlns:p14="http://schemas.microsoft.com/office/powerpoint/2010/main" val="987731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468EBA-48DE-C97D-EB10-95586BF6EF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D72F59-DD8B-5D0F-E17E-EA17CC0128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27D63F-F2DE-4A45-8442-E11371D219F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Jordan to go to SDTM and GGG for approval for the variable scope change. Jon to talk to Dianne about getting into IG4.0 scope and timeline and see if this is doable for 4.0.</a:t>
            </a:r>
          </a:p>
          <a:p>
            <a:endParaRPr lang="en-US" dirty="0"/>
          </a:p>
        </p:txBody>
      </p:sp>
      <p:sp>
        <p:nvSpPr>
          <p:cNvPr id="4" name="Slide Number Placeholder 3">
            <a:extLst>
              <a:ext uri="{FF2B5EF4-FFF2-40B4-BE49-F238E27FC236}">
                <a16:creationId xmlns:a16="http://schemas.microsoft.com/office/drawing/2014/main" id="{E92E31E5-E6CA-D415-59B0-21A8B61B4BED}"/>
              </a:ext>
            </a:extLst>
          </p:cNvPr>
          <p:cNvSpPr>
            <a:spLocks noGrp="1"/>
          </p:cNvSpPr>
          <p:nvPr>
            <p:ph type="sldNum" sz="quarter" idx="5"/>
          </p:nvPr>
        </p:nvSpPr>
        <p:spPr/>
        <p:txBody>
          <a:bodyPr/>
          <a:lstStyle/>
          <a:p>
            <a:fld id="{6B84205D-7259-4525-83AA-B4F9B1DADE0D}" type="slidenum">
              <a:rPr lang="en-US" smtClean="0"/>
              <a:t>5</a:t>
            </a:fld>
            <a:endParaRPr lang="en-US"/>
          </a:p>
        </p:txBody>
      </p:sp>
    </p:spTree>
    <p:extLst>
      <p:ext uri="{BB962C8B-B14F-4D97-AF65-F5344CB8AC3E}">
        <p14:creationId xmlns:p14="http://schemas.microsoft.com/office/powerpoint/2010/main" val="40874080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5EDCC5-6C12-4664-30CC-871F037078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8E9DCC-18AC-120F-ADD1-C090AC9F75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778207-1468-39EA-B20F-E57911044FE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Jordan to go to SDTM and GGG for approval for the variable scope change. Jon to talk to Dianne about getting into IG4.0 scope and timeline and see if this is doable for 4.0.</a:t>
            </a:r>
          </a:p>
          <a:p>
            <a:endParaRPr lang="en-US" dirty="0"/>
          </a:p>
        </p:txBody>
      </p:sp>
      <p:sp>
        <p:nvSpPr>
          <p:cNvPr id="4" name="Slide Number Placeholder 3">
            <a:extLst>
              <a:ext uri="{FF2B5EF4-FFF2-40B4-BE49-F238E27FC236}">
                <a16:creationId xmlns:a16="http://schemas.microsoft.com/office/drawing/2014/main" id="{7902ED8C-F7CA-11E6-B15B-3C4081113DD7}"/>
              </a:ext>
            </a:extLst>
          </p:cNvPr>
          <p:cNvSpPr>
            <a:spLocks noGrp="1"/>
          </p:cNvSpPr>
          <p:nvPr>
            <p:ph type="sldNum" sz="quarter" idx="5"/>
          </p:nvPr>
        </p:nvSpPr>
        <p:spPr/>
        <p:txBody>
          <a:bodyPr/>
          <a:lstStyle/>
          <a:p>
            <a:fld id="{6B84205D-7259-4525-83AA-B4F9B1DADE0D}" type="slidenum">
              <a:rPr lang="en-US" smtClean="0"/>
              <a:t>6</a:t>
            </a:fld>
            <a:endParaRPr lang="en-US"/>
          </a:p>
        </p:txBody>
      </p:sp>
    </p:spTree>
    <p:extLst>
      <p:ext uri="{BB962C8B-B14F-4D97-AF65-F5344CB8AC3E}">
        <p14:creationId xmlns:p14="http://schemas.microsoft.com/office/powerpoint/2010/main" val="1337043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CEE902-1C3A-7A0F-0317-666DDD9D68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6C338E-F18C-A43E-5BC4-6FFC656D30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B15E80-DB38-1A89-CBE3-9D9E2250B40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Jordan to go to SDTM and GGG for approval for the variable scope change. Jon to talk to Dianne about getting into IG4.0 scope and timeline and see if this is doable for 4.0.</a:t>
            </a:r>
          </a:p>
          <a:p>
            <a:endParaRPr lang="en-US" dirty="0"/>
          </a:p>
        </p:txBody>
      </p:sp>
      <p:sp>
        <p:nvSpPr>
          <p:cNvPr id="4" name="Slide Number Placeholder 3">
            <a:extLst>
              <a:ext uri="{FF2B5EF4-FFF2-40B4-BE49-F238E27FC236}">
                <a16:creationId xmlns:a16="http://schemas.microsoft.com/office/drawing/2014/main" id="{E8841153-A25B-3227-FAE6-56124BF5D062}"/>
              </a:ext>
            </a:extLst>
          </p:cNvPr>
          <p:cNvSpPr>
            <a:spLocks noGrp="1"/>
          </p:cNvSpPr>
          <p:nvPr>
            <p:ph type="sldNum" sz="quarter" idx="5"/>
          </p:nvPr>
        </p:nvSpPr>
        <p:spPr/>
        <p:txBody>
          <a:bodyPr/>
          <a:lstStyle/>
          <a:p>
            <a:fld id="{6B84205D-7259-4525-83AA-B4F9B1DADE0D}" type="slidenum">
              <a:rPr lang="en-US" smtClean="0"/>
              <a:t>7</a:t>
            </a:fld>
            <a:endParaRPr lang="en-US"/>
          </a:p>
        </p:txBody>
      </p:sp>
    </p:spTree>
    <p:extLst>
      <p:ext uri="{BB962C8B-B14F-4D97-AF65-F5344CB8AC3E}">
        <p14:creationId xmlns:p14="http://schemas.microsoft.com/office/powerpoint/2010/main" val="2663009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7089A-3718-98C0-1D93-322D75F422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57F2E8-1919-6C62-1FA5-5E9D2F9488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2B2DD3-EEAD-A331-0D4D-43921290AB7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Jordan to go to SDTM and GGG for approval for the variable scope change. Jon to talk to Dianne about getting into IG4.0 scope and timeline and see if this is doable for 4.0.</a:t>
            </a:r>
          </a:p>
          <a:p>
            <a:endParaRPr lang="en-US" dirty="0"/>
          </a:p>
        </p:txBody>
      </p:sp>
      <p:sp>
        <p:nvSpPr>
          <p:cNvPr id="4" name="Slide Number Placeholder 3">
            <a:extLst>
              <a:ext uri="{FF2B5EF4-FFF2-40B4-BE49-F238E27FC236}">
                <a16:creationId xmlns:a16="http://schemas.microsoft.com/office/drawing/2014/main" id="{EC1BD5B5-4A3B-D80D-F2AF-DE7DB93D67A5}"/>
              </a:ext>
            </a:extLst>
          </p:cNvPr>
          <p:cNvSpPr>
            <a:spLocks noGrp="1"/>
          </p:cNvSpPr>
          <p:nvPr>
            <p:ph type="sldNum" sz="quarter" idx="5"/>
          </p:nvPr>
        </p:nvSpPr>
        <p:spPr/>
        <p:txBody>
          <a:bodyPr/>
          <a:lstStyle/>
          <a:p>
            <a:fld id="{6B84205D-7259-4525-83AA-B4F9B1DADE0D}" type="slidenum">
              <a:rPr lang="en-US" smtClean="0"/>
              <a:t>8</a:t>
            </a:fld>
            <a:endParaRPr lang="en-US"/>
          </a:p>
        </p:txBody>
      </p:sp>
    </p:spTree>
    <p:extLst>
      <p:ext uri="{BB962C8B-B14F-4D97-AF65-F5344CB8AC3E}">
        <p14:creationId xmlns:p14="http://schemas.microsoft.com/office/powerpoint/2010/main" val="2549688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2C9E6-7100-6B43-C722-7EB57DE3EED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BEAA207-801C-E0BB-FAC3-C5B76A59CE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2ECB7F-EA99-B1EB-B5AE-44496E1ED836}"/>
              </a:ext>
            </a:extLst>
          </p:cNvPr>
          <p:cNvSpPr>
            <a:spLocks noGrp="1"/>
          </p:cNvSpPr>
          <p:nvPr>
            <p:ph type="dt" sz="half" idx="10"/>
          </p:nvPr>
        </p:nvSpPr>
        <p:spPr/>
        <p:txBody>
          <a:bodyPr/>
          <a:lstStyle/>
          <a:p>
            <a:fld id="{0E056C3D-8429-450F-929A-03A15CE58016}" type="datetimeFigureOut">
              <a:rPr lang="en-US" smtClean="0"/>
              <a:t>2/6/2024</a:t>
            </a:fld>
            <a:endParaRPr lang="en-US"/>
          </a:p>
        </p:txBody>
      </p:sp>
      <p:sp>
        <p:nvSpPr>
          <p:cNvPr id="5" name="Footer Placeholder 4">
            <a:extLst>
              <a:ext uri="{FF2B5EF4-FFF2-40B4-BE49-F238E27FC236}">
                <a16:creationId xmlns:a16="http://schemas.microsoft.com/office/drawing/2014/main" id="{4CF9D3AD-CDA0-90A7-9299-BDEA1B63A0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F05735-0CE5-FD0D-72A3-501956C8A9EA}"/>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746755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13ED4-3D40-ADA7-FA35-A994D83888A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E48F70-F302-2478-A7CE-B619321E54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2D343E-AD94-D23B-F646-7B8F7F00EEA0}"/>
              </a:ext>
            </a:extLst>
          </p:cNvPr>
          <p:cNvSpPr>
            <a:spLocks noGrp="1"/>
          </p:cNvSpPr>
          <p:nvPr>
            <p:ph type="dt" sz="half" idx="10"/>
          </p:nvPr>
        </p:nvSpPr>
        <p:spPr/>
        <p:txBody>
          <a:bodyPr/>
          <a:lstStyle/>
          <a:p>
            <a:fld id="{0E056C3D-8429-450F-929A-03A15CE58016}" type="datetimeFigureOut">
              <a:rPr lang="en-US" smtClean="0"/>
              <a:t>2/6/2024</a:t>
            </a:fld>
            <a:endParaRPr lang="en-US"/>
          </a:p>
        </p:txBody>
      </p:sp>
      <p:sp>
        <p:nvSpPr>
          <p:cNvPr id="5" name="Footer Placeholder 4">
            <a:extLst>
              <a:ext uri="{FF2B5EF4-FFF2-40B4-BE49-F238E27FC236}">
                <a16:creationId xmlns:a16="http://schemas.microsoft.com/office/drawing/2014/main" id="{3225D3E3-34E0-B61E-2827-C475877BE4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81F638-3B67-19B2-CD72-50104454058B}"/>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4219307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F85A624-6AF0-C7CF-8AB5-59983C0CE38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7906BD9-BFC6-2B89-CE08-BED283C4726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7E7DDF-4A6E-706E-17E8-313A5004AD41}"/>
              </a:ext>
            </a:extLst>
          </p:cNvPr>
          <p:cNvSpPr>
            <a:spLocks noGrp="1"/>
          </p:cNvSpPr>
          <p:nvPr>
            <p:ph type="dt" sz="half" idx="10"/>
          </p:nvPr>
        </p:nvSpPr>
        <p:spPr/>
        <p:txBody>
          <a:bodyPr/>
          <a:lstStyle/>
          <a:p>
            <a:fld id="{0E056C3D-8429-450F-929A-03A15CE58016}" type="datetimeFigureOut">
              <a:rPr lang="en-US" smtClean="0"/>
              <a:t>2/6/2024</a:t>
            </a:fld>
            <a:endParaRPr lang="en-US"/>
          </a:p>
        </p:txBody>
      </p:sp>
      <p:sp>
        <p:nvSpPr>
          <p:cNvPr id="5" name="Footer Placeholder 4">
            <a:extLst>
              <a:ext uri="{FF2B5EF4-FFF2-40B4-BE49-F238E27FC236}">
                <a16:creationId xmlns:a16="http://schemas.microsoft.com/office/drawing/2014/main" id="{1660E2EB-13CC-FAD4-3181-214B3AF989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140631-6666-9F40-5BFA-1852B97C48AA}"/>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552068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9C855-BA55-1A19-7FCE-D116CD75BB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79FB5FB-FF2D-A95E-26A2-1ED0BC1839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E47198-3120-BEE6-426F-2960FCF20503}"/>
              </a:ext>
            </a:extLst>
          </p:cNvPr>
          <p:cNvSpPr>
            <a:spLocks noGrp="1"/>
          </p:cNvSpPr>
          <p:nvPr>
            <p:ph type="dt" sz="half" idx="10"/>
          </p:nvPr>
        </p:nvSpPr>
        <p:spPr/>
        <p:txBody>
          <a:bodyPr/>
          <a:lstStyle/>
          <a:p>
            <a:fld id="{0E056C3D-8429-450F-929A-03A15CE58016}" type="datetimeFigureOut">
              <a:rPr lang="en-US" smtClean="0"/>
              <a:t>2/6/2024</a:t>
            </a:fld>
            <a:endParaRPr lang="en-US"/>
          </a:p>
        </p:txBody>
      </p:sp>
      <p:sp>
        <p:nvSpPr>
          <p:cNvPr id="5" name="Footer Placeholder 4">
            <a:extLst>
              <a:ext uri="{FF2B5EF4-FFF2-40B4-BE49-F238E27FC236}">
                <a16:creationId xmlns:a16="http://schemas.microsoft.com/office/drawing/2014/main" id="{45E4092E-C946-4FDE-AFAE-C4D220413C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2F85E9-09EA-43FA-098B-8ED6303C1495}"/>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798603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17F24-CA15-401D-44AE-8698FEBE5EF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601B5C8-9FD0-9146-F934-C90267C462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5C57DC8-7E6B-9E1F-DC66-9A04C04024ED}"/>
              </a:ext>
            </a:extLst>
          </p:cNvPr>
          <p:cNvSpPr>
            <a:spLocks noGrp="1"/>
          </p:cNvSpPr>
          <p:nvPr>
            <p:ph type="dt" sz="half" idx="10"/>
          </p:nvPr>
        </p:nvSpPr>
        <p:spPr/>
        <p:txBody>
          <a:bodyPr/>
          <a:lstStyle/>
          <a:p>
            <a:fld id="{0E056C3D-8429-450F-929A-03A15CE58016}" type="datetimeFigureOut">
              <a:rPr lang="en-US" smtClean="0"/>
              <a:t>2/6/2024</a:t>
            </a:fld>
            <a:endParaRPr lang="en-US"/>
          </a:p>
        </p:txBody>
      </p:sp>
      <p:sp>
        <p:nvSpPr>
          <p:cNvPr id="5" name="Footer Placeholder 4">
            <a:extLst>
              <a:ext uri="{FF2B5EF4-FFF2-40B4-BE49-F238E27FC236}">
                <a16:creationId xmlns:a16="http://schemas.microsoft.com/office/drawing/2014/main" id="{93BABE3D-7F7B-1C53-904D-49182B3ED5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06BC55-38B7-1E66-9A22-C11B581CFEB6}"/>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551128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A475E-4953-CDDA-323C-18DB52AFF5D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0C944B-92B1-FAB1-DD89-1E66CA5D4F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A63AC70-633B-D64C-5796-46AE1139FA1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8FBDCAE-1DAE-F599-7489-604E0C3E1046}"/>
              </a:ext>
            </a:extLst>
          </p:cNvPr>
          <p:cNvSpPr>
            <a:spLocks noGrp="1"/>
          </p:cNvSpPr>
          <p:nvPr>
            <p:ph type="dt" sz="half" idx="10"/>
          </p:nvPr>
        </p:nvSpPr>
        <p:spPr/>
        <p:txBody>
          <a:bodyPr/>
          <a:lstStyle/>
          <a:p>
            <a:fld id="{0E056C3D-8429-450F-929A-03A15CE58016}" type="datetimeFigureOut">
              <a:rPr lang="en-US" smtClean="0"/>
              <a:t>2/6/2024</a:t>
            </a:fld>
            <a:endParaRPr lang="en-US"/>
          </a:p>
        </p:txBody>
      </p:sp>
      <p:sp>
        <p:nvSpPr>
          <p:cNvPr id="6" name="Footer Placeholder 5">
            <a:extLst>
              <a:ext uri="{FF2B5EF4-FFF2-40B4-BE49-F238E27FC236}">
                <a16:creationId xmlns:a16="http://schemas.microsoft.com/office/drawing/2014/main" id="{64A5B90B-82C1-4062-B018-5490156996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7740FA-F78B-1634-D482-7460DE0FA9A8}"/>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785221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E20C5-EF03-26DE-E093-F497CB7A081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B81E86-ECE7-DA8B-56C7-0BD49B5758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670E49-BD44-0F39-A372-25A2630F689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06CD421-CADE-AB0B-0204-244947757E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59A99E4-D83D-2780-4F5B-A43706E2E5D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91892B-B1E2-93A7-4AC2-DA67E782E043}"/>
              </a:ext>
            </a:extLst>
          </p:cNvPr>
          <p:cNvSpPr>
            <a:spLocks noGrp="1"/>
          </p:cNvSpPr>
          <p:nvPr>
            <p:ph type="dt" sz="half" idx="10"/>
          </p:nvPr>
        </p:nvSpPr>
        <p:spPr/>
        <p:txBody>
          <a:bodyPr/>
          <a:lstStyle/>
          <a:p>
            <a:fld id="{0E056C3D-8429-450F-929A-03A15CE58016}" type="datetimeFigureOut">
              <a:rPr lang="en-US" smtClean="0"/>
              <a:t>2/6/2024</a:t>
            </a:fld>
            <a:endParaRPr lang="en-US"/>
          </a:p>
        </p:txBody>
      </p:sp>
      <p:sp>
        <p:nvSpPr>
          <p:cNvPr id="8" name="Footer Placeholder 7">
            <a:extLst>
              <a:ext uri="{FF2B5EF4-FFF2-40B4-BE49-F238E27FC236}">
                <a16:creationId xmlns:a16="http://schemas.microsoft.com/office/drawing/2014/main" id="{36882DF6-8A53-5F40-6534-7BCDA39885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982F614-1C45-9401-F082-F14CD8DC5BD8}"/>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251843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E78E2-D221-5CC6-2BCA-225FD50DA23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345D6C7-2C3C-77C1-7293-FADCE1F48D12}"/>
              </a:ext>
            </a:extLst>
          </p:cNvPr>
          <p:cNvSpPr>
            <a:spLocks noGrp="1"/>
          </p:cNvSpPr>
          <p:nvPr>
            <p:ph type="dt" sz="half" idx="10"/>
          </p:nvPr>
        </p:nvSpPr>
        <p:spPr/>
        <p:txBody>
          <a:bodyPr/>
          <a:lstStyle/>
          <a:p>
            <a:fld id="{0E056C3D-8429-450F-929A-03A15CE58016}" type="datetimeFigureOut">
              <a:rPr lang="en-US" smtClean="0"/>
              <a:t>2/6/2024</a:t>
            </a:fld>
            <a:endParaRPr lang="en-US"/>
          </a:p>
        </p:txBody>
      </p:sp>
      <p:sp>
        <p:nvSpPr>
          <p:cNvPr id="4" name="Footer Placeholder 3">
            <a:extLst>
              <a:ext uri="{FF2B5EF4-FFF2-40B4-BE49-F238E27FC236}">
                <a16:creationId xmlns:a16="http://schemas.microsoft.com/office/drawing/2014/main" id="{CC5586A0-7B96-1C63-5AD3-254281100E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3A5489-B6A7-41C0-48C3-568D66AC2FA4}"/>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4129096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53CCD5-47C7-904C-86C7-0C58EB8A2530}"/>
              </a:ext>
            </a:extLst>
          </p:cNvPr>
          <p:cNvSpPr>
            <a:spLocks noGrp="1"/>
          </p:cNvSpPr>
          <p:nvPr>
            <p:ph type="dt" sz="half" idx="10"/>
          </p:nvPr>
        </p:nvSpPr>
        <p:spPr/>
        <p:txBody>
          <a:bodyPr/>
          <a:lstStyle/>
          <a:p>
            <a:fld id="{0E056C3D-8429-450F-929A-03A15CE58016}" type="datetimeFigureOut">
              <a:rPr lang="en-US" smtClean="0"/>
              <a:t>2/6/2024</a:t>
            </a:fld>
            <a:endParaRPr lang="en-US"/>
          </a:p>
        </p:txBody>
      </p:sp>
      <p:sp>
        <p:nvSpPr>
          <p:cNvPr id="3" name="Footer Placeholder 2">
            <a:extLst>
              <a:ext uri="{FF2B5EF4-FFF2-40B4-BE49-F238E27FC236}">
                <a16:creationId xmlns:a16="http://schemas.microsoft.com/office/drawing/2014/main" id="{B94B4A2F-C7D7-285A-678E-7FFC5217708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563E80A-99D7-1299-CA31-7C7558DC8A60}"/>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761498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D99E3-9558-0BAB-B029-6422DB2780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70F0712-5A85-CE7F-1F60-C42F5ED641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244FCB3-56EB-CCA5-DE2C-323DF5EF79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895DA3-7CF9-8757-8711-C96C22C7FFB4}"/>
              </a:ext>
            </a:extLst>
          </p:cNvPr>
          <p:cNvSpPr>
            <a:spLocks noGrp="1"/>
          </p:cNvSpPr>
          <p:nvPr>
            <p:ph type="dt" sz="half" idx="10"/>
          </p:nvPr>
        </p:nvSpPr>
        <p:spPr/>
        <p:txBody>
          <a:bodyPr/>
          <a:lstStyle/>
          <a:p>
            <a:fld id="{0E056C3D-8429-450F-929A-03A15CE58016}" type="datetimeFigureOut">
              <a:rPr lang="en-US" smtClean="0"/>
              <a:t>2/6/2024</a:t>
            </a:fld>
            <a:endParaRPr lang="en-US"/>
          </a:p>
        </p:txBody>
      </p:sp>
      <p:sp>
        <p:nvSpPr>
          <p:cNvPr id="6" name="Footer Placeholder 5">
            <a:extLst>
              <a:ext uri="{FF2B5EF4-FFF2-40B4-BE49-F238E27FC236}">
                <a16:creationId xmlns:a16="http://schemas.microsoft.com/office/drawing/2014/main" id="{0EA94A4E-DDAA-CF16-9C63-55B60C1150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6206E9-135D-E627-1676-229CAAE141C7}"/>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97872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CE3EB-46CC-BEE1-9328-01A30BEACE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DC33937-90A7-C81C-C3AD-C2F5F0583F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0CE3565-951F-6B0A-7851-C7901AE81D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2ED1F-C228-2659-3633-22770BCC9223}"/>
              </a:ext>
            </a:extLst>
          </p:cNvPr>
          <p:cNvSpPr>
            <a:spLocks noGrp="1"/>
          </p:cNvSpPr>
          <p:nvPr>
            <p:ph type="dt" sz="half" idx="10"/>
          </p:nvPr>
        </p:nvSpPr>
        <p:spPr/>
        <p:txBody>
          <a:bodyPr/>
          <a:lstStyle/>
          <a:p>
            <a:fld id="{0E056C3D-8429-450F-929A-03A15CE58016}" type="datetimeFigureOut">
              <a:rPr lang="en-US" smtClean="0"/>
              <a:t>2/6/2024</a:t>
            </a:fld>
            <a:endParaRPr lang="en-US"/>
          </a:p>
        </p:txBody>
      </p:sp>
      <p:sp>
        <p:nvSpPr>
          <p:cNvPr id="6" name="Footer Placeholder 5">
            <a:extLst>
              <a:ext uri="{FF2B5EF4-FFF2-40B4-BE49-F238E27FC236}">
                <a16:creationId xmlns:a16="http://schemas.microsoft.com/office/drawing/2014/main" id="{846CE628-5BA4-4CA7-3E97-A1D1D27629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0CACAE-2B92-3643-FA0E-21C7931ED762}"/>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931593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826072-2D71-24EE-5C8C-45DB283864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19EEFE1-42F8-E6D9-3A92-36C1DB720D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251DC8-397D-0B72-3032-2E4E3121BB4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56C3D-8429-450F-929A-03A15CE58016}" type="datetimeFigureOut">
              <a:rPr lang="en-US" smtClean="0"/>
              <a:t>2/6/2024</a:t>
            </a:fld>
            <a:endParaRPr lang="en-US"/>
          </a:p>
        </p:txBody>
      </p:sp>
      <p:sp>
        <p:nvSpPr>
          <p:cNvPr id="5" name="Footer Placeholder 4">
            <a:extLst>
              <a:ext uri="{FF2B5EF4-FFF2-40B4-BE49-F238E27FC236}">
                <a16:creationId xmlns:a16="http://schemas.microsoft.com/office/drawing/2014/main" id="{36F7DF40-9D96-63CE-4EFC-1EAC2D7109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A1B1E0E-A45C-2474-7FD1-66837A8704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79DBC1-6EC4-42F1-BE6E-584CA73BB5D2}" type="slidenum">
              <a:rPr lang="en-US" smtClean="0"/>
              <a:t>‹#›</a:t>
            </a:fld>
            <a:endParaRPr lang="en-US"/>
          </a:p>
        </p:txBody>
      </p:sp>
    </p:spTree>
    <p:extLst>
      <p:ext uri="{BB962C8B-B14F-4D97-AF65-F5344CB8AC3E}">
        <p14:creationId xmlns:p14="http://schemas.microsoft.com/office/powerpoint/2010/main" val="2963189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1.xml"/><Relationship Id="rId16" Type="http://schemas.openxmlformats.org/officeDocument/2006/relationships/diagramColors" Target="../diagrams/colors3.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5.xml"/><Relationship Id="rId13" Type="http://schemas.openxmlformats.org/officeDocument/2006/relationships/diagramData" Target="../diagrams/data6.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17" Type="http://schemas.microsoft.com/office/2007/relationships/diagramDrawing" Target="../diagrams/drawing6.xml"/><Relationship Id="rId2" Type="http://schemas.openxmlformats.org/officeDocument/2006/relationships/notesSlide" Target="../notesSlides/notesSlide2.xml"/><Relationship Id="rId16" Type="http://schemas.openxmlformats.org/officeDocument/2006/relationships/diagramColors" Target="../diagrams/colors6.xml"/><Relationship Id="rId1" Type="http://schemas.openxmlformats.org/officeDocument/2006/relationships/slideLayout" Target="../slideLayouts/slideLayout1.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5" Type="http://schemas.openxmlformats.org/officeDocument/2006/relationships/diagramQuickStyle" Target="../diagrams/quickStyle6.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 Id="rId14" Type="http://schemas.openxmlformats.org/officeDocument/2006/relationships/diagramLayout" Target="../diagrams/layout6.xml"/></Relationships>
</file>

<file path=ppt/slides/_rels/slide4.xml.rels><?xml version="1.0" encoding="UTF-8" standalone="yes"?>
<Relationships xmlns="http://schemas.openxmlformats.org/package/2006/relationships"><Relationship Id="rId8" Type="http://schemas.microsoft.com/office/2007/relationships/diagramDrawing" Target="../diagrams/drawing7.xml"/><Relationship Id="rId13" Type="http://schemas.microsoft.com/office/2007/relationships/diagramDrawing" Target="../diagrams/drawing8.xml"/><Relationship Id="rId18" Type="http://schemas.microsoft.com/office/2007/relationships/diagramDrawing" Target="../diagrams/drawing9.xml"/><Relationship Id="rId3" Type="http://schemas.openxmlformats.org/officeDocument/2006/relationships/image" Target="../media/image1.png"/><Relationship Id="rId7" Type="http://schemas.openxmlformats.org/officeDocument/2006/relationships/diagramColors" Target="../diagrams/colors7.xml"/><Relationship Id="rId12" Type="http://schemas.openxmlformats.org/officeDocument/2006/relationships/diagramColors" Target="../diagrams/colors8.xml"/><Relationship Id="rId17" Type="http://schemas.openxmlformats.org/officeDocument/2006/relationships/diagramColors" Target="../diagrams/colors9.xml"/><Relationship Id="rId2" Type="http://schemas.openxmlformats.org/officeDocument/2006/relationships/notesSlide" Target="../notesSlides/notesSlide3.xml"/><Relationship Id="rId16" Type="http://schemas.openxmlformats.org/officeDocument/2006/relationships/diagramQuickStyle" Target="../diagrams/quickStyle9.xml"/><Relationship Id="rId1" Type="http://schemas.openxmlformats.org/officeDocument/2006/relationships/slideLayout" Target="../slideLayouts/slideLayout1.xml"/><Relationship Id="rId6" Type="http://schemas.openxmlformats.org/officeDocument/2006/relationships/diagramQuickStyle" Target="../diagrams/quickStyle7.xml"/><Relationship Id="rId11" Type="http://schemas.openxmlformats.org/officeDocument/2006/relationships/diagramQuickStyle" Target="../diagrams/quickStyle8.xml"/><Relationship Id="rId5" Type="http://schemas.openxmlformats.org/officeDocument/2006/relationships/diagramLayout" Target="../diagrams/layout7.xml"/><Relationship Id="rId15" Type="http://schemas.openxmlformats.org/officeDocument/2006/relationships/diagramLayout" Target="../diagrams/layout9.xml"/><Relationship Id="rId10" Type="http://schemas.openxmlformats.org/officeDocument/2006/relationships/diagramLayout" Target="../diagrams/layout8.xml"/><Relationship Id="rId19" Type="http://schemas.openxmlformats.org/officeDocument/2006/relationships/image" Target="../media/image2.png"/><Relationship Id="rId4" Type="http://schemas.openxmlformats.org/officeDocument/2006/relationships/diagramData" Target="../diagrams/data7.xml"/><Relationship Id="rId9" Type="http://schemas.openxmlformats.org/officeDocument/2006/relationships/diagramData" Target="../diagrams/data8.xml"/><Relationship Id="rId14" Type="http://schemas.openxmlformats.org/officeDocument/2006/relationships/diagramData" Target="../diagrams/data9.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11.xml"/><Relationship Id="rId13" Type="http://schemas.openxmlformats.org/officeDocument/2006/relationships/image" Target="../media/image3.png"/><Relationship Id="rId3" Type="http://schemas.openxmlformats.org/officeDocument/2006/relationships/diagramData" Target="../diagrams/data10.xml"/><Relationship Id="rId7" Type="http://schemas.microsoft.com/office/2007/relationships/diagramDrawing" Target="../diagrams/drawing10.xml"/><Relationship Id="rId12" Type="http://schemas.microsoft.com/office/2007/relationships/diagramDrawing" Target="../diagrams/drawing11.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10.xml"/><Relationship Id="rId11" Type="http://schemas.openxmlformats.org/officeDocument/2006/relationships/diagramColors" Target="../diagrams/colors11.xml"/><Relationship Id="rId5" Type="http://schemas.openxmlformats.org/officeDocument/2006/relationships/diagramQuickStyle" Target="../diagrams/quickStyle10.xml"/><Relationship Id="rId10" Type="http://schemas.openxmlformats.org/officeDocument/2006/relationships/diagramQuickStyle" Target="../diagrams/quickStyle11.xml"/><Relationship Id="rId4" Type="http://schemas.openxmlformats.org/officeDocument/2006/relationships/diagramLayout" Target="../diagrams/layout10.xml"/><Relationship Id="rId9" Type="http://schemas.openxmlformats.org/officeDocument/2006/relationships/diagramLayout" Target="../diagrams/layout11.xml"/><Relationship Id="rId1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13.xml"/><Relationship Id="rId3" Type="http://schemas.openxmlformats.org/officeDocument/2006/relationships/diagramData" Target="../diagrams/data12.xml"/><Relationship Id="rId7" Type="http://schemas.microsoft.com/office/2007/relationships/diagramDrawing" Target="../diagrams/drawing12.xml"/><Relationship Id="rId12" Type="http://schemas.microsoft.com/office/2007/relationships/diagramDrawing" Target="../diagrams/drawing13.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12.xml"/><Relationship Id="rId11" Type="http://schemas.openxmlformats.org/officeDocument/2006/relationships/diagramColors" Target="../diagrams/colors13.xml"/><Relationship Id="rId5" Type="http://schemas.openxmlformats.org/officeDocument/2006/relationships/diagramQuickStyle" Target="../diagrams/quickStyle12.xml"/><Relationship Id="rId10" Type="http://schemas.openxmlformats.org/officeDocument/2006/relationships/diagramQuickStyle" Target="../diagrams/quickStyle13.xml"/><Relationship Id="rId4" Type="http://schemas.openxmlformats.org/officeDocument/2006/relationships/diagramLayout" Target="../diagrams/layout12.xml"/><Relationship Id="rId9" Type="http://schemas.openxmlformats.org/officeDocument/2006/relationships/diagramLayout" Target="../diagrams/layout13.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15.xml"/><Relationship Id="rId13" Type="http://schemas.openxmlformats.org/officeDocument/2006/relationships/diagramData" Target="../diagrams/data16.xml"/><Relationship Id="rId3" Type="http://schemas.openxmlformats.org/officeDocument/2006/relationships/diagramData" Target="../diagrams/data14.xml"/><Relationship Id="rId7" Type="http://schemas.microsoft.com/office/2007/relationships/diagramDrawing" Target="../diagrams/drawing14.xml"/><Relationship Id="rId12" Type="http://schemas.microsoft.com/office/2007/relationships/diagramDrawing" Target="../diagrams/drawing15.xml"/><Relationship Id="rId17" Type="http://schemas.microsoft.com/office/2007/relationships/diagramDrawing" Target="../diagrams/drawing16.xml"/><Relationship Id="rId2" Type="http://schemas.openxmlformats.org/officeDocument/2006/relationships/notesSlide" Target="../notesSlides/notesSlide6.xml"/><Relationship Id="rId16" Type="http://schemas.openxmlformats.org/officeDocument/2006/relationships/diagramColors" Target="../diagrams/colors16.xml"/><Relationship Id="rId1" Type="http://schemas.openxmlformats.org/officeDocument/2006/relationships/slideLayout" Target="../slideLayouts/slideLayout1.xml"/><Relationship Id="rId6" Type="http://schemas.openxmlformats.org/officeDocument/2006/relationships/diagramColors" Target="../diagrams/colors14.xml"/><Relationship Id="rId11" Type="http://schemas.openxmlformats.org/officeDocument/2006/relationships/diagramColors" Target="../diagrams/colors15.xml"/><Relationship Id="rId5" Type="http://schemas.openxmlformats.org/officeDocument/2006/relationships/diagramQuickStyle" Target="../diagrams/quickStyle14.xml"/><Relationship Id="rId15" Type="http://schemas.openxmlformats.org/officeDocument/2006/relationships/diagramQuickStyle" Target="../diagrams/quickStyle16.xml"/><Relationship Id="rId10" Type="http://schemas.openxmlformats.org/officeDocument/2006/relationships/diagramQuickStyle" Target="../diagrams/quickStyle15.xml"/><Relationship Id="rId4" Type="http://schemas.openxmlformats.org/officeDocument/2006/relationships/diagramLayout" Target="../diagrams/layout14.xml"/><Relationship Id="rId9" Type="http://schemas.openxmlformats.org/officeDocument/2006/relationships/diagramLayout" Target="../diagrams/layout15.xml"/><Relationship Id="rId14" Type="http://schemas.openxmlformats.org/officeDocument/2006/relationships/diagramLayout" Target="../diagrams/layout16.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diagramData" Target="../diagrams/data19.xml"/><Relationship Id="rId3" Type="http://schemas.openxmlformats.org/officeDocument/2006/relationships/diagramData" Target="../diagrams/data17.xml"/><Relationship Id="rId7" Type="http://schemas.microsoft.com/office/2007/relationships/diagramDrawing" Target="../diagrams/drawing17.xml"/><Relationship Id="rId12" Type="http://schemas.microsoft.com/office/2007/relationships/diagramDrawing" Target="../diagrams/drawing18.xml"/><Relationship Id="rId17" Type="http://schemas.microsoft.com/office/2007/relationships/diagramDrawing" Target="../diagrams/drawing19.xml"/><Relationship Id="rId2" Type="http://schemas.openxmlformats.org/officeDocument/2006/relationships/notesSlide" Target="../notesSlides/notesSlide7.xml"/><Relationship Id="rId16" Type="http://schemas.openxmlformats.org/officeDocument/2006/relationships/diagramColors" Target="../diagrams/colors19.xml"/><Relationship Id="rId1" Type="http://schemas.openxmlformats.org/officeDocument/2006/relationships/slideLayout" Target="../slideLayouts/slideLayout1.xml"/><Relationship Id="rId6" Type="http://schemas.openxmlformats.org/officeDocument/2006/relationships/diagramColors" Target="../diagrams/colors17.xml"/><Relationship Id="rId11" Type="http://schemas.openxmlformats.org/officeDocument/2006/relationships/diagramColors" Target="../diagrams/colors18.xml"/><Relationship Id="rId5" Type="http://schemas.openxmlformats.org/officeDocument/2006/relationships/diagramQuickStyle" Target="../diagrams/quickStyle17.xml"/><Relationship Id="rId15" Type="http://schemas.openxmlformats.org/officeDocument/2006/relationships/diagramQuickStyle" Target="../diagrams/quickStyle19.xml"/><Relationship Id="rId10" Type="http://schemas.openxmlformats.org/officeDocument/2006/relationships/diagramQuickStyle" Target="../diagrams/quickStyle18.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diagramLayout" Target="../diagrams/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D944E-498A-ADBA-FAE9-008FC75A1113}"/>
              </a:ext>
            </a:extLst>
          </p:cNvPr>
          <p:cNvSpPr>
            <a:spLocks noGrp="1"/>
          </p:cNvSpPr>
          <p:nvPr>
            <p:ph type="title"/>
          </p:nvPr>
        </p:nvSpPr>
        <p:spPr>
          <a:xfrm>
            <a:off x="596900" y="1419225"/>
            <a:ext cx="10515600" cy="1325563"/>
          </a:xfrm>
        </p:spPr>
        <p:txBody>
          <a:bodyPr/>
          <a:lstStyle/>
          <a:p>
            <a:r>
              <a:rPr lang="en-US" b="1" dirty="0"/>
              <a:t>The State of the RS Domain and Gap (Data) Mapping – A Proposal</a:t>
            </a:r>
          </a:p>
        </p:txBody>
      </p:sp>
    </p:spTree>
    <p:extLst>
      <p:ext uri="{BB962C8B-B14F-4D97-AF65-F5344CB8AC3E}">
        <p14:creationId xmlns:p14="http://schemas.microsoft.com/office/powerpoint/2010/main" val="327634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A05137BC-8036-1799-6172-34BE650A0B95}"/>
              </a:ext>
            </a:extLst>
          </p:cNvPr>
          <p:cNvSpPr txBox="1"/>
          <p:nvPr/>
        </p:nvSpPr>
        <p:spPr>
          <a:xfrm>
            <a:off x="209549" y="220454"/>
            <a:ext cx="10280650" cy="461665"/>
          </a:xfrm>
          <a:prstGeom prst="rect">
            <a:avLst/>
          </a:prstGeom>
          <a:noFill/>
        </p:spPr>
        <p:txBody>
          <a:bodyPr wrap="square">
            <a:spAutoFit/>
          </a:bodyPr>
          <a:lstStyle/>
          <a:p>
            <a:r>
              <a:rPr lang="en-US" sz="2400" b="1" dirty="0"/>
              <a:t>The Evolution of the RS domain scope from the SDTMIG v3.2 to v3.4</a:t>
            </a:r>
          </a:p>
        </p:txBody>
      </p:sp>
      <p:graphicFrame>
        <p:nvGraphicFramePr>
          <p:cNvPr id="2" name="Diagram 1">
            <a:extLst>
              <a:ext uri="{FF2B5EF4-FFF2-40B4-BE49-F238E27FC236}">
                <a16:creationId xmlns:a16="http://schemas.microsoft.com/office/drawing/2014/main" id="{FEA08AA0-2C9F-D206-5215-9AFB14EC9734}"/>
              </a:ext>
            </a:extLst>
          </p:cNvPr>
          <p:cNvGraphicFramePr/>
          <p:nvPr>
            <p:extLst>
              <p:ext uri="{D42A27DB-BD31-4B8C-83A1-F6EECF244321}">
                <p14:modId xmlns:p14="http://schemas.microsoft.com/office/powerpoint/2010/main" val="912362753"/>
              </p:ext>
            </p:extLst>
          </p:nvPr>
        </p:nvGraphicFramePr>
        <p:xfrm>
          <a:off x="387350" y="152400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a:extLst>
              <a:ext uri="{FF2B5EF4-FFF2-40B4-BE49-F238E27FC236}">
                <a16:creationId xmlns:a16="http://schemas.microsoft.com/office/drawing/2014/main" id="{85A645FB-0692-4C62-8F84-E1F6AFB71389}"/>
              </a:ext>
            </a:extLst>
          </p:cNvPr>
          <p:cNvGraphicFramePr/>
          <p:nvPr>
            <p:extLst>
              <p:ext uri="{D42A27DB-BD31-4B8C-83A1-F6EECF244321}">
                <p14:modId xmlns:p14="http://schemas.microsoft.com/office/powerpoint/2010/main" val="1430144356"/>
              </p:ext>
            </p:extLst>
          </p:nvPr>
        </p:nvGraphicFramePr>
        <p:xfrm>
          <a:off x="317500" y="1905000"/>
          <a:ext cx="3930650" cy="380788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1" name="Diagram 10">
            <a:extLst>
              <a:ext uri="{FF2B5EF4-FFF2-40B4-BE49-F238E27FC236}">
                <a16:creationId xmlns:a16="http://schemas.microsoft.com/office/drawing/2014/main" id="{C38479F7-1D12-1B5B-4D6E-D33F87A711E2}"/>
              </a:ext>
            </a:extLst>
          </p:cNvPr>
          <p:cNvGraphicFramePr/>
          <p:nvPr>
            <p:extLst>
              <p:ext uri="{D42A27DB-BD31-4B8C-83A1-F6EECF244321}">
                <p14:modId xmlns:p14="http://schemas.microsoft.com/office/powerpoint/2010/main" val="3672304005"/>
              </p:ext>
            </p:extLst>
          </p:nvPr>
        </p:nvGraphicFramePr>
        <p:xfrm>
          <a:off x="4597400" y="1155700"/>
          <a:ext cx="6451600" cy="482199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2" name="Arrow: Right 11">
            <a:extLst>
              <a:ext uri="{FF2B5EF4-FFF2-40B4-BE49-F238E27FC236}">
                <a16:creationId xmlns:a16="http://schemas.microsoft.com/office/drawing/2014/main" id="{FC5EF5B2-C780-EC0C-F3BC-810E003EF2FD}"/>
              </a:ext>
            </a:extLst>
          </p:cNvPr>
          <p:cNvSpPr/>
          <p:nvPr/>
        </p:nvSpPr>
        <p:spPr>
          <a:xfrm>
            <a:off x="4248151" y="3362244"/>
            <a:ext cx="1270000" cy="314406"/>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759B7E0-862D-85CC-C2CE-4CB42E0B5E33}"/>
              </a:ext>
            </a:extLst>
          </p:cNvPr>
          <p:cNvSpPr txBox="1"/>
          <p:nvPr/>
        </p:nvSpPr>
        <p:spPr>
          <a:xfrm>
            <a:off x="492125" y="1462156"/>
            <a:ext cx="3413125" cy="646331"/>
          </a:xfrm>
          <a:prstGeom prst="rect">
            <a:avLst/>
          </a:prstGeom>
          <a:noFill/>
        </p:spPr>
        <p:txBody>
          <a:bodyPr wrap="square">
            <a:spAutoFit/>
          </a:bodyPr>
          <a:lstStyle/>
          <a:p>
            <a:r>
              <a:rPr lang="en-US" b="1" dirty="0"/>
              <a:t>SDTMIG v3.2 Scope</a:t>
            </a:r>
          </a:p>
          <a:p>
            <a:r>
              <a:rPr lang="en-US" sz="1800" b="1" dirty="0"/>
              <a:t> </a:t>
            </a:r>
            <a:endParaRPr lang="en-US" dirty="0"/>
          </a:p>
        </p:txBody>
      </p:sp>
      <p:sp>
        <p:nvSpPr>
          <p:cNvPr id="17" name="TextBox 16">
            <a:extLst>
              <a:ext uri="{FF2B5EF4-FFF2-40B4-BE49-F238E27FC236}">
                <a16:creationId xmlns:a16="http://schemas.microsoft.com/office/drawing/2014/main" id="{A1F8A6CE-BA9A-493A-F52C-76F52A53A747}"/>
              </a:ext>
            </a:extLst>
          </p:cNvPr>
          <p:cNvSpPr txBox="1"/>
          <p:nvPr/>
        </p:nvSpPr>
        <p:spPr>
          <a:xfrm>
            <a:off x="9261475" y="1540047"/>
            <a:ext cx="2613025" cy="369332"/>
          </a:xfrm>
          <a:prstGeom prst="rect">
            <a:avLst/>
          </a:prstGeom>
          <a:noFill/>
        </p:spPr>
        <p:txBody>
          <a:bodyPr wrap="square">
            <a:spAutoFit/>
          </a:bodyPr>
          <a:lstStyle/>
          <a:p>
            <a:r>
              <a:rPr lang="en-US" b="1" dirty="0"/>
              <a:t>SDTMIG v3.3/3.4 Scope</a:t>
            </a:r>
          </a:p>
        </p:txBody>
      </p:sp>
      <p:sp>
        <p:nvSpPr>
          <p:cNvPr id="20" name="TextBox 19">
            <a:extLst>
              <a:ext uri="{FF2B5EF4-FFF2-40B4-BE49-F238E27FC236}">
                <a16:creationId xmlns:a16="http://schemas.microsoft.com/office/drawing/2014/main" id="{EB5CD077-7812-229C-1D27-3375FF773D76}"/>
              </a:ext>
            </a:extLst>
          </p:cNvPr>
          <p:cNvSpPr txBox="1"/>
          <p:nvPr/>
        </p:nvSpPr>
        <p:spPr>
          <a:xfrm>
            <a:off x="9261475" y="2217572"/>
            <a:ext cx="1396999" cy="584775"/>
          </a:xfrm>
          <a:prstGeom prst="rect">
            <a:avLst/>
          </a:prstGeom>
          <a:noFill/>
        </p:spPr>
        <p:txBody>
          <a:bodyPr wrap="square">
            <a:spAutoFit/>
          </a:bodyPr>
          <a:lstStyle/>
          <a:p>
            <a:r>
              <a:rPr lang="en-US" sz="3200" b="1" u="sng" dirty="0">
                <a:solidFill>
                  <a:schemeClr val="accent2">
                    <a:lumMod val="75000"/>
                  </a:schemeClr>
                </a:solidFill>
              </a:rPr>
              <a:t>    CC </a:t>
            </a:r>
            <a:endParaRPr lang="en-US" sz="3200" u="sng" dirty="0">
              <a:solidFill>
                <a:schemeClr val="accent2">
                  <a:lumMod val="75000"/>
                </a:schemeClr>
              </a:solidFill>
            </a:endParaRPr>
          </a:p>
        </p:txBody>
      </p:sp>
      <p:grpSp>
        <p:nvGrpSpPr>
          <p:cNvPr id="26" name="Group 25">
            <a:extLst>
              <a:ext uri="{FF2B5EF4-FFF2-40B4-BE49-F238E27FC236}">
                <a16:creationId xmlns:a16="http://schemas.microsoft.com/office/drawing/2014/main" id="{168E54A1-99AA-58BE-AAAD-F623ED538AD4}"/>
              </a:ext>
            </a:extLst>
          </p:cNvPr>
          <p:cNvGrpSpPr/>
          <p:nvPr/>
        </p:nvGrpSpPr>
        <p:grpSpPr>
          <a:xfrm>
            <a:off x="5349874" y="2098651"/>
            <a:ext cx="1396999" cy="584775"/>
            <a:chOff x="6273801" y="2355850"/>
            <a:chExt cx="1396999" cy="584775"/>
          </a:xfrm>
        </p:grpSpPr>
        <p:sp>
          <p:nvSpPr>
            <p:cNvPr id="19" name="TextBox 18">
              <a:extLst>
                <a:ext uri="{FF2B5EF4-FFF2-40B4-BE49-F238E27FC236}">
                  <a16:creationId xmlns:a16="http://schemas.microsoft.com/office/drawing/2014/main" id="{6CD678C5-E1DB-4B69-19E8-2FC1588D4ACC}"/>
                </a:ext>
              </a:extLst>
            </p:cNvPr>
            <p:cNvSpPr txBox="1"/>
            <p:nvPr/>
          </p:nvSpPr>
          <p:spPr>
            <a:xfrm>
              <a:off x="6273801" y="2355850"/>
              <a:ext cx="1396999" cy="584775"/>
            </a:xfrm>
            <a:prstGeom prst="rect">
              <a:avLst/>
            </a:prstGeom>
            <a:noFill/>
          </p:spPr>
          <p:txBody>
            <a:bodyPr wrap="square">
              <a:spAutoFit/>
            </a:bodyPr>
            <a:lstStyle/>
            <a:p>
              <a:r>
                <a:rPr lang="en-US" sz="3200" b="1" dirty="0">
                  <a:solidFill>
                    <a:schemeClr val="accent1">
                      <a:lumMod val="50000"/>
                    </a:schemeClr>
                  </a:solidFill>
                </a:rPr>
                <a:t>RS  </a:t>
              </a:r>
              <a:endParaRPr lang="en-US" sz="3200" dirty="0">
                <a:solidFill>
                  <a:schemeClr val="accent1">
                    <a:lumMod val="50000"/>
                  </a:schemeClr>
                </a:solidFill>
              </a:endParaRPr>
            </a:p>
          </p:txBody>
        </p:sp>
        <p:cxnSp>
          <p:nvCxnSpPr>
            <p:cNvPr id="22" name="Straight Connector 21">
              <a:extLst>
                <a:ext uri="{FF2B5EF4-FFF2-40B4-BE49-F238E27FC236}">
                  <a16:creationId xmlns:a16="http://schemas.microsoft.com/office/drawing/2014/main" id="{1557BD36-A7F7-965B-44F4-0B3204E4C295}"/>
                </a:ext>
              </a:extLst>
            </p:cNvPr>
            <p:cNvCxnSpPr>
              <a:cxnSpLocks/>
            </p:cNvCxnSpPr>
            <p:nvPr/>
          </p:nvCxnSpPr>
          <p:spPr>
            <a:xfrm>
              <a:off x="6362700" y="2850750"/>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grpSp>
        <p:nvGrpSpPr>
          <p:cNvPr id="28" name="Group 27">
            <a:extLst>
              <a:ext uri="{FF2B5EF4-FFF2-40B4-BE49-F238E27FC236}">
                <a16:creationId xmlns:a16="http://schemas.microsoft.com/office/drawing/2014/main" id="{01BCBE37-2D20-60FF-322C-1B94A21C0D62}"/>
              </a:ext>
            </a:extLst>
          </p:cNvPr>
          <p:cNvGrpSpPr/>
          <p:nvPr/>
        </p:nvGrpSpPr>
        <p:grpSpPr>
          <a:xfrm>
            <a:off x="619124" y="2101162"/>
            <a:ext cx="1396999" cy="584775"/>
            <a:chOff x="6273801" y="2355850"/>
            <a:chExt cx="1396999" cy="584775"/>
          </a:xfrm>
        </p:grpSpPr>
        <p:sp>
          <p:nvSpPr>
            <p:cNvPr id="29" name="TextBox 28">
              <a:extLst>
                <a:ext uri="{FF2B5EF4-FFF2-40B4-BE49-F238E27FC236}">
                  <a16:creationId xmlns:a16="http://schemas.microsoft.com/office/drawing/2014/main" id="{91C8A40F-D35A-9DC9-3D12-2257A08CE5FD}"/>
                </a:ext>
              </a:extLst>
            </p:cNvPr>
            <p:cNvSpPr txBox="1"/>
            <p:nvPr/>
          </p:nvSpPr>
          <p:spPr>
            <a:xfrm>
              <a:off x="6273801" y="2355850"/>
              <a:ext cx="1396999" cy="584775"/>
            </a:xfrm>
            <a:prstGeom prst="rect">
              <a:avLst/>
            </a:prstGeom>
            <a:noFill/>
          </p:spPr>
          <p:txBody>
            <a:bodyPr wrap="square">
              <a:spAutoFit/>
            </a:bodyPr>
            <a:lstStyle/>
            <a:p>
              <a:r>
                <a:rPr lang="en-US" sz="3200" b="1" dirty="0">
                  <a:solidFill>
                    <a:schemeClr val="accent1">
                      <a:lumMod val="50000"/>
                    </a:schemeClr>
                  </a:solidFill>
                </a:rPr>
                <a:t>RS  </a:t>
              </a:r>
              <a:endParaRPr lang="en-US" sz="3200" dirty="0">
                <a:solidFill>
                  <a:schemeClr val="accent1">
                    <a:lumMod val="50000"/>
                  </a:schemeClr>
                </a:solidFill>
              </a:endParaRPr>
            </a:p>
          </p:txBody>
        </p:sp>
        <p:cxnSp>
          <p:nvCxnSpPr>
            <p:cNvPr id="30" name="Straight Connector 29">
              <a:extLst>
                <a:ext uri="{FF2B5EF4-FFF2-40B4-BE49-F238E27FC236}">
                  <a16:creationId xmlns:a16="http://schemas.microsoft.com/office/drawing/2014/main" id="{1E660248-5EE3-066F-2D6F-FDF6CD65B926}"/>
                </a:ext>
              </a:extLst>
            </p:cNvPr>
            <p:cNvCxnSpPr>
              <a:cxnSpLocks/>
            </p:cNvCxnSpPr>
            <p:nvPr/>
          </p:nvCxnSpPr>
          <p:spPr>
            <a:xfrm>
              <a:off x="6362700" y="2850750"/>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sp>
        <p:nvSpPr>
          <p:cNvPr id="32" name="TextBox 31">
            <a:extLst>
              <a:ext uri="{FF2B5EF4-FFF2-40B4-BE49-F238E27FC236}">
                <a16:creationId xmlns:a16="http://schemas.microsoft.com/office/drawing/2014/main" id="{BAD20B59-8A73-909A-6449-E0E1912346BD}"/>
              </a:ext>
            </a:extLst>
          </p:cNvPr>
          <p:cNvSpPr txBox="1"/>
          <p:nvPr/>
        </p:nvSpPr>
        <p:spPr>
          <a:xfrm>
            <a:off x="492125" y="5527077"/>
            <a:ext cx="3270250" cy="923330"/>
          </a:xfrm>
          <a:prstGeom prst="rect">
            <a:avLst/>
          </a:prstGeom>
          <a:noFill/>
        </p:spPr>
        <p:txBody>
          <a:bodyPr wrap="square">
            <a:spAutoFit/>
          </a:bodyPr>
          <a:lstStyle/>
          <a:p>
            <a:r>
              <a:rPr lang="en-US" b="0" i="0" dirty="0">
                <a:solidFill>
                  <a:srgbClr val="172B4D"/>
                </a:solidFill>
                <a:effectLst/>
                <a:latin typeface="-apple-system"/>
              </a:rPr>
              <a:t>IG3.2 RS: A findings domain for the assessment of disease response to therapy.</a:t>
            </a:r>
            <a:endParaRPr lang="en-US" dirty="0"/>
          </a:p>
        </p:txBody>
      </p:sp>
      <p:sp>
        <p:nvSpPr>
          <p:cNvPr id="34" name="TextBox 33">
            <a:extLst>
              <a:ext uri="{FF2B5EF4-FFF2-40B4-BE49-F238E27FC236}">
                <a16:creationId xmlns:a16="http://schemas.microsoft.com/office/drawing/2014/main" id="{34266FF4-C418-5596-15CA-6EFD2C52A807}"/>
              </a:ext>
            </a:extLst>
          </p:cNvPr>
          <p:cNvSpPr txBox="1"/>
          <p:nvPr/>
        </p:nvSpPr>
        <p:spPr>
          <a:xfrm>
            <a:off x="7035801" y="5700183"/>
            <a:ext cx="4952999" cy="923330"/>
          </a:xfrm>
          <a:prstGeom prst="rect">
            <a:avLst/>
          </a:prstGeom>
          <a:noFill/>
        </p:spPr>
        <p:txBody>
          <a:bodyPr wrap="square">
            <a:spAutoFit/>
          </a:bodyPr>
          <a:lstStyle/>
          <a:p>
            <a:r>
              <a:rPr lang="en-US" b="0" i="0" dirty="0">
                <a:solidFill>
                  <a:srgbClr val="172B4D"/>
                </a:solidFill>
                <a:effectLst/>
                <a:latin typeface="-apple-system"/>
              </a:rPr>
              <a:t>IG3.3-3.4 RS: A findings domain for the assessment of disease response to therapy, or clinical classification based on published criteria.</a:t>
            </a:r>
            <a:endParaRPr lang="en-US" dirty="0"/>
          </a:p>
        </p:txBody>
      </p:sp>
    </p:spTree>
    <p:extLst>
      <p:ext uri="{BB962C8B-B14F-4D97-AF65-F5344CB8AC3E}">
        <p14:creationId xmlns:p14="http://schemas.microsoft.com/office/powerpoint/2010/main" val="1879473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290F24-7A62-62DC-1698-EF54FBFE22BB}"/>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CC29B71A-0D71-1C68-EEB7-E9CDB5172F46}"/>
              </a:ext>
            </a:extLst>
          </p:cNvPr>
          <p:cNvSpPr txBox="1"/>
          <p:nvPr/>
        </p:nvSpPr>
        <p:spPr>
          <a:xfrm>
            <a:off x="200024" y="177086"/>
            <a:ext cx="11496675" cy="461665"/>
          </a:xfrm>
          <a:prstGeom prst="rect">
            <a:avLst/>
          </a:prstGeom>
          <a:noFill/>
        </p:spPr>
        <p:txBody>
          <a:bodyPr wrap="square">
            <a:spAutoFit/>
          </a:bodyPr>
          <a:lstStyle/>
          <a:p>
            <a:r>
              <a:rPr lang="en-US" sz="2400" b="1" dirty="0"/>
              <a:t>Differences between Oncology-RS and CC: </a:t>
            </a:r>
            <a:r>
              <a:rPr lang="en-US" sz="2400" b="1" i="1" dirty="0"/>
              <a:t>(Too Many) Codelists</a:t>
            </a:r>
          </a:p>
        </p:txBody>
      </p:sp>
      <p:graphicFrame>
        <p:nvGraphicFramePr>
          <p:cNvPr id="2" name="Diagram 1">
            <a:extLst>
              <a:ext uri="{FF2B5EF4-FFF2-40B4-BE49-F238E27FC236}">
                <a16:creationId xmlns:a16="http://schemas.microsoft.com/office/drawing/2014/main" id="{85AD0906-8A94-B80A-9044-7DFF409A2ABB}"/>
              </a:ext>
            </a:extLst>
          </p:cNvPr>
          <p:cNvGraphicFramePr/>
          <p:nvPr>
            <p:extLst>
              <p:ext uri="{D42A27DB-BD31-4B8C-83A1-F6EECF244321}">
                <p14:modId xmlns:p14="http://schemas.microsoft.com/office/powerpoint/2010/main" val="2868363157"/>
              </p:ext>
            </p:extLst>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a:extLst>
              <a:ext uri="{FF2B5EF4-FFF2-40B4-BE49-F238E27FC236}">
                <a16:creationId xmlns:a16="http://schemas.microsoft.com/office/drawing/2014/main" id="{349EBFF1-721B-2FEF-4297-DCB74E5BCD06}"/>
              </a:ext>
            </a:extLst>
          </p:cNvPr>
          <p:cNvGraphicFramePr/>
          <p:nvPr>
            <p:extLst>
              <p:ext uri="{D42A27DB-BD31-4B8C-83A1-F6EECF244321}">
                <p14:modId xmlns:p14="http://schemas.microsoft.com/office/powerpoint/2010/main" val="668514390"/>
              </p:ext>
            </p:extLst>
          </p:nvPr>
        </p:nvGraphicFramePr>
        <p:xfrm>
          <a:off x="285750" y="2354240"/>
          <a:ext cx="3930650" cy="380788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TextBox 4">
            <a:extLst>
              <a:ext uri="{FF2B5EF4-FFF2-40B4-BE49-F238E27FC236}">
                <a16:creationId xmlns:a16="http://schemas.microsoft.com/office/drawing/2014/main" id="{A1059F8A-EE23-D005-BCC8-4409CD31BAB3}"/>
              </a:ext>
            </a:extLst>
          </p:cNvPr>
          <p:cNvSpPr txBox="1"/>
          <p:nvPr/>
        </p:nvSpPr>
        <p:spPr>
          <a:xfrm>
            <a:off x="142085" y="1748650"/>
            <a:ext cx="3038473" cy="4031873"/>
          </a:xfrm>
          <a:prstGeom prst="rect">
            <a:avLst/>
          </a:prstGeom>
          <a:noFill/>
        </p:spPr>
        <p:txBody>
          <a:bodyPr wrap="square">
            <a:spAutoFit/>
          </a:bodyPr>
          <a:lstStyle/>
          <a:p>
            <a:pPr marL="342900" indent="-342900">
              <a:buFont typeface="+mj-lt"/>
              <a:buAutoNum type="arabicPeriod"/>
            </a:pPr>
            <a:r>
              <a:rPr lang="en-US" sz="1600" b="1" i="0" dirty="0">
                <a:solidFill>
                  <a:srgbClr val="172B4D"/>
                </a:solidFill>
                <a:effectLst/>
              </a:rPr>
              <a:t>RSCAT</a:t>
            </a:r>
            <a:r>
              <a:rPr lang="en-US" sz="1600" dirty="0">
                <a:solidFill>
                  <a:srgbClr val="172B4D"/>
                </a:solidFill>
              </a:rPr>
              <a:t> -</a:t>
            </a:r>
            <a:r>
              <a:rPr lang="en-US" sz="1600" b="0" i="0" dirty="0">
                <a:solidFill>
                  <a:srgbClr val="172B4D"/>
                </a:solidFill>
                <a:effectLst/>
              </a:rPr>
              <a:t> supported by </a:t>
            </a:r>
            <a:r>
              <a:rPr lang="en-US" sz="1600" b="0" i="0" dirty="0">
                <a:solidFill>
                  <a:srgbClr val="FF0000"/>
                </a:solidFill>
                <a:effectLst/>
              </a:rPr>
              <a:t>1</a:t>
            </a:r>
            <a:r>
              <a:rPr lang="en-US" sz="1600" b="0" i="0" dirty="0">
                <a:solidFill>
                  <a:srgbClr val="172B4D"/>
                </a:solidFill>
                <a:effectLst/>
              </a:rPr>
              <a:t> CAT codelist: </a:t>
            </a:r>
            <a:r>
              <a:rPr lang="en-US" sz="1600" b="0" i="0" dirty="0">
                <a:solidFill>
                  <a:srgbClr val="002060"/>
                </a:solidFill>
                <a:effectLst/>
              </a:rPr>
              <a:t>ONCRSCAT (Category of Oncology Response Assessment) codelist.</a:t>
            </a:r>
          </a:p>
          <a:p>
            <a:pPr marL="800100" lvl="1" indent="-342900">
              <a:buFont typeface="Arial" panose="020B0604020202020204" pitchFamily="34" charset="0"/>
              <a:buChar char="•"/>
            </a:pPr>
            <a:r>
              <a:rPr lang="en-US" sz="1600" dirty="0">
                <a:solidFill>
                  <a:srgbClr val="002060"/>
                </a:solidFill>
              </a:rPr>
              <a:t>Examples: </a:t>
            </a:r>
            <a:r>
              <a:rPr lang="en-US" sz="1600" b="0" i="0" dirty="0">
                <a:solidFill>
                  <a:srgbClr val="002060"/>
                </a:solidFill>
                <a:effectLst/>
              </a:rPr>
              <a:t>RECIST 1.1, AJCC V4-V8, WHO BREAST CANCER 2006, etc.</a:t>
            </a:r>
            <a:endParaRPr lang="en-US" sz="1600" dirty="0">
              <a:solidFill>
                <a:srgbClr val="002060"/>
              </a:solidFill>
            </a:endParaRPr>
          </a:p>
          <a:p>
            <a:pPr marL="342900" indent="-342900">
              <a:buFont typeface="+mj-lt"/>
              <a:buAutoNum type="arabicPeriod"/>
            </a:pPr>
            <a:r>
              <a:rPr lang="en-US" sz="1600" b="1" dirty="0">
                <a:solidFill>
                  <a:srgbClr val="002060"/>
                </a:solidFill>
              </a:rPr>
              <a:t>RSTEST-CD -</a:t>
            </a:r>
            <a:r>
              <a:rPr lang="en-US" sz="1600" dirty="0">
                <a:solidFill>
                  <a:srgbClr val="002060"/>
                </a:solidFill>
              </a:rPr>
              <a:t> supported by </a:t>
            </a:r>
            <a:r>
              <a:rPr lang="en-US" sz="1600" dirty="0">
                <a:solidFill>
                  <a:srgbClr val="FF0000"/>
                </a:solidFill>
              </a:rPr>
              <a:t>2 </a:t>
            </a:r>
            <a:r>
              <a:rPr lang="en-US" sz="1600" dirty="0">
                <a:solidFill>
                  <a:srgbClr val="002060"/>
                </a:solidFill>
              </a:rPr>
              <a:t>TEST-CD codelists: ONCRTS-CD (Oncology Response Assessment Test Name/Code).</a:t>
            </a:r>
          </a:p>
          <a:p>
            <a:pPr marL="342900" indent="-342900">
              <a:buFont typeface="+mj-lt"/>
              <a:buAutoNum type="arabicPeriod"/>
            </a:pPr>
            <a:r>
              <a:rPr lang="en-US" sz="1600" b="1" i="0" dirty="0">
                <a:solidFill>
                  <a:srgbClr val="002060"/>
                </a:solidFill>
                <a:effectLst/>
              </a:rPr>
              <a:t>RSSTRESC - </a:t>
            </a:r>
            <a:r>
              <a:rPr lang="en-US" sz="1600" dirty="0">
                <a:solidFill>
                  <a:srgbClr val="002060"/>
                </a:solidFill>
              </a:rPr>
              <a:t>supported by</a:t>
            </a:r>
            <a:r>
              <a:rPr lang="en-US" sz="1600" dirty="0">
                <a:solidFill>
                  <a:srgbClr val="FF0000"/>
                </a:solidFill>
              </a:rPr>
              <a:t> 1 </a:t>
            </a:r>
            <a:r>
              <a:rPr lang="en-US" sz="1600" dirty="0">
                <a:solidFill>
                  <a:srgbClr val="002060"/>
                </a:solidFill>
              </a:rPr>
              <a:t>standard result codelist: </a:t>
            </a:r>
            <a:r>
              <a:rPr lang="en-US" sz="1600" b="0" i="0" dirty="0">
                <a:solidFill>
                  <a:srgbClr val="002060"/>
                </a:solidFill>
                <a:effectLst/>
              </a:rPr>
              <a:t>ONCRSR (Oncology Response Assessment Result).</a:t>
            </a:r>
            <a:endParaRPr lang="en-US" sz="1600" dirty="0">
              <a:solidFill>
                <a:srgbClr val="002060"/>
              </a:solidFill>
            </a:endParaRPr>
          </a:p>
        </p:txBody>
      </p:sp>
      <p:sp>
        <p:nvSpPr>
          <p:cNvPr id="6" name="TextBox 5">
            <a:extLst>
              <a:ext uri="{FF2B5EF4-FFF2-40B4-BE49-F238E27FC236}">
                <a16:creationId xmlns:a16="http://schemas.microsoft.com/office/drawing/2014/main" id="{5E0C1F18-0926-98E6-EE2B-EDCA262E00E1}"/>
              </a:ext>
            </a:extLst>
          </p:cNvPr>
          <p:cNvSpPr txBox="1"/>
          <p:nvPr/>
        </p:nvSpPr>
        <p:spPr>
          <a:xfrm>
            <a:off x="703261" y="1348540"/>
            <a:ext cx="3270250" cy="400110"/>
          </a:xfrm>
          <a:prstGeom prst="rect">
            <a:avLst/>
          </a:prstGeom>
          <a:noFill/>
        </p:spPr>
        <p:txBody>
          <a:bodyPr wrap="square">
            <a:spAutoFit/>
          </a:bodyPr>
          <a:lstStyle/>
          <a:p>
            <a:r>
              <a:rPr lang="en-US" sz="2000" b="1" i="0" u="sng" dirty="0">
                <a:solidFill>
                  <a:srgbClr val="002060"/>
                </a:solidFill>
                <a:effectLst/>
              </a:rPr>
              <a:t>RS-Oncology Only</a:t>
            </a:r>
            <a:endParaRPr lang="en-US" sz="2000" b="1" u="sng" dirty="0">
              <a:solidFill>
                <a:srgbClr val="002060"/>
              </a:solidFill>
            </a:endParaRPr>
          </a:p>
        </p:txBody>
      </p:sp>
      <p:sp>
        <p:nvSpPr>
          <p:cNvPr id="9" name="TextBox 8">
            <a:extLst>
              <a:ext uri="{FF2B5EF4-FFF2-40B4-BE49-F238E27FC236}">
                <a16:creationId xmlns:a16="http://schemas.microsoft.com/office/drawing/2014/main" id="{7A4C323D-01BA-BE77-4AFD-BACC3178FC52}"/>
              </a:ext>
            </a:extLst>
          </p:cNvPr>
          <p:cNvSpPr txBox="1"/>
          <p:nvPr/>
        </p:nvSpPr>
        <p:spPr>
          <a:xfrm>
            <a:off x="9059861" y="1348719"/>
            <a:ext cx="3270250" cy="400110"/>
          </a:xfrm>
          <a:prstGeom prst="rect">
            <a:avLst/>
          </a:prstGeom>
          <a:noFill/>
        </p:spPr>
        <p:txBody>
          <a:bodyPr wrap="square">
            <a:spAutoFit/>
          </a:bodyPr>
          <a:lstStyle/>
          <a:p>
            <a:r>
              <a:rPr lang="en-US" sz="2000" b="1" i="0" u="sng" dirty="0">
                <a:solidFill>
                  <a:srgbClr val="172B4D"/>
                </a:solidFill>
                <a:effectLst/>
              </a:rPr>
              <a:t>CC-All Disease Types</a:t>
            </a:r>
            <a:endParaRPr lang="en-US" sz="2000" b="1" u="sng" dirty="0"/>
          </a:p>
        </p:txBody>
      </p:sp>
      <p:sp>
        <p:nvSpPr>
          <p:cNvPr id="10" name="TextBox 9">
            <a:extLst>
              <a:ext uri="{FF2B5EF4-FFF2-40B4-BE49-F238E27FC236}">
                <a16:creationId xmlns:a16="http://schemas.microsoft.com/office/drawing/2014/main" id="{25BB3EAC-89D4-1C7B-7446-B2DC72646FCD}"/>
              </a:ext>
            </a:extLst>
          </p:cNvPr>
          <p:cNvSpPr txBox="1"/>
          <p:nvPr/>
        </p:nvSpPr>
        <p:spPr>
          <a:xfrm>
            <a:off x="8855870" y="1783586"/>
            <a:ext cx="3232147" cy="4308872"/>
          </a:xfrm>
          <a:prstGeom prst="rect">
            <a:avLst/>
          </a:prstGeom>
          <a:noFill/>
        </p:spPr>
        <p:txBody>
          <a:bodyPr wrap="square">
            <a:spAutoFit/>
          </a:bodyPr>
          <a:lstStyle/>
          <a:p>
            <a:pPr marL="342900" indent="-342900">
              <a:buFont typeface="+mj-lt"/>
              <a:buAutoNum type="arabicPeriod"/>
            </a:pPr>
            <a:r>
              <a:rPr lang="en-US" sz="1600" b="1" i="0" dirty="0">
                <a:solidFill>
                  <a:srgbClr val="172B4D"/>
                </a:solidFill>
                <a:effectLst/>
              </a:rPr>
              <a:t>RSCAT</a:t>
            </a:r>
            <a:r>
              <a:rPr lang="en-US" sz="1600" b="0" i="0" dirty="0">
                <a:solidFill>
                  <a:srgbClr val="172B4D"/>
                </a:solidFill>
                <a:effectLst/>
              </a:rPr>
              <a:t> - supported by </a:t>
            </a:r>
            <a:r>
              <a:rPr lang="en-US" sz="1600" dirty="0">
                <a:solidFill>
                  <a:srgbClr val="FF0000"/>
                </a:solidFill>
              </a:rPr>
              <a:t>1</a:t>
            </a:r>
            <a:r>
              <a:rPr lang="en-US" sz="1600" b="0" i="0" dirty="0">
                <a:solidFill>
                  <a:srgbClr val="172B4D"/>
                </a:solidFill>
                <a:effectLst/>
              </a:rPr>
              <a:t> CAT codelist: </a:t>
            </a:r>
            <a:r>
              <a:rPr lang="en-US" sz="1600" b="0" i="0" dirty="0">
                <a:solidFill>
                  <a:srgbClr val="003366"/>
                </a:solidFill>
                <a:effectLst/>
              </a:rPr>
              <a:t>CCCAT (Category of Clinical Classifications)</a:t>
            </a:r>
            <a:r>
              <a:rPr lang="en-US" sz="1600" dirty="0">
                <a:solidFill>
                  <a:srgbClr val="003366"/>
                </a:solidFill>
              </a:rPr>
              <a:t>.</a:t>
            </a:r>
          </a:p>
          <a:p>
            <a:pPr marL="800100" lvl="1" indent="-342900">
              <a:buFont typeface="Arial" panose="020B0604020202020204" pitchFamily="34" charset="0"/>
              <a:buChar char="•"/>
            </a:pPr>
            <a:r>
              <a:rPr lang="en-US" sz="1600" b="0" i="0" dirty="0">
                <a:solidFill>
                  <a:srgbClr val="002060"/>
                </a:solidFill>
                <a:effectLst/>
              </a:rPr>
              <a:t>Examp</a:t>
            </a:r>
            <a:r>
              <a:rPr lang="en-US" sz="1600" dirty="0">
                <a:solidFill>
                  <a:srgbClr val="002060"/>
                </a:solidFill>
              </a:rPr>
              <a:t>les: AJCC V7, APACHE II, CANADIAN CV SOCIETY GRADING ANGINA, etc.</a:t>
            </a:r>
          </a:p>
          <a:p>
            <a:pPr marL="342900" indent="-342900">
              <a:buFont typeface="+mj-lt"/>
              <a:buAutoNum type="arabicPeriod"/>
            </a:pPr>
            <a:r>
              <a:rPr lang="en-US" sz="1600" b="1" dirty="0">
                <a:solidFill>
                  <a:srgbClr val="172B4D"/>
                </a:solidFill>
              </a:rPr>
              <a:t>RSTEST-CD</a:t>
            </a:r>
            <a:r>
              <a:rPr lang="en-US" sz="1600" dirty="0">
                <a:solidFill>
                  <a:srgbClr val="172B4D"/>
                </a:solidFill>
              </a:rPr>
              <a:t> - supported by </a:t>
            </a:r>
            <a:r>
              <a:rPr lang="en-US" sz="1600" dirty="0">
                <a:solidFill>
                  <a:srgbClr val="FF0000"/>
                </a:solidFill>
              </a:rPr>
              <a:t>160</a:t>
            </a:r>
            <a:r>
              <a:rPr lang="en-US" sz="1600" dirty="0">
                <a:solidFill>
                  <a:srgbClr val="172B4D"/>
                </a:solidFill>
              </a:rPr>
              <a:t> instrument-specific CCTEST-CD codelists </a:t>
            </a:r>
          </a:p>
          <a:p>
            <a:pPr marL="342900" indent="-342900">
              <a:buFont typeface="+mj-lt"/>
              <a:buAutoNum type="arabicPeriod"/>
            </a:pPr>
            <a:r>
              <a:rPr lang="en-US" sz="1600" b="1" i="0" dirty="0">
                <a:solidFill>
                  <a:srgbClr val="002060"/>
                </a:solidFill>
                <a:effectLst/>
              </a:rPr>
              <a:t>RSORRES - </a:t>
            </a:r>
            <a:r>
              <a:rPr lang="en-US" sz="1600" dirty="0">
                <a:solidFill>
                  <a:srgbClr val="002060"/>
                </a:solidFill>
              </a:rPr>
              <a:t>supported by</a:t>
            </a:r>
            <a:r>
              <a:rPr lang="en-US" sz="1600" dirty="0">
                <a:solidFill>
                  <a:srgbClr val="FF0000"/>
                </a:solidFill>
              </a:rPr>
              <a:t> 55 </a:t>
            </a:r>
            <a:r>
              <a:rPr lang="en-US" sz="1600" dirty="0">
                <a:solidFill>
                  <a:srgbClr val="172B4D"/>
                </a:solidFill>
              </a:rPr>
              <a:t>instrument-specific </a:t>
            </a:r>
            <a:r>
              <a:rPr lang="en-US" sz="1600" dirty="0">
                <a:solidFill>
                  <a:srgbClr val="002060"/>
                </a:solidFill>
              </a:rPr>
              <a:t>original result CC codelists.</a:t>
            </a:r>
            <a:endParaRPr lang="en-US" sz="1600" b="1" i="0" dirty="0">
              <a:solidFill>
                <a:srgbClr val="002060"/>
              </a:solidFill>
              <a:effectLst/>
            </a:endParaRPr>
          </a:p>
          <a:p>
            <a:pPr marL="342900" indent="-342900">
              <a:buFont typeface="+mj-lt"/>
              <a:buAutoNum type="arabicPeriod"/>
            </a:pPr>
            <a:r>
              <a:rPr lang="en-US" sz="1600" b="1" i="0" dirty="0">
                <a:solidFill>
                  <a:srgbClr val="002060"/>
                </a:solidFill>
                <a:effectLst/>
              </a:rPr>
              <a:t>RSSTRESC - </a:t>
            </a:r>
            <a:r>
              <a:rPr lang="en-US" sz="1600" dirty="0">
                <a:solidFill>
                  <a:srgbClr val="002060"/>
                </a:solidFill>
              </a:rPr>
              <a:t>supported by</a:t>
            </a:r>
            <a:r>
              <a:rPr lang="en-US" sz="1600" dirty="0">
                <a:solidFill>
                  <a:srgbClr val="FF0000"/>
                </a:solidFill>
              </a:rPr>
              <a:t> 55</a:t>
            </a:r>
            <a:r>
              <a:rPr lang="en-US" sz="1600" dirty="0">
                <a:solidFill>
                  <a:srgbClr val="172B4D"/>
                </a:solidFill>
              </a:rPr>
              <a:t> instrument-specific</a:t>
            </a:r>
            <a:r>
              <a:rPr lang="en-US" sz="1600" dirty="0">
                <a:solidFill>
                  <a:srgbClr val="FF0000"/>
                </a:solidFill>
              </a:rPr>
              <a:t> </a:t>
            </a:r>
            <a:r>
              <a:rPr lang="en-US" sz="1600" dirty="0">
                <a:solidFill>
                  <a:srgbClr val="002060"/>
                </a:solidFill>
              </a:rPr>
              <a:t>standardized result CC codelists.</a:t>
            </a:r>
          </a:p>
          <a:p>
            <a:pPr marL="342900" indent="-342900">
              <a:buFont typeface="+mj-lt"/>
              <a:buAutoNum type="arabicPeriod"/>
            </a:pPr>
            <a:endParaRPr lang="en-US" dirty="0"/>
          </a:p>
        </p:txBody>
      </p:sp>
      <p:graphicFrame>
        <p:nvGraphicFramePr>
          <p:cNvPr id="8" name="Table 7">
            <a:extLst>
              <a:ext uri="{FF2B5EF4-FFF2-40B4-BE49-F238E27FC236}">
                <a16:creationId xmlns:a16="http://schemas.microsoft.com/office/drawing/2014/main" id="{59714735-CE18-B243-4168-322D7AE07B95}"/>
              </a:ext>
            </a:extLst>
          </p:cNvPr>
          <p:cNvGraphicFramePr>
            <a:graphicFrameLocks noGrp="1"/>
          </p:cNvGraphicFramePr>
          <p:nvPr>
            <p:extLst>
              <p:ext uri="{D42A27DB-BD31-4B8C-83A1-F6EECF244321}">
                <p14:modId xmlns:p14="http://schemas.microsoft.com/office/powerpoint/2010/main" val="1802537481"/>
              </p:ext>
            </p:extLst>
          </p:nvPr>
        </p:nvGraphicFramePr>
        <p:xfrm>
          <a:off x="3508375" y="3034294"/>
          <a:ext cx="5054600" cy="2966720"/>
        </p:xfrm>
        <a:graphic>
          <a:graphicData uri="http://schemas.openxmlformats.org/drawingml/2006/table">
            <a:tbl>
              <a:tblPr>
                <a:tableStyleId>{5C22544A-7EE6-4342-B048-85BDC9FD1C3A}</a:tableStyleId>
              </a:tblPr>
              <a:tblGrid>
                <a:gridCol w="939800">
                  <a:extLst>
                    <a:ext uri="{9D8B030D-6E8A-4147-A177-3AD203B41FA5}">
                      <a16:colId xmlns:a16="http://schemas.microsoft.com/office/drawing/2014/main" val="2457833179"/>
                    </a:ext>
                  </a:extLst>
                </a:gridCol>
                <a:gridCol w="742950">
                  <a:extLst>
                    <a:ext uri="{9D8B030D-6E8A-4147-A177-3AD203B41FA5}">
                      <a16:colId xmlns:a16="http://schemas.microsoft.com/office/drawing/2014/main" val="2465370445"/>
                    </a:ext>
                  </a:extLst>
                </a:gridCol>
                <a:gridCol w="1155700">
                  <a:extLst>
                    <a:ext uri="{9D8B030D-6E8A-4147-A177-3AD203B41FA5}">
                      <a16:colId xmlns:a16="http://schemas.microsoft.com/office/drawing/2014/main" val="3208174697"/>
                    </a:ext>
                  </a:extLst>
                </a:gridCol>
                <a:gridCol w="1098550">
                  <a:extLst>
                    <a:ext uri="{9D8B030D-6E8A-4147-A177-3AD203B41FA5}">
                      <a16:colId xmlns:a16="http://schemas.microsoft.com/office/drawing/2014/main" val="1629976132"/>
                    </a:ext>
                  </a:extLst>
                </a:gridCol>
                <a:gridCol w="1117600">
                  <a:extLst>
                    <a:ext uri="{9D8B030D-6E8A-4147-A177-3AD203B41FA5}">
                      <a16:colId xmlns:a16="http://schemas.microsoft.com/office/drawing/2014/main" val="3337890540"/>
                    </a:ext>
                  </a:extLst>
                </a:gridCol>
              </a:tblGrid>
              <a:tr h="107553">
                <a:tc>
                  <a:txBody>
                    <a:bodyPr/>
                    <a:lstStyle/>
                    <a:p>
                      <a:pPr algn="ctr" fontAlgn="b"/>
                      <a:r>
                        <a:rPr lang="en-US" sz="1400" b="1" i="0" u="none" strike="noStrike" dirty="0">
                          <a:solidFill>
                            <a:srgbClr val="000000"/>
                          </a:solidFill>
                          <a:effectLst/>
                          <a:latin typeface="+mn-lt"/>
                        </a:rPr>
                        <a:t>(Variables)</a:t>
                      </a:r>
                    </a:p>
                  </a:txBody>
                  <a:tcPr marL="6350" marR="6350" marT="6350" marB="0" anchor="b">
                    <a:solidFill>
                      <a:srgbClr val="FFC000"/>
                    </a:solidFill>
                  </a:tcPr>
                </a:tc>
                <a:tc>
                  <a:txBody>
                    <a:bodyPr/>
                    <a:lstStyle/>
                    <a:p>
                      <a:pPr algn="ctr" fontAlgn="t"/>
                      <a:r>
                        <a:rPr lang="en-US" sz="1400" b="1" u="none" strike="noStrike" dirty="0">
                          <a:effectLst/>
                          <a:latin typeface="+mn-lt"/>
                        </a:rPr>
                        <a:t>RSCAT</a:t>
                      </a:r>
                      <a:endParaRPr lang="en-US" sz="1400" b="1" i="0" u="none" strike="noStrike" dirty="0">
                        <a:solidFill>
                          <a:srgbClr val="000000"/>
                        </a:solidFill>
                        <a:effectLst/>
                        <a:latin typeface="+mn-lt"/>
                      </a:endParaRPr>
                    </a:p>
                  </a:txBody>
                  <a:tcPr marL="6350" marR="6350" marT="6350" marB="0">
                    <a:solidFill>
                      <a:srgbClr val="FFC000"/>
                    </a:solidFill>
                  </a:tcPr>
                </a:tc>
                <a:tc>
                  <a:txBody>
                    <a:bodyPr/>
                    <a:lstStyle/>
                    <a:p>
                      <a:pPr algn="ctr" fontAlgn="t"/>
                      <a:r>
                        <a:rPr lang="en-US" sz="1400" b="1" u="none" strike="noStrike" dirty="0">
                          <a:effectLst/>
                          <a:latin typeface="+mn-lt"/>
                        </a:rPr>
                        <a:t>RSTEST-CD</a:t>
                      </a:r>
                      <a:endParaRPr lang="en-US" sz="1400" b="1" i="0" u="none" strike="noStrike" dirty="0">
                        <a:solidFill>
                          <a:srgbClr val="000000"/>
                        </a:solidFill>
                        <a:effectLst/>
                        <a:latin typeface="+mn-lt"/>
                      </a:endParaRPr>
                    </a:p>
                  </a:txBody>
                  <a:tcPr marL="6350" marR="6350" marT="6350" marB="0">
                    <a:solidFill>
                      <a:srgbClr val="FFC000"/>
                    </a:solidFill>
                  </a:tcPr>
                </a:tc>
                <a:tc>
                  <a:txBody>
                    <a:bodyPr/>
                    <a:lstStyle/>
                    <a:p>
                      <a:pPr algn="ctr" fontAlgn="t"/>
                      <a:r>
                        <a:rPr lang="en-US" sz="1400" b="1" i="0" dirty="0">
                          <a:solidFill>
                            <a:srgbClr val="002060"/>
                          </a:solidFill>
                          <a:effectLst/>
                          <a:latin typeface="+mn-lt"/>
                        </a:rPr>
                        <a:t>RSORRES</a:t>
                      </a:r>
                      <a:endParaRPr lang="en-US" sz="1400" b="1" i="0" u="none" strike="noStrike" dirty="0">
                        <a:solidFill>
                          <a:srgbClr val="000000"/>
                        </a:solidFill>
                        <a:effectLst/>
                        <a:latin typeface="+mn-lt"/>
                      </a:endParaRPr>
                    </a:p>
                  </a:txBody>
                  <a:tcPr marL="6350" marR="6350" marT="6350" marB="0">
                    <a:solidFill>
                      <a:srgbClr val="FFC000"/>
                    </a:solidFill>
                  </a:tcPr>
                </a:tc>
                <a:tc>
                  <a:txBody>
                    <a:bodyPr/>
                    <a:lstStyle/>
                    <a:p>
                      <a:pPr algn="ctr" fontAlgn="t"/>
                      <a:r>
                        <a:rPr lang="en-US" sz="1400" b="1" i="0" dirty="0">
                          <a:solidFill>
                            <a:srgbClr val="002060"/>
                          </a:solidFill>
                          <a:effectLst/>
                          <a:latin typeface="+mn-lt"/>
                        </a:rPr>
                        <a:t>RSSTRESC</a:t>
                      </a:r>
                      <a:endParaRPr lang="en-US" sz="1400" b="1" i="0" u="none" strike="noStrike" dirty="0">
                        <a:solidFill>
                          <a:srgbClr val="000000"/>
                        </a:solidFill>
                        <a:effectLst/>
                        <a:latin typeface="+mn-lt"/>
                      </a:endParaRPr>
                    </a:p>
                  </a:txBody>
                  <a:tcPr marL="6350" marR="6350" marT="6350" marB="0">
                    <a:solidFill>
                      <a:srgbClr val="FFC000"/>
                    </a:solidFill>
                  </a:tcPr>
                </a:tc>
                <a:extLst>
                  <a:ext uri="{0D108BD9-81ED-4DB2-BD59-A6C34878D82A}">
                    <a16:rowId xmlns:a16="http://schemas.microsoft.com/office/drawing/2014/main" val="3081187891"/>
                  </a:ext>
                </a:extLst>
              </a:tr>
              <a:tr h="322580">
                <a:tc>
                  <a:txBody>
                    <a:bodyPr/>
                    <a:lstStyle/>
                    <a:p>
                      <a:pPr algn="ctr" fontAlgn="t"/>
                      <a:r>
                        <a:rPr lang="en-US" sz="1200" b="1" u="sng" strike="noStrike" dirty="0">
                          <a:solidFill>
                            <a:schemeClr val="tx1"/>
                          </a:solidFill>
                          <a:effectLst/>
                          <a:latin typeface="+mn-lt"/>
                        </a:rPr>
                        <a:t>Oncology</a:t>
                      </a:r>
                      <a:endParaRPr lang="en-US" sz="1200" b="1" i="0" u="sng" strike="noStrike" dirty="0">
                        <a:solidFill>
                          <a:schemeClr val="tx1"/>
                        </a:solidFill>
                        <a:effectLst/>
                        <a:latin typeface="+mn-lt"/>
                      </a:endParaRPr>
                    </a:p>
                  </a:txBody>
                  <a:tcPr marL="6350" marR="6350" marT="6350" marB="0"/>
                </a:tc>
                <a:tc>
                  <a:txBody>
                    <a:bodyPr/>
                    <a:lstStyle/>
                    <a:p>
                      <a:pPr algn="ctr" fontAlgn="t"/>
                      <a:r>
                        <a:rPr lang="en-US" sz="1200" u="none" strike="noStrike" dirty="0">
                          <a:solidFill>
                            <a:schemeClr val="tx1"/>
                          </a:solidFill>
                          <a:effectLst/>
                          <a:latin typeface="+mn-lt"/>
                        </a:rPr>
                        <a:t>ONCRSCAT</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u="none" strike="noStrike" dirty="0">
                          <a:solidFill>
                            <a:schemeClr val="tx1"/>
                          </a:solidFill>
                          <a:effectLst/>
                          <a:latin typeface="+mn-lt"/>
                        </a:rPr>
                        <a:t>ONCRTS-CD</a:t>
                      </a:r>
                      <a:endParaRPr lang="en-US" sz="1200" b="0" i="0" u="none" strike="noStrike" dirty="0">
                        <a:solidFill>
                          <a:schemeClr val="tx1"/>
                        </a:solidFill>
                        <a:effectLst/>
                        <a:latin typeface="+mn-lt"/>
                      </a:endParaRPr>
                    </a:p>
                  </a:txBody>
                  <a:tcPr marL="6350" marR="6350" marT="6350" marB="0"/>
                </a:tc>
                <a:tc>
                  <a:txBody>
                    <a:bodyPr/>
                    <a:lstStyle/>
                    <a:p>
                      <a:pPr algn="ctr" fontAlgn="t"/>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dirty="0">
                          <a:solidFill>
                            <a:schemeClr val="tx1"/>
                          </a:solidFill>
                          <a:effectLst/>
                          <a:latin typeface="+mn-lt"/>
                        </a:rPr>
                        <a:t>ONCRSR</a:t>
                      </a:r>
                      <a:endParaRPr lang="en-US" sz="1200" b="0" i="0" u="none" strike="noStrike" dirty="0">
                        <a:solidFill>
                          <a:schemeClr val="tx1"/>
                        </a:solidFill>
                        <a:effectLst/>
                        <a:latin typeface="+mn-lt"/>
                      </a:endParaRPr>
                    </a:p>
                  </a:txBody>
                  <a:tcPr marL="6350" marR="6350" marT="6350" marB="0"/>
                </a:tc>
                <a:extLst>
                  <a:ext uri="{0D108BD9-81ED-4DB2-BD59-A6C34878D82A}">
                    <a16:rowId xmlns:a16="http://schemas.microsoft.com/office/drawing/2014/main" val="2913217944"/>
                  </a:ext>
                </a:extLst>
              </a:tr>
              <a:tr h="0">
                <a:tc>
                  <a:txBody>
                    <a:bodyPr/>
                    <a:lstStyle/>
                    <a:p>
                      <a:pPr algn="ctr" fontAlgn="t"/>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tc>
                  <a:txBody>
                    <a:bodyPr/>
                    <a:lstStyle/>
                    <a:p>
                      <a:pPr algn="ctr" fontAlgn="t"/>
                      <a:r>
                        <a:rPr lang="en-US" sz="1200" u="none" strike="noStrike" dirty="0">
                          <a:solidFill>
                            <a:schemeClr val="tx1"/>
                          </a:solidFill>
                          <a:effectLst/>
                          <a:latin typeface="+mn-lt"/>
                        </a:rPr>
                        <a:t> </a:t>
                      </a:r>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tc>
                  <a:txBody>
                    <a:bodyPr/>
                    <a:lstStyle/>
                    <a:p>
                      <a:pPr algn="ctr" fontAlgn="t"/>
                      <a:r>
                        <a:rPr lang="en-US" sz="1200" u="none" strike="noStrike" dirty="0">
                          <a:solidFill>
                            <a:schemeClr val="tx1"/>
                          </a:solidFill>
                          <a:effectLst/>
                          <a:latin typeface="+mn-lt"/>
                        </a:rPr>
                        <a:t> </a:t>
                      </a:r>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tc>
                  <a:txBody>
                    <a:bodyPr/>
                    <a:lstStyle/>
                    <a:p>
                      <a:pPr algn="ctr" fontAlgn="t"/>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tc>
                  <a:txBody>
                    <a:bodyPr/>
                    <a:lstStyle/>
                    <a:p>
                      <a:pPr algn="ctr" fontAlgn="t"/>
                      <a:endParaRPr lang="en-US" sz="1200" b="0" i="0" u="none" strike="noStrike" dirty="0">
                        <a:solidFill>
                          <a:schemeClr val="tx1"/>
                        </a:solidFill>
                        <a:effectLst/>
                        <a:latin typeface="+mn-lt"/>
                      </a:endParaRPr>
                    </a:p>
                  </a:txBody>
                  <a:tcPr marL="6350" marR="6350" marT="6350" marB="0">
                    <a:solidFill>
                      <a:schemeClr val="accent2">
                        <a:lumMod val="20000"/>
                        <a:lumOff val="80000"/>
                      </a:schemeClr>
                    </a:solidFill>
                  </a:tcPr>
                </a:tc>
                <a:extLst>
                  <a:ext uri="{0D108BD9-81ED-4DB2-BD59-A6C34878D82A}">
                    <a16:rowId xmlns:a16="http://schemas.microsoft.com/office/drawing/2014/main" val="3453408389"/>
                  </a:ext>
                </a:extLst>
              </a:tr>
              <a:tr h="368300">
                <a:tc rowSpan="6">
                  <a:txBody>
                    <a:bodyPr/>
                    <a:lstStyle/>
                    <a:p>
                      <a:pPr algn="ctr" fontAlgn="t"/>
                      <a:r>
                        <a:rPr lang="en-US" sz="1200" b="1" u="sng" strike="noStrike" dirty="0">
                          <a:solidFill>
                            <a:schemeClr val="tx1"/>
                          </a:solidFill>
                          <a:effectLst/>
                          <a:latin typeface="+mn-lt"/>
                        </a:rPr>
                        <a:t>Clinical Classification</a:t>
                      </a:r>
                      <a:endParaRPr lang="en-US" sz="1200" b="1" i="0" u="sng" strike="noStrike" dirty="0">
                        <a:solidFill>
                          <a:schemeClr val="tx1"/>
                        </a:solidFill>
                        <a:effectLst/>
                        <a:latin typeface="+mn-lt"/>
                      </a:endParaRPr>
                    </a:p>
                  </a:txBody>
                  <a:tcPr marL="6350" marR="6350" marT="6350" marB="0"/>
                </a:tc>
                <a:tc rowSpan="6">
                  <a:txBody>
                    <a:bodyPr/>
                    <a:lstStyle/>
                    <a:p>
                      <a:pPr algn="ctr" fontAlgn="t"/>
                      <a:r>
                        <a:rPr lang="en-US" sz="1200" u="none" strike="noStrike" dirty="0">
                          <a:solidFill>
                            <a:schemeClr val="tx1"/>
                          </a:solidFill>
                          <a:effectLst/>
                          <a:latin typeface="+mn-lt"/>
                        </a:rPr>
                        <a:t>CCCAT</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u="none" strike="noStrike" dirty="0">
                          <a:solidFill>
                            <a:schemeClr val="tx1"/>
                          </a:solidFill>
                          <a:effectLst/>
                          <a:latin typeface="+mn-lt"/>
                        </a:rPr>
                        <a:t>KDPI01TC-TC</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HBI0104OR</a:t>
                      </a:r>
                    </a:p>
                  </a:txBody>
                  <a:tcPr marL="6350" marR="6350" marT="6350" marB="0"/>
                </a:tc>
                <a:tc>
                  <a:txBody>
                    <a:bodyPr/>
                    <a:lstStyle/>
                    <a:p>
                      <a:pPr algn="ctr" fontAlgn="t"/>
                      <a:r>
                        <a:rPr lang="en-US" sz="1200" b="0" i="0" u="none" strike="noStrike" dirty="0">
                          <a:solidFill>
                            <a:schemeClr val="tx1"/>
                          </a:solidFill>
                          <a:effectLst/>
                          <a:latin typeface="+mn-lt"/>
                        </a:rPr>
                        <a:t>HBI0101STR</a:t>
                      </a:r>
                    </a:p>
                  </a:txBody>
                  <a:tcPr marL="6350" marR="6350" marT="6350" marB="0"/>
                </a:tc>
                <a:extLst>
                  <a:ext uri="{0D108BD9-81ED-4DB2-BD59-A6C34878D82A}">
                    <a16:rowId xmlns:a16="http://schemas.microsoft.com/office/drawing/2014/main" val="1417746011"/>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chemeClr val="tx1"/>
                          </a:solidFill>
                          <a:effectLst/>
                          <a:latin typeface="+mn-lt"/>
                        </a:rPr>
                        <a:t>AIMS01TC-TN</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KFSS101OR</a:t>
                      </a:r>
                    </a:p>
                  </a:txBody>
                  <a:tcPr marL="6350" marR="6350" marT="6350" marB="0"/>
                </a:tc>
                <a:tc>
                  <a:txBody>
                    <a:bodyPr/>
                    <a:lstStyle/>
                    <a:p>
                      <a:pPr algn="ctr" fontAlgn="t"/>
                      <a:r>
                        <a:rPr lang="en-US" sz="1200" b="0" i="0" u="none" strike="noStrike" dirty="0">
                          <a:solidFill>
                            <a:schemeClr val="tx1"/>
                          </a:solidFill>
                          <a:effectLst/>
                          <a:latin typeface="+mn-lt"/>
                        </a:rPr>
                        <a:t>KPSS0101STR</a:t>
                      </a:r>
                    </a:p>
                  </a:txBody>
                  <a:tcPr marL="6350" marR="6350" marT="6350" marB="0"/>
                </a:tc>
                <a:extLst>
                  <a:ext uri="{0D108BD9-81ED-4DB2-BD59-A6C34878D82A}">
                    <a16:rowId xmlns:a16="http://schemas.microsoft.com/office/drawing/2014/main" val="3436112751"/>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chemeClr val="tx1"/>
                          </a:solidFill>
                          <a:effectLst/>
                          <a:latin typeface="+mn-lt"/>
                        </a:rPr>
                        <a:t>APCH1TC-TN</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APCH102OR</a:t>
                      </a:r>
                    </a:p>
                  </a:txBody>
                  <a:tcPr marL="6350" marR="6350" marT="6350" marB="0"/>
                </a:tc>
                <a:tc>
                  <a:txBody>
                    <a:bodyPr/>
                    <a:lstStyle/>
                    <a:p>
                      <a:pPr algn="ctr" fontAlgn="t"/>
                      <a:r>
                        <a:rPr lang="en-US" sz="1200" b="0" i="0" u="none" strike="noStrike" dirty="0">
                          <a:solidFill>
                            <a:schemeClr val="tx1"/>
                          </a:solidFill>
                          <a:effectLst/>
                          <a:latin typeface="+mn-lt"/>
                        </a:rPr>
                        <a:t>APCH103STR</a:t>
                      </a:r>
                    </a:p>
                  </a:txBody>
                  <a:tcPr marL="6350" marR="6350" marT="6350" marB="0"/>
                </a:tc>
                <a:extLst>
                  <a:ext uri="{0D108BD9-81ED-4DB2-BD59-A6C34878D82A}">
                    <a16:rowId xmlns:a16="http://schemas.microsoft.com/office/drawing/2014/main" val="4036454220"/>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chemeClr val="tx1"/>
                          </a:solidFill>
                          <a:effectLst/>
                          <a:latin typeface="+mn-lt"/>
                        </a:rPr>
                        <a:t>HAMA1TC-TN</a:t>
                      </a:r>
                      <a:endParaRPr lang="en-US" sz="1200" b="0" i="0" u="none" strike="noStrike" dirty="0">
                        <a:solidFill>
                          <a:schemeClr val="tx1"/>
                        </a:solidFill>
                        <a:effectLst/>
                        <a:latin typeface="+mn-lt"/>
                      </a:endParaRPr>
                    </a:p>
                  </a:txBody>
                  <a:tcPr marL="6350" marR="6350" marT="6350" marB="0"/>
                </a:tc>
                <a:tc>
                  <a:txBody>
                    <a:bodyPr/>
                    <a:lstStyle/>
                    <a:p>
                      <a:pPr algn="ctr" fontAlgn="t"/>
                      <a:r>
                        <a:rPr lang="en-US" sz="1200" b="0" i="0" u="none" strike="noStrike" dirty="0">
                          <a:solidFill>
                            <a:schemeClr val="tx1"/>
                          </a:solidFill>
                          <a:effectLst/>
                          <a:latin typeface="+mn-lt"/>
                        </a:rPr>
                        <a:t>AIMS0101T07OR</a:t>
                      </a:r>
                    </a:p>
                  </a:txBody>
                  <a:tcPr marL="6350" marR="6350" marT="6350" marB="0"/>
                </a:tc>
                <a:tc>
                  <a:txBody>
                    <a:bodyPr/>
                    <a:lstStyle/>
                    <a:p>
                      <a:pPr algn="ctr" fontAlgn="t"/>
                      <a:r>
                        <a:rPr lang="en-US" sz="1200" b="0" i="0" u="none" strike="noStrike" dirty="0">
                          <a:solidFill>
                            <a:schemeClr val="tx1"/>
                          </a:solidFill>
                          <a:effectLst/>
                          <a:latin typeface="+mn-lt"/>
                        </a:rPr>
                        <a:t>AIMS0101T07STR</a:t>
                      </a:r>
                    </a:p>
                  </a:txBody>
                  <a:tcPr marL="6350" marR="6350" marT="6350" marB="0"/>
                </a:tc>
                <a:extLst>
                  <a:ext uri="{0D108BD9-81ED-4DB2-BD59-A6C34878D82A}">
                    <a16:rowId xmlns:a16="http://schemas.microsoft.com/office/drawing/2014/main" val="2067665933"/>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dirty="0">
                          <a:solidFill>
                            <a:srgbClr val="FF0000"/>
                          </a:solidFill>
                          <a:effectLst/>
                          <a:latin typeface="+mn-lt"/>
                        </a:rPr>
                        <a:t>… ...</a:t>
                      </a:r>
                      <a:endParaRPr lang="en-US" sz="1200" b="0" i="0" u="none" strike="noStrike" dirty="0">
                        <a:solidFill>
                          <a:srgbClr val="FF0000"/>
                        </a:solidFill>
                        <a:effectLst/>
                        <a:latin typeface="+mn-lt"/>
                      </a:endParaRPr>
                    </a:p>
                  </a:txBody>
                  <a:tcPr marL="6350" marR="6350" marT="6350" marB="0"/>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b="0" i="0" u="none" strike="noStrike" dirty="0">
                          <a:solidFill>
                            <a:srgbClr val="FF0000"/>
                          </a:solidFill>
                          <a:effectLst/>
                          <a:latin typeface="+mn-lt"/>
                        </a:rPr>
                        <a:t>… …</a:t>
                      </a:r>
                    </a:p>
                    <a:p>
                      <a:pPr algn="ctr" fontAlgn="t"/>
                      <a:endParaRPr lang="en-US" sz="1200" b="0" i="0" u="none" strike="noStrike" dirty="0">
                        <a:solidFill>
                          <a:srgbClr val="FF0000"/>
                        </a:solidFill>
                        <a:effectLst/>
                        <a:latin typeface="+mn-lt"/>
                      </a:endParaRPr>
                    </a:p>
                  </a:txBody>
                  <a:tcPr marL="6350" marR="6350" marT="6350" marB="0"/>
                </a:tc>
                <a:tc>
                  <a:txBody>
                    <a:bodyPr/>
                    <a:lstStyle/>
                    <a:p>
                      <a:pPr algn="ctr" fontAlgn="t"/>
                      <a:r>
                        <a:rPr lang="en-US" sz="1200" b="0" i="0" u="none" strike="noStrike" dirty="0">
                          <a:solidFill>
                            <a:srgbClr val="FF0000"/>
                          </a:solidFill>
                          <a:effectLst/>
                          <a:latin typeface="+mn-lt"/>
                        </a:rPr>
                        <a:t>… …</a:t>
                      </a:r>
                    </a:p>
                  </a:txBody>
                  <a:tcPr marL="6350" marR="6350" marT="6350" marB="0"/>
                </a:tc>
                <a:extLst>
                  <a:ext uri="{0D108BD9-81ED-4DB2-BD59-A6C34878D82A}">
                    <a16:rowId xmlns:a16="http://schemas.microsoft.com/office/drawing/2014/main" val="4118002393"/>
                  </a:ext>
                </a:extLst>
              </a:tr>
              <a:tr h="184150">
                <a:tc vMerge="1">
                  <a:txBody>
                    <a:bodyPr/>
                    <a:lstStyle/>
                    <a:p>
                      <a:endParaRPr lang="en-US"/>
                    </a:p>
                  </a:txBody>
                  <a:tcPr/>
                </a:tc>
                <a:tc vMerge="1">
                  <a:txBody>
                    <a:bodyPr/>
                    <a:lstStyle/>
                    <a:p>
                      <a:endParaRPr lang="en-US"/>
                    </a:p>
                  </a:txBody>
                  <a:tcPr/>
                </a:tc>
                <a:tc>
                  <a:txBody>
                    <a:bodyPr/>
                    <a:lstStyle/>
                    <a:p>
                      <a:pPr algn="ctr" fontAlgn="t"/>
                      <a:r>
                        <a:rPr lang="en-US" sz="1200" u="none" strike="noStrike">
                          <a:solidFill>
                            <a:srgbClr val="FF0000"/>
                          </a:solidFill>
                          <a:effectLst/>
                          <a:latin typeface="+mn-lt"/>
                        </a:rPr>
                        <a:t>160 CC </a:t>
                      </a:r>
                      <a:r>
                        <a:rPr lang="en-US" sz="1200" u="none" strike="noStrike" dirty="0">
                          <a:solidFill>
                            <a:srgbClr val="FF0000"/>
                          </a:solidFill>
                          <a:effectLst/>
                          <a:latin typeface="+mn-lt"/>
                        </a:rPr>
                        <a:t>TC-TN codelists</a:t>
                      </a:r>
                      <a:endParaRPr lang="en-US" sz="1200" b="0" i="0" u="none" strike="noStrike" dirty="0">
                        <a:solidFill>
                          <a:srgbClr val="FF0000"/>
                        </a:solidFill>
                        <a:effectLst/>
                        <a:latin typeface="+mn-lt"/>
                      </a:endParaRPr>
                    </a:p>
                  </a:txBody>
                  <a:tcPr marL="6350" marR="6350" marT="6350" marB="0"/>
                </a:tc>
                <a:tc>
                  <a:txBody>
                    <a:bodyPr/>
                    <a:lstStyle/>
                    <a:p>
                      <a:pPr algn="ctr" fontAlgn="t"/>
                      <a:r>
                        <a:rPr lang="en-US" sz="1200" b="0" i="0" u="none" strike="noStrike" dirty="0">
                          <a:solidFill>
                            <a:srgbClr val="FF0000"/>
                          </a:solidFill>
                          <a:effectLst/>
                          <a:latin typeface="+mn-lt"/>
                        </a:rPr>
                        <a:t>55 CCORRES codelists</a:t>
                      </a:r>
                    </a:p>
                  </a:txBody>
                  <a:tcPr marL="6350" marR="6350" marT="6350" marB="0"/>
                </a:tc>
                <a:tc>
                  <a:txBody>
                    <a:bodyPr/>
                    <a:lstStyle/>
                    <a:p>
                      <a:pPr algn="ctr" fontAlgn="t"/>
                      <a:r>
                        <a:rPr lang="en-US" sz="1200" b="0" i="0" u="none" strike="noStrike" dirty="0">
                          <a:solidFill>
                            <a:srgbClr val="FF0000"/>
                          </a:solidFill>
                          <a:effectLst/>
                          <a:latin typeface="+mn-lt"/>
                        </a:rPr>
                        <a:t>55 CCSTRESC codelists</a:t>
                      </a:r>
                    </a:p>
                  </a:txBody>
                  <a:tcPr marL="6350" marR="6350" marT="6350" marB="0"/>
                </a:tc>
                <a:extLst>
                  <a:ext uri="{0D108BD9-81ED-4DB2-BD59-A6C34878D82A}">
                    <a16:rowId xmlns:a16="http://schemas.microsoft.com/office/drawing/2014/main" val="4264033987"/>
                  </a:ext>
                </a:extLst>
              </a:tr>
              <a:tr h="184150">
                <a:tc>
                  <a:txBody>
                    <a:bodyPr/>
                    <a:lstStyle/>
                    <a:p>
                      <a:pPr algn="ctr" fontAlgn="t"/>
                      <a:r>
                        <a:rPr lang="en-US" sz="1200" b="1" i="0" u="sng" strike="noStrike" dirty="0">
                          <a:solidFill>
                            <a:srgbClr val="000000"/>
                          </a:solidFill>
                          <a:effectLst/>
                          <a:latin typeface="+mn-lt"/>
                        </a:rPr>
                        <a:t>Total # of Codelists</a:t>
                      </a:r>
                    </a:p>
                    <a:p>
                      <a:pPr algn="ctr" fontAlgn="t"/>
                      <a:endParaRPr lang="en-US" sz="1200" b="1" i="0" u="sng" strike="noStrike" dirty="0">
                        <a:solidFill>
                          <a:srgbClr val="000000"/>
                        </a:solidFill>
                        <a:effectLst/>
                        <a:latin typeface="+mn-lt"/>
                      </a:endParaRPr>
                    </a:p>
                  </a:txBody>
                  <a:tcPr marL="6350" marR="6350" marT="6350" marB="0"/>
                </a:tc>
                <a:tc>
                  <a:txBody>
                    <a:bodyPr/>
                    <a:lstStyle/>
                    <a:p>
                      <a:pPr algn="ctr" fontAlgn="t"/>
                      <a:endParaRPr lang="en-US" sz="1200" b="1" i="0" u="none" strike="noStrike" dirty="0">
                        <a:solidFill>
                          <a:schemeClr val="accent1"/>
                        </a:solidFill>
                        <a:effectLst/>
                        <a:latin typeface="+mn-lt"/>
                      </a:endParaRPr>
                    </a:p>
                    <a:p>
                      <a:pPr algn="ctr" fontAlgn="t"/>
                      <a:r>
                        <a:rPr lang="en-US" sz="1200" b="1" i="0" u="none" strike="noStrike" dirty="0">
                          <a:solidFill>
                            <a:schemeClr val="accent1"/>
                          </a:solidFill>
                          <a:effectLst/>
                          <a:latin typeface="+mn-lt"/>
                        </a:rPr>
                        <a:t>2</a:t>
                      </a:r>
                    </a:p>
                  </a:txBody>
                  <a:tcPr marL="6350" marR="6350" marT="6350" marB="0"/>
                </a:tc>
                <a:tc>
                  <a:txBody>
                    <a:bodyPr/>
                    <a:lstStyle/>
                    <a:p>
                      <a:pPr algn="ctr" fontAlgn="t"/>
                      <a:endParaRPr lang="en-US" sz="1200" b="1" i="0" u="none" strike="noStrike" dirty="0">
                        <a:solidFill>
                          <a:schemeClr val="accent1"/>
                        </a:solidFill>
                        <a:effectLst/>
                        <a:latin typeface="+mn-lt"/>
                      </a:endParaRPr>
                    </a:p>
                    <a:p>
                      <a:pPr algn="ctr" fontAlgn="t"/>
                      <a:r>
                        <a:rPr lang="en-US" sz="1200" b="1" i="0" u="none" strike="noStrike" dirty="0">
                          <a:solidFill>
                            <a:schemeClr val="accent1"/>
                          </a:solidFill>
                          <a:effectLst/>
                          <a:latin typeface="+mn-lt"/>
                        </a:rPr>
                        <a:t>162</a:t>
                      </a:r>
                    </a:p>
                  </a:txBody>
                  <a:tcPr marL="6350" marR="6350" marT="6350" marB="0"/>
                </a:tc>
                <a:tc>
                  <a:txBody>
                    <a:bodyPr/>
                    <a:lstStyle/>
                    <a:p>
                      <a:pPr algn="ctr" fontAlgn="t"/>
                      <a:endParaRPr lang="en-US" sz="1200" b="1" i="0" u="none" strike="noStrike" dirty="0">
                        <a:solidFill>
                          <a:schemeClr val="accent1"/>
                        </a:solidFill>
                        <a:effectLst/>
                        <a:latin typeface="+mn-lt"/>
                      </a:endParaRPr>
                    </a:p>
                    <a:p>
                      <a:pPr algn="ctr" fontAlgn="t"/>
                      <a:r>
                        <a:rPr lang="en-US" sz="1200" b="1" i="0" u="none" strike="noStrike" dirty="0">
                          <a:solidFill>
                            <a:schemeClr val="accent1"/>
                          </a:solidFill>
                          <a:effectLst/>
                          <a:latin typeface="+mn-lt"/>
                        </a:rPr>
                        <a:t>55</a:t>
                      </a:r>
                    </a:p>
                  </a:txBody>
                  <a:tcPr marL="6350" marR="6350" marT="6350" marB="0"/>
                </a:tc>
                <a:tc>
                  <a:txBody>
                    <a:bodyPr/>
                    <a:lstStyle/>
                    <a:p>
                      <a:pPr algn="ctr" fontAlgn="t"/>
                      <a:endParaRPr lang="en-US" sz="1200" b="1" i="0" u="none" strike="noStrike" dirty="0">
                        <a:solidFill>
                          <a:schemeClr val="accent1"/>
                        </a:solidFill>
                        <a:effectLst/>
                        <a:latin typeface="+mn-lt"/>
                      </a:endParaRPr>
                    </a:p>
                    <a:p>
                      <a:pPr algn="ctr" fontAlgn="t"/>
                      <a:r>
                        <a:rPr lang="en-US" sz="1200" b="1" i="0" u="none" strike="noStrike" dirty="0">
                          <a:solidFill>
                            <a:schemeClr val="accent1"/>
                          </a:solidFill>
                          <a:effectLst/>
                          <a:latin typeface="+mn-lt"/>
                        </a:rPr>
                        <a:t>56</a:t>
                      </a:r>
                    </a:p>
                  </a:txBody>
                  <a:tcPr marL="6350" marR="6350" marT="6350" marB="0"/>
                </a:tc>
                <a:extLst>
                  <a:ext uri="{0D108BD9-81ED-4DB2-BD59-A6C34878D82A}">
                    <a16:rowId xmlns:a16="http://schemas.microsoft.com/office/drawing/2014/main" val="3945706377"/>
                  </a:ext>
                </a:extLst>
              </a:tr>
            </a:tbl>
          </a:graphicData>
        </a:graphic>
      </p:graphicFrame>
      <p:grpSp>
        <p:nvGrpSpPr>
          <p:cNvPr id="23" name="Group 22">
            <a:extLst>
              <a:ext uri="{FF2B5EF4-FFF2-40B4-BE49-F238E27FC236}">
                <a16:creationId xmlns:a16="http://schemas.microsoft.com/office/drawing/2014/main" id="{EC644CC7-B5B1-C706-09BC-D07B03AF848A}"/>
              </a:ext>
            </a:extLst>
          </p:cNvPr>
          <p:cNvGrpSpPr/>
          <p:nvPr/>
        </p:nvGrpSpPr>
        <p:grpSpPr>
          <a:xfrm>
            <a:off x="3508375" y="407918"/>
            <a:ext cx="5067300" cy="1975996"/>
            <a:chOff x="3508375" y="407918"/>
            <a:chExt cx="5067300" cy="1975996"/>
          </a:xfrm>
        </p:grpSpPr>
        <p:graphicFrame>
          <p:nvGraphicFramePr>
            <p:cNvPr id="3" name="Diagram 2">
              <a:extLst>
                <a:ext uri="{FF2B5EF4-FFF2-40B4-BE49-F238E27FC236}">
                  <a16:creationId xmlns:a16="http://schemas.microsoft.com/office/drawing/2014/main" id="{47E673C3-2302-F776-B959-6F0EEB793222}"/>
                </a:ext>
              </a:extLst>
            </p:cNvPr>
            <p:cNvGraphicFramePr/>
            <p:nvPr>
              <p:extLst>
                <p:ext uri="{D42A27DB-BD31-4B8C-83A1-F6EECF244321}">
                  <p14:modId xmlns:p14="http://schemas.microsoft.com/office/powerpoint/2010/main" val="2101881623"/>
                </p:ext>
              </p:extLst>
            </p:nvPr>
          </p:nvGraphicFramePr>
          <p:xfrm>
            <a:off x="3508375" y="407918"/>
            <a:ext cx="5067300" cy="197599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pSp>
          <p:nvGrpSpPr>
            <p:cNvPr id="20" name="Group 19">
              <a:extLst>
                <a:ext uri="{FF2B5EF4-FFF2-40B4-BE49-F238E27FC236}">
                  <a16:creationId xmlns:a16="http://schemas.microsoft.com/office/drawing/2014/main" id="{83140128-BF3A-2FEE-3D80-032F88DF73A7}"/>
                </a:ext>
              </a:extLst>
            </p:cNvPr>
            <p:cNvGrpSpPr/>
            <p:nvPr/>
          </p:nvGrpSpPr>
          <p:grpSpPr>
            <a:xfrm>
              <a:off x="5529262" y="856986"/>
              <a:ext cx="2147887" cy="584775"/>
              <a:chOff x="9686925" y="628492"/>
              <a:chExt cx="2147887" cy="584775"/>
            </a:xfrm>
          </p:grpSpPr>
          <p:cxnSp>
            <p:nvCxnSpPr>
              <p:cNvPr id="13" name="Straight Connector 12">
                <a:extLst>
                  <a:ext uri="{FF2B5EF4-FFF2-40B4-BE49-F238E27FC236}">
                    <a16:creationId xmlns:a16="http://schemas.microsoft.com/office/drawing/2014/main" id="{C3D56C2C-B879-35BC-B88A-FB038F0865C2}"/>
                  </a:ext>
                </a:extLst>
              </p:cNvPr>
              <p:cNvCxnSpPr>
                <a:cxnSpLocks/>
              </p:cNvCxnSpPr>
              <p:nvPr/>
            </p:nvCxnSpPr>
            <p:spPr>
              <a:xfrm>
                <a:off x="9686925" y="1107391"/>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A0C362DE-DCE3-E7B1-EA36-C0FFD5B1A663}"/>
                  </a:ext>
                </a:extLst>
              </p:cNvPr>
              <p:cNvSpPr txBox="1"/>
              <p:nvPr/>
            </p:nvSpPr>
            <p:spPr>
              <a:xfrm>
                <a:off x="9785349" y="628492"/>
                <a:ext cx="2049463" cy="584775"/>
              </a:xfrm>
              <a:prstGeom prst="rect">
                <a:avLst/>
              </a:prstGeom>
              <a:noFill/>
            </p:spPr>
            <p:txBody>
              <a:bodyPr wrap="square">
                <a:spAutoFit/>
              </a:bodyPr>
              <a:lstStyle/>
              <a:p>
                <a:r>
                  <a:rPr lang="en-US" sz="3200" b="1" i="0" dirty="0">
                    <a:solidFill>
                      <a:srgbClr val="172B4D"/>
                    </a:solidFill>
                    <a:effectLst/>
                  </a:rPr>
                  <a:t>RS</a:t>
                </a:r>
                <a:endParaRPr lang="en-US" sz="3200" dirty="0"/>
              </a:p>
            </p:txBody>
          </p:sp>
        </p:grpSp>
      </p:grpSp>
      <p:sp>
        <p:nvSpPr>
          <p:cNvPr id="22" name="TextBox 21">
            <a:extLst>
              <a:ext uri="{FF2B5EF4-FFF2-40B4-BE49-F238E27FC236}">
                <a16:creationId xmlns:a16="http://schemas.microsoft.com/office/drawing/2014/main" id="{1D37AB65-1C5E-E2CE-2809-0196709C0160}"/>
              </a:ext>
            </a:extLst>
          </p:cNvPr>
          <p:cNvSpPr txBox="1"/>
          <p:nvPr/>
        </p:nvSpPr>
        <p:spPr>
          <a:xfrm>
            <a:off x="3714750" y="6049769"/>
            <a:ext cx="6096000" cy="338554"/>
          </a:xfrm>
          <a:prstGeom prst="rect">
            <a:avLst/>
          </a:prstGeom>
          <a:noFill/>
        </p:spPr>
        <p:txBody>
          <a:bodyPr wrap="square">
            <a:spAutoFit/>
          </a:bodyPr>
          <a:lstStyle/>
          <a:p>
            <a:r>
              <a:rPr lang="en-US" sz="1600" dirty="0">
                <a:solidFill>
                  <a:srgbClr val="172B4D"/>
                </a:solidFill>
              </a:rPr>
              <a:t>(As of 2023 December publication)</a:t>
            </a:r>
            <a:endParaRPr lang="en-US" sz="1600" dirty="0">
              <a:solidFill>
                <a:srgbClr val="002060"/>
              </a:solidFill>
            </a:endParaRPr>
          </a:p>
        </p:txBody>
      </p:sp>
    </p:spTree>
    <p:extLst>
      <p:ext uri="{BB962C8B-B14F-4D97-AF65-F5344CB8AC3E}">
        <p14:creationId xmlns:p14="http://schemas.microsoft.com/office/powerpoint/2010/main" val="2874375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CB2776-F8FF-08B2-C1A7-165D95F0AACE}"/>
            </a:ext>
          </a:extLst>
        </p:cNvPr>
        <p:cNvGrpSpPr/>
        <p:nvPr/>
      </p:nvGrpSpPr>
      <p:grpSpPr>
        <a:xfrm>
          <a:off x="0" y="0"/>
          <a:ext cx="0" cy="0"/>
          <a:chOff x="0" y="0"/>
          <a:chExt cx="0" cy="0"/>
        </a:xfrm>
      </p:grpSpPr>
      <p:pic>
        <p:nvPicPr>
          <p:cNvPr id="32" name="Picture 31">
            <a:extLst>
              <a:ext uri="{FF2B5EF4-FFF2-40B4-BE49-F238E27FC236}">
                <a16:creationId xmlns:a16="http://schemas.microsoft.com/office/drawing/2014/main" id="{38B07C0D-378E-D42B-4381-B8E45CAEB408}"/>
              </a:ext>
            </a:extLst>
          </p:cNvPr>
          <p:cNvPicPr>
            <a:picLocks noChangeAspect="1"/>
          </p:cNvPicPr>
          <p:nvPr/>
        </p:nvPicPr>
        <p:blipFill>
          <a:blip r:embed="rId3"/>
          <a:stretch>
            <a:fillRect/>
          </a:stretch>
        </p:blipFill>
        <p:spPr>
          <a:xfrm>
            <a:off x="87757" y="2755899"/>
            <a:ext cx="5844985" cy="2400619"/>
          </a:xfrm>
          <a:prstGeom prst="rect">
            <a:avLst/>
          </a:prstGeom>
        </p:spPr>
      </p:pic>
      <p:sp>
        <p:nvSpPr>
          <p:cNvPr id="27" name="TextBox 26">
            <a:extLst>
              <a:ext uri="{FF2B5EF4-FFF2-40B4-BE49-F238E27FC236}">
                <a16:creationId xmlns:a16="http://schemas.microsoft.com/office/drawing/2014/main" id="{D4C2A144-4541-196E-FCDC-8976E51F3FD0}"/>
              </a:ext>
            </a:extLst>
          </p:cNvPr>
          <p:cNvSpPr txBox="1"/>
          <p:nvPr/>
        </p:nvSpPr>
        <p:spPr>
          <a:xfrm>
            <a:off x="209550" y="235204"/>
            <a:ext cx="11112500" cy="461665"/>
          </a:xfrm>
          <a:prstGeom prst="rect">
            <a:avLst/>
          </a:prstGeom>
          <a:noFill/>
        </p:spPr>
        <p:txBody>
          <a:bodyPr wrap="square">
            <a:spAutoFit/>
          </a:bodyPr>
          <a:lstStyle/>
          <a:p>
            <a:r>
              <a:rPr lang="en-US" sz="2400" b="1" dirty="0"/>
              <a:t>Differences between Oncology-RS and CC: </a:t>
            </a:r>
            <a:r>
              <a:rPr lang="en-US" sz="2400" b="1" i="1" dirty="0"/>
              <a:t>CT and Data Mapping Strategy</a:t>
            </a:r>
          </a:p>
        </p:txBody>
      </p:sp>
      <p:graphicFrame>
        <p:nvGraphicFramePr>
          <p:cNvPr id="2" name="Diagram 1">
            <a:extLst>
              <a:ext uri="{FF2B5EF4-FFF2-40B4-BE49-F238E27FC236}">
                <a16:creationId xmlns:a16="http://schemas.microsoft.com/office/drawing/2014/main" id="{9E21D4D3-E9D3-76EE-F547-DA95258073D3}"/>
              </a:ext>
            </a:extLst>
          </p:cNvPr>
          <p:cNvGraphicFramePr/>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4" name="Diagram 3">
            <a:extLst>
              <a:ext uri="{FF2B5EF4-FFF2-40B4-BE49-F238E27FC236}">
                <a16:creationId xmlns:a16="http://schemas.microsoft.com/office/drawing/2014/main" id="{F82DC9D4-69BA-535C-2BE9-E7610CFADD6D}"/>
              </a:ext>
            </a:extLst>
          </p:cNvPr>
          <p:cNvGraphicFramePr/>
          <p:nvPr/>
        </p:nvGraphicFramePr>
        <p:xfrm>
          <a:off x="285750" y="2354240"/>
          <a:ext cx="3930650" cy="3807883"/>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3" name="Diagram 2">
            <a:extLst>
              <a:ext uri="{FF2B5EF4-FFF2-40B4-BE49-F238E27FC236}">
                <a16:creationId xmlns:a16="http://schemas.microsoft.com/office/drawing/2014/main" id="{2FAF1B65-82CF-A2DD-ACE2-D4E2C6375577}"/>
              </a:ext>
            </a:extLst>
          </p:cNvPr>
          <p:cNvGraphicFramePr/>
          <p:nvPr>
            <p:extLst>
              <p:ext uri="{D42A27DB-BD31-4B8C-83A1-F6EECF244321}">
                <p14:modId xmlns:p14="http://schemas.microsoft.com/office/powerpoint/2010/main" val="1362628349"/>
              </p:ext>
            </p:extLst>
          </p:nvPr>
        </p:nvGraphicFramePr>
        <p:xfrm>
          <a:off x="6978650" y="723755"/>
          <a:ext cx="5067300" cy="2241550"/>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
        <p:nvSpPr>
          <p:cNvPr id="6" name="TextBox 5">
            <a:extLst>
              <a:ext uri="{FF2B5EF4-FFF2-40B4-BE49-F238E27FC236}">
                <a16:creationId xmlns:a16="http://schemas.microsoft.com/office/drawing/2014/main" id="{89FA33B6-CCFA-3FC8-5464-3537FC740848}"/>
              </a:ext>
            </a:extLst>
          </p:cNvPr>
          <p:cNvSpPr txBox="1"/>
          <p:nvPr/>
        </p:nvSpPr>
        <p:spPr>
          <a:xfrm>
            <a:off x="146050" y="976008"/>
            <a:ext cx="3270250" cy="400110"/>
          </a:xfrm>
          <a:prstGeom prst="rect">
            <a:avLst/>
          </a:prstGeom>
          <a:noFill/>
        </p:spPr>
        <p:txBody>
          <a:bodyPr wrap="square">
            <a:spAutoFit/>
          </a:bodyPr>
          <a:lstStyle/>
          <a:p>
            <a:r>
              <a:rPr lang="en-US" sz="2000" b="1" i="0" u="sng" dirty="0">
                <a:solidFill>
                  <a:srgbClr val="002060"/>
                </a:solidFill>
                <a:effectLst/>
                <a:latin typeface="-apple-system"/>
              </a:rPr>
              <a:t>RS-Oncology</a:t>
            </a:r>
            <a:endParaRPr lang="en-US" sz="2000" b="1" u="sng" dirty="0">
              <a:solidFill>
                <a:srgbClr val="002060"/>
              </a:solidFill>
            </a:endParaRPr>
          </a:p>
        </p:txBody>
      </p:sp>
      <p:grpSp>
        <p:nvGrpSpPr>
          <p:cNvPr id="11" name="Group 10">
            <a:extLst>
              <a:ext uri="{FF2B5EF4-FFF2-40B4-BE49-F238E27FC236}">
                <a16:creationId xmlns:a16="http://schemas.microsoft.com/office/drawing/2014/main" id="{B6CA3AF1-00E9-ABCE-62C7-C94E3C4A0992}"/>
              </a:ext>
            </a:extLst>
          </p:cNvPr>
          <p:cNvGrpSpPr/>
          <p:nvPr/>
        </p:nvGrpSpPr>
        <p:grpSpPr>
          <a:xfrm>
            <a:off x="9124950" y="569465"/>
            <a:ext cx="774700" cy="707886"/>
            <a:chOff x="5581650" y="767949"/>
            <a:chExt cx="774700" cy="707886"/>
          </a:xfrm>
        </p:grpSpPr>
        <p:cxnSp>
          <p:nvCxnSpPr>
            <p:cNvPr id="13" name="Straight Connector 12">
              <a:extLst>
                <a:ext uri="{FF2B5EF4-FFF2-40B4-BE49-F238E27FC236}">
                  <a16:creationId xmlns:a16="http://schemas.microsoft.com/office/drawing/2014/main" id="{74855EED-6BF8-4874-D0CC-EA2F4E9633D2}"/>
                </a:ext>
              </a:extLst>
            </p:cNvPr>
            <p:cNvCxnSpPr>
              <a:cxnSpLocks/>
            </p:cNvCxnSpPr>
            <p:nvPr/>
          </p:nvCxnSpPr>
          <p:spPr>
            <a:xfrm>
              <a:off x="5581650" y="1332412"/>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35517183-5B9A-6E53-BAE2-45C31892D93A}"/>
                </a:ext>
              </a:extLst>
            </p:cNvPr>
            <p:cNvSpPr txBox="1"/>
            <p:nvPr/>
          </p:nvSpPr>
          <p:spPr>
            <a:xfrm>
              <a:off x="5581650" y="767949"/>
              <a:ext cx="774700" cy="707886"/>
            </a:xfrm>
            <a:prstGeom prst="rect">
              <a:avLst/>
            </a:prstGeom>
            <a:noFill/>
          </p:spPr>
          <p:txBody>
            <a:bodyPr wrap="square">
              <a:spAutoFit/>
            </a:bodyPr>
            <a:lstStyle/>
            <a:p>
              <a:r>
                <a:rPr lang="en-US" sz="4000" b="1" dirty="0">
                  <a:solidFill>
                    <a:schemeClr val="accent1">
                      <a:lumMod val="50000"/>
                    </a:schemeClr>
                  </a:solidFill>
                </a:rPr>
                <a:t>RS  </a:t>
              </a:r>
              <a:endParaRPr lang="en-US" sz="4000" dirty="0">
                <a:solidFill>
                  <a:schemeClr val="accent1">
                    <a:lumMod val="50000"/>
                  </a:schemeClr>
                </a:solidFill>
              </a:endParaRPr>
            </a:p>
          </p:txBody>
        </p:sp>
      </p:grpSp>
      <p:sp>
        <p:nvSpPr>
          <p:cNvPr id="7" name="TextBox 6">
            <a:extLst>
              <a:ext uri="{FF2B5EF4-FFF2-40B4-BE49-F238E27FC236}">
                <a16:creationId xmlns:a16="http://schemas.microsoft.com/office/drawing/2014/main" id="{4BF0E04F-0882-3318-EE67-4728021E8C0F}"/>
              </a:ext>
            </a:extLst>
          </p:cNvPr>
          <p:cNvSpPr txBox="1"/>
          <p:nvPr/>
        </p:nvSpPr>
        <p:spPr>
          <a:xfrm>
            <a:off x="87757" y="1293161"/>
            <a:ext cx="6680200" cy="1323439"/>
          </a:xfrm>
          <a:prstGeom prst="rect">
            <a:avLst/>
          </a:prstGeom>
          <a:noFill/>
        </p:spPr>
        <p:txBody>
          <a:bodyPr wrap="square">
            <a:spAutoFit/>
          </a:bodyPr>
          <a:lstStyle/>
          <a:p>
            <a:pPr marL="342900" indent="-342900">
              <a:buFont typeface="+mj-lt"/>
              <a:buAutoNum type="arabicPeriod"/>
            </a:pPr>
            <a:r>
              <a:rPr lang="en-US" sz="1600" dirty="0">
                <a:solidFill>
                  <a:srgbClr val="002060"/>
                </a:solidFill>
              </a:rPr>
              <a:t>“</a:t>
            </a:r>
            <a:r>
              <a:rPr lang="en-US" sz="1600" dirty="0">
                <a:solidFill>
                  <a:srgbClr val="002060"/>
                </a:solidFill>
                <a:effectLst>
                  <a:outerShdw blurRad="38100" dist="38100" dir="2700000" algn="tl">
                    <a:srgbClr val="000000">
                      <a:alpha val="43137"/>
                    </a:srgbClr>
                  </a:outerShdw>
                </a:effectLst>
              </a:rPr>
              <a:t>G</a:t>
            </a:r>
            <a:r>
              <a:rPr lang="en-US" sz="1600" i="0" dirty="0">
                <a:solidFill>
                  <a:srgbClr val="002060"/>
                </a:solidFill>
                <a:effectLst>
                  <a:outerShdw blurRad="38100" dist="38100" dir="2700000" algn="tl">
                    <a:srgbClr val="000000">
                      <a:alpha val="43137"/>
                    </a:srgbClr>
                  </a:outerShdw>
                </a:effectLst>
              </a:rPr>
              <a:t>eneric</a:t>
            </a:r>
            <a:r>
              <a:rPr lang="en-US" sz="1600" i="0" dirty="0">
                <a:solidFill>
                  <a:srgbClr val="002060"/>
                </a:solidFill>
                <a:effectLst/>
              </a:rPr>
              <a:t>” oncology assessments from ONCRTS-CD to be used with, and grouped by a “</a:t>
            </a:r>
            <a:r>
              <a:rPr lang="en-US" sz="1600" i="0" dirty="0">
                <a:solidFill>
                  <a:srgbClr val="002060"/>
                </a:solidFill>
                <a:effectLst>
                  <a:outerShdw blurRad="38100" dist="38100" dir="2700000" algn="tl">
                    <a:srgbClr val="000000">
                      <a:alpha val="43137"/>
                    </a:srgbClr>
                  </a:outerShdw>
                </a:effectLst>
              </a:rPr>
              <a:t>specific</a:t>
            </a:r>
            <a:r>
              <a:rPr lang="en-US" sz="1600" i="0" dirty="0">
                <a:solidFill>
                  <a:srgbClr val="002060"/>
                </a:solidFill>
                <a:effectLst/>
              </a:rPr>
              <a:t>” oncology criterion value in ONCRSCAT.</a:t>
            </a:r>
          </a:p>
          <a:p>
            <a:pPr marL="342900" indent="-342900">
              <a:buFont typeface="+mj-lt"/>
              <a:buAutoNum type="arabicPeriod"/>
            </a:pPr>
            <a:r>
              <a:rPr lang="en-US" sz="1600" i="0" dirty="0">
                <a:solidFill>
                  <a:srgbClr val="002060"/>
                </a:solidFill>
                <a:effectLst/>
                <a:latin typeface="-apple-system"/>
              </a:rPr>
              <a:t>While </a:t>
            </a:r>
            <a:r>
              <a:rPr lang="en-US" sz="1600" i="0" dirty="0" err="1">
                <a:solidFill>
                  <a:srgbClr val="002060"/>
                </a:solidFill>
                <a:effectLst/>
                <a:latin typeface="-apple-system"/>
              </a:rPr>
              <a:t>Onc</a:t>
            </a:r>
            <a:r>
              <a:rPr lang="en-US" sz="1600" i="0" dirty="0">
                <a:solidFill>
                  <a:srgbClr val="002060"/>
                </a:solidFill>
                <a:effectLst/>
                <a:latin typeface="-apple-system"/>
              </a:rPr>
              <a:t>-Tests and </a:t>
            </a:r>
            <a:r>
              <a:rPr lang="en-US" sz="1600" i="0" dirty="0" err="1">
                <a:solidFill>
                  <a:srgbClr val="002060"/>
                </a:solidFill>
                <a:effectLst/>
                <a:latin typeface="-apple-system"/>
              </a:rPr>
              <a:t>Onc</a:t>
            </a:r>
            <a:r>
              <a:rPr lang="en-US" sz="1600" i="0" dirty="0">
                <a:solidFill>
                  <a:srgbClr val="002060"/>
                </a:solidFill>
                <a:effectLst/>
                <a:latin typeface="-apple-system"/>
              </a:rPr>
              <a:t>-Results can be “</a:t>
            </a:r>
            <a:r>
              <a:rPr lang="en-US" sz="1600" i="1" dirty="0">
                <a:solidFill>
                  <a:srgbClr val="002060"/>
                </a:solidFill>
                <a:effectLst>
                  <a:outerShdw blurRad="38100" dist="38100" dir="2700000" algn="tl">
                    <a:srgbClr val="000000">
                      <a:alpha val="43137"/>
                    </a:srgbClr>
                  </a:outerShdw>
                </a:effectLst>
                <a:latin typeface="-apple-system"/>
              </a:rPr>
              <a:t>recycled, reused</a:t>
            </a:r>
            <a:r>
              <a:rPr lang="en-US" sz="1600" i="0" dirty="0">
                <a:solidFill>
                  <a:srgbClr val="002060"/>
                </a:solidFill>
                <a:effectLst/>
                <a:latin typeface="-apple-system"/>
              </a:rPr>
              <a:t>” for mapping but ultimately they mean different tumor responses to treatment depending on the specific criterion you are using to make the evaluation.</a:t>
            </a:r>
            <a:endParaRPr lang="en-US" sz="1600" dirty="0">
              <a:solidFill>
                <a:srgbClr val="002060"/>
              </a:solidFill>
              <a:latin typeface="-apple-system"/>
            </a:endParaRPr>
          </a:p>
        </p:txBody>
      </p:sp>
      <p:pic>
        <p:nvPicPr>
          <p:cNvPr id="19" name="Picture 18">
            <a:extLst>
              <a:ext uri="{FF2B5EF4-FFF2-40B4-BE49-F238E27FC236}">
                <a16:creationId xmlns:a16="http://schemas.microsoft.com/office/drawing/2014/main" id="{992984CF-ACA0-2FA0-98B3-A86CD38D2E68}"/>
              </a:ext>
            </a:extLst>
          </p:cNvPr>
          <p:cNvPicPr>
            <a:picLocks noChangeAspect="1"/>
          </p:cNvPicPr>
          <p:nvPr/>
        </p:nvPicPr>
        <p:blipFill>
          <a:blip r:embed="rId19"/>
          <a:stretch>
            <a:fillRect/>
          </a:stretch>
        </p:blipFill>
        <p:spPr>
          <a:xfrm>
            <a:off x="6107839" y="2792260"/>
            <a:ext cx="5956804" cy="2327896"/>
          </a:xfrm>
          <a:prstGeom prst="rect">
            <a:avLst/>
          </a:prstGeom>
        </p:spPr>
      </p:pic>
      <p:sp>
        <p:nvSpPr>
          <p:cNvPr id="25" name="TextBox 24">
            <a:extLst>
              <a:ext uri="{FF2B5EF4-FFF2-40B4-BE49-F238E27FC236}">
                <a16:creationId xmlns:a16="http://schemas.microsoft.com/office/drawing/2014/main" id="{7810772E-B237-A2B6-6EB1-43DB5FB0CC34}"/>
              </a:ext>
            </a:extLst>
          </p:cNvPr>
          <p:cNvSpPr txBox="1"/>
          <p:nvPr/>
        </p:nvSpPr>
        <p:spPr>
          <a:xfrm>
            <a:off x="7245350" y="5331307"/>
            <a:ext cx="4533900" cy="1169551"/>
          </a:xfrm>
          <a:prstGeom prst="rect">
            <a:avLst/>
          </a:prstGeom>
          <a:noFill/>
        </p:spPr>
        <p:txBody>
          <a:bodyPr wrap="square">
            <a:spAutoFit/>
          </a:bodyPr>
          <a:lstStyle/>
          <a:p>
            <a:r>
              <a:rPr lang="en-US" sz="1400" i="0" dirty="0">
                <a:solidFill>
                  <a:srgbClr val="002060"/>
                </a:solidFill>
                <a:effectLst/>
              </a:rPr>
              <a:t>For ONC TEST = Target (lesion) Response/C94534, </a:t>
            </a:r>
          </a:p>
          <a:p>
            <a:r>
              <a:rPr lang="en-US" sz="1400" dirty="0">
                <a:solidFill>
                  <a:srgbClr val="002060"/>
                </a:solidFill>
              </a:rPr>
              <a:t>t</a:t>
            </a:r>
            <a:r>
              <a:rPr lang="en-US" sz="1400" i="0" dirty="0">
                <a:solidFill>
                  <a:srgbClr val="002060"/>
                </a:solidFill>
                <a:effectLst/>
              </a:rPr>
              <a:t>he result of CR (Complete Response) per </a:t>
            </a:r>
            <a:r>
              <a:rPr lang="en-US" sz="1400" b="1" i="0" dirty="0">
                <a:solidFill>
                  <a:srgbClr val="002060"/>
                </a:solidFill>
                <a:effectLst/>
              </a:rPr>
              <a:t>RECIST 1.1 </a:t>
            </a:r>
            <a:r>
              <a:rPr lang="en-US" sz="1400" i="0" dirty="0">
                <a:solidFill>
                  <a:srgbClr val="002060"/>
                </a:solidFill>
                <a:effectLst/>
              </a:rPr>
              <a:t>is defined as: d</a:t>
            </a:r>
            <a:r>
              <a:rPr lang="en-US" sz="1400" dirty="0">
                <a:solidFill>
                  <a:srgbClr val="002060"/>
                </a:solidFill>
              </a:rPr>
              <a:t>isappearance of all target lesions. Any pathological lymph nodes (whether target or non-target) must have reduction in short axis to</a:t>
            </a:r>
            <a:r>
              <a:rPr lang="en-US" sz="1400" i="0" dirty="0">
                <a:solidFill>
                  <a:srgbClr val="002060"/>
                </a:solidFill>
                <a:effectLst/>
              </a:rPr>
              <a:t> &lt;10mm.</a:t>
            </a:r>
            <a:endParaRPr lang="en-US" sz="1400" dirty="0">
              <a:solidFill>
                <a:srgbClr val="002060"/>
              </a:solidFill>
            </a:endParaRPr>
          </a:p>
        </p:txBody>
      </p:sp>
      <p:sp>
        <p:nvSpPr>
          <p:cNvPr id="26" name="Arrow: Left 25">
            <a:extLst>
              <a:ext uri="{FF2B5EF4-FFF2-40B4-BE49-F238E27FC236}">
                <a16:creationId xmlns:a16="http://schemas.microsoft.com/office/drawing/2014/main" id="{C159352C-625B-07F9-FD8D-CAF5C90A0082}"/>
              </a:ext>
            </a:extLst>
          </p:cNvPr>
          <p:cNvSpPr/>
          <p:nvPr/>
        </p:nvSpPr>
        <p:spPr>
          <a:xfrm>
            <a:off x="5467350" y="4459816"/>
            <a:ext cx="400050" cy="15875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E24B0FE7-E60E-75FD-71DE-6944C7DA03A5}"/>
              </a:ext>
            </a:extLst>
          </p:cNvPr>
          <p:cNvSpPr txBox="1"/>
          <p:nvPr/>
        </p:nvSpPr>
        <p:spPr>
          <a:xfrm>
            <a:off x="87757" y="5223584"/>
            <a:ext cx="6096000" cy="1384995"/>
          </a:xfrm>
          <a:prstGeom prst="rect">
            <a:avLst/>
          </a:prstGeom>
          <a:noFill/>
        </p:spPr>
        <p:txBody>
          <a:bodyPr wrap="square">
            <a:spAutoFit/>
          </a:bodyPr>
          <a:lstStyle/>
          <a:p>
            <a:r>
              <a:rPr lang="en-US" sz="1400" i="0" dirty="0">
                <a:solidFill>
                  <a:srgbClr val="002060"/>
                </a:solidFill>
                <a:effectLst/>
              </a:rPr>
              <a:t>For ONC TEST = Target (lesion) Response/C94534, </a:t>
            </a:r>
          </a:p>
          <a:p>
            <a:r>
              <a:rPr lang="en-US" sz="1400" dirty="0">
                <a:solidFill>
                  <a:srgbClr val="002060"/>
                </a:solidFill>
              </a:rPr>
              <a:t>the result of </a:t>
            </a:r>
            <a:r>
              <a:rPr lang="en-US" sz="1400" i="0" dirty="0">
                <a:solidFill>
                  <a:srgbClr val="002060"/>
                </a:solidFill>
                <a:effectLst/>
              </a:rPr>
              <a:t>CR (Complete Response) per </a:t>
            </a:r>
            <a:r>
              <a:rPr lang="en-US" sz="1400" b="1" i="0" dirty="0">
                <a:solidFill>
                  <a:srgbClr val="002060"/>
                </a:solidFill>
                <a:effectLst/>
              </a:rPr>
              <a:t>RANO</a:t>
            </a:r>
            <a:r>
              <a:rPr lang="en-US" sz="1400" i="0" dirty="0">
                <a:solidFill>
                  <a:srgbClr val="002060"/>
                </a:solidFill>
                <a:effectLst/>
              </a:rPr>
              <a:t> is defined as: </a:t>
            </a:r>
            <a:r>
              <a:rPr lang="en-US" sz="1400" b="0" i="0" dirty="0">
                <a:solidFill>
                  <a:srgbClr val="002060"/>
                </a:solidFill>
                <a:effectLst/>
              </a:rPr>
              <a:t>complete disappearance of all enhancing measurable and non-measurable disease sustained for at least 4 weeks; no new lesions; stable or improved non-enhancing (T2/FLAIR) lesions; patients must be off corticosteroids (or on physiologic replacement doses only); and stable or improved clinically.</a:t>
            </a:r>
          </a:p>
        </p:txBody>
      </p:sp>
      <p:sp>
        <p:nvSpPr>
          <p:cNvPr id="30" name="Arrow: Left 29">
            <a:extLst>
              <a:ext uri="{FF2B5EF4-FFF2-40B4-BE49-F238E27FC236}">
                <a16:creationId xmlns:a16="http://schemas.microsoft.com/office/drawing/2014/main" id="{BB8D8234-B42E-AD9A-2B2C-3159DFD724A2}"/>
              </a:ext>
            </a:extLst>
          </p:cNvPr>
          <p:cNvSpPr/>
          <p:nvPr/>
        </p:nvSpPr>
        <p:spPr>
          <a:xfrm>
            <a:off x="11442700" y="3429000"/>
            <a:ext cx="400050" cy="15875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9302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309EF0-2855-4445-A691-4CBC5496B3FC}"/>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3E708A19-807E-1A6C-AC5C-936F5185260C}"/>
              </a:ext>
            </a:extLst>
          </p:cNvPr>
          <p:cNvSpPr txBox="1"/>
          <p:nvPr/>
        </p:nvSpPr>
        <p:spPr>
          <a:xfrm>
            <a:off x="355600" y="272703"/>
            <a:ext cx="11112500" cy="461665"/>
          </a:xfrm>
          <a:prstGeom prst="rect">
            <a:avLst/>
          </a:prstGeom>
          <a:noFill/>
        </p:spPr>
        <p:txBody>
          <a:bodyPr wrap="square">
            <a:spAutoFit/>
          </a:bodyPr>
          <a:lstStyle/>
          <a:p>
            <a:r>
              <a:rPr lang="en-US" sz="2400" b="1" dirty="0"/>
              <a:t>Differences between Oncology-RS and CC: </a:t>
            </a:r>
            <a:r>
              <a:rPr lang="en-US" sz="2400" b="1" i="1" dirty="0"/>
              <a:t>Terminology</a:t>
            </a:r>
            <a:r>
              <a:rPr lang="en-US" sz="2400" b="1" dirty="0"/>
              <a:t> and </a:t>
            </a:r>
            <a:r>
              <a:rPr lang="en-US" sz="2400" b="1" i="1" dirty="0"/>
              <a:t>Data Mapping Strategy</a:t>
            </a:r>
          </a:p>
        </p:txBody>
      </p:sp>
      <p:graphicFrame>
        <p:nvGraphicFramePr>
          <p:cNvPr id="2" name="Diagram 1">
            <a:extLst>
              <a:ext uri="{FF2B5EF4-FFF2-40B4-BE49-F238E27FC236}">
                <a16:creationId xmlns:a16="http://schemas.microsoft.com/office/drawing/2014/main" id="{C202CB21-D11D-E413-9ADF-5484A5720179}"/>
              </a:ext>
            </a:extLst>
          </p:cNvPr>
          <p:cNvGraphicFramePr/>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F5EAD60B-16B8-4FE8-178F-EB8A191959A6}"/>
              </a:ext>
            </a:extLst>
          </p:cNvPr>
          <p:cNvSpPr txBox="1"/>
          <p:nvPr/>
        </p:nvSpPr>
        <p:spPr>
          <a:xfrm>
            <a:off x="7035800" y="1019602"/>
            <a:ext cx="3270250" cy="400110"/>
          </a:xfrm>
          <a:prstGeom prst="rect">
            <a:avLst/>
          </a:prstGeom>
          <a:noFill/>
        </p:spPr>
        <p:txBody>
          <a:bodyPr wrap="square">
            <a:spAutoFit/>
          </a:bodyPr>
          <a:lstStyle/>
          <a:p>
            <a:r>
              <a:rPr lang="en-US" sz="2000" b="1" i="0" u="sng" dirty="0">
                <a:solidFill>
                  <a:srgbClr val="002060"/>
                </a:solidFill>
                <a:effectLst/>
                <a:latin typeface="-apple-system"/>
              </a:rPr>
              <a:t>RS-Clinical Classification</a:t>
            </a:r>
            <a:endParaRPr lang="en-US" sz="2000" b="1" u="sng" dirty="0">
              <a:solidFill>
                <a:srgbClr val="002060"/>
              </a:solidFill>
            </a:endParaRPr>
          </a:p>
        </p:txBody>
      </p:sp>
      <p:grpSp>
        <p:nvGrpSpPr>
          <p:cNvPr id="5" name="Group 4">
            <a:extLst>
              <a:ext uri="{FF2B5EF4-FFF2-40B4-BE49-F238E27FC236}">
                <a16:creationId xmlns:a16="http://schemas.microsoft.com/office/drawing/2014/main" id="{A7A7B150-4788-371E-48EF-6D0D0308C942}"/>
              </a:ext>
            </a:extLst>
          </p:cNvPr>
          <p:cNvGrpSpPr/>
          <p:nvPr/>
        </p:nvGrpSpPr>
        <p:grpSpPr>
          <a:xfrm>
            <a:off x="-177800" y="810252"/>
            <a:ext cx="5067300" cy="2329195"/>
            <a:chOff x="-177800" y="646723"/>
            <a:chExt cx="5067300" cy="2329195"/>
          </a:xfrm>
        </p:grpSpPr>
        <p:graphicFrame>
          <p:nvGraphicFramePr>
            <p:cNvPr id="3" name="Diagram 2">
              <a:extLst>
                <a:ext uri="{FF2B5EF4-FFF2-40B4-BE49-F238E27FC236}">
                  <a16:creationId xmlns:a16="http://schemas.microsoft.com/office/drawing/2014/main" id="{4BAF6565-896C-6459-1E4E-E106465BDB04}"/>
                </a:ext>
              </a:extLst>
            </p:cNvPr>
            <p:cNvGraphicFramePr/>
            <p:nvPr>
              <p:extLst>
                <p:ext uri="{D42A27DB-BD31-4B8C-83A1-F6EECF244321}">
                  <p14:modId xmlns:p14="http://schemas.microsoft.com/office/powerpoint/2010/main" val="2556917190"/>
                </p:ext>
              </p:extLst>
            </p:nvPr>
          </p:nvGraphicFramePr>
          <p:xfrm>
            <a:off x="-177800" y="734368"/>
            <a:ext cx="5067300" cy="22415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11" name="Group 10">
              <a:extLst>
                <a:ext uri="{FF2B5EF4-FFF2-40B4-BE49-F238E27FC236}">
                  <a16:creationId xmlns:a16="http://schemas.microsoft.com/office/drawing/2014/main" id="{7A9D6BF9-3767-F20F-5290-D553A9B8EAEA}"/>
                </a:ext>
              </a:extLst>
            </p:cNvPr>
            <p:cNvGrpSpPr/>
            <p:nvPr/>
          </p:nvGrpSpPr>
          <p:grpSpPr>
            <a:xfrm>
              <a:off x="1968500" y="646723"/>
              <a:ext cx="774700" cy="707886"/>
              <a:chOff x="5581650" y="767949"/>
              <a:chExt cx="774700" cy="707886"/>
            </a:xfrm>
          </p:grpSpPr>
          <p:cxnSp>
            <p:nvCxnSpPr>
              <p:cNvPr id="13" name="Straight Connector 12">
                <a:extLst>
                  <a:ext uri="{FF2B5EF4-FFF2-40B4-BE49-F238E27FC236}">
                    <a16:creationId xmlns:a16="http://schemas.microsoft.com/office/drawing/2014/main" id="{59E16D5A-A799-D810-31EA-B1E5D8E3F1BA}"/>
                  </a:ext>
                </a:extLst>
              </p:cNvPr>
              <p:cNvCxnSpPr>
                <a:cxnSpLocks/>
              </p:cNvCxnSpPr>
              <p:nvPr/>
            </p:nvCxnSpPr>
            <p:spPr>
              <a:xfrm>
                <a:off x="5581650" y="1332412"/>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190FC78B-5512-23AE-B51E-38ABCDF2C75E}"/>
                  </a:ext>
                </a:extLst>
              </p:cNvPr>
              <p:cNvSpPr txBox="1"/>
              <p:nvPr/>
            </p:nvSpPr>
            <p:spPr>
              <a:xfrm>
                <a:off x="5581650" y="767949"/>
                <a:ext cx="774700" cy="707886"/>
              </a:xfrm>
              <a:prstGeom prst="rect">
                <a:avLst/>
              </a:prstGeom>
              <a:noFill/>
            </p:spPr>
            <p:txBody>
              <a:bodyPr wrap="square">
                <a:spAutoFit/>
              </a:bodyPr>
              <a:lstStyle/>
              <a:p>
                <a:r>
                  <a:rPr lang="en-US" sz="4000" b="1" dirty="0">
                    <a:solidFill>
                      <a:schemeClr val="accent1">
                        <a:lumMod val="50000"/>
                      </a:schemeClr>
                    </a:solidFill>
                  </a:rPr>
                  <a:t>RS  </a:t>
                </a:r>
                <a:endParaRPr lang="en-US" sz="4000" dirty="0">
                  <a:solidFill>
                    <a:schemeClr val="accent1">
                      <a:lumMod val="50000"/>
                    </a:schemeClr>
                  </a:solidFill>
                </a:endParaRPr>
              </a:p>
            </p:txBody>
          </p:sp>
        </p:grpSp>
      </p:grpSp>
      <p:sp>
        <p:nvSpPr>
          <p:cNvPr id="7" name="TextBox 6">
            <a:extLst>
              <a:ext uri="{FF2B5EF4-FFF2-40B4-BE49-F238E27FC236}">
                <a16:creationId xmlns:a16="http://schemas.microsoft.com/office/drawing/2014/main" id="{7562341C-3EE6-ADE6-1F9E-C22FEF5D9DFD}"/>
              </a:ext>
            </a:extLst>
          </p:cNvPr>
          <p:cNvSpPr txBox="1"/>
          <p:nvPr/>
        </p:nvSpPr>
        <p:spPr>
          <a:xfrm>
            <a:off x="5159741" y="1419712"/>
            <a:ext cx="6915150" cy="1569660"/>
          </a:xfrm>
          <a:prstGeom prst="rect">
            <a:avLst/>
          </a:prstGeom>
          <a:noFill/>
        </p:spPr>
        <p:txBody>
          <a:bodyPr wrap="square">
            <a:spAutoFit/>
          </a:bodyPr>
          <a:lstStyle/>
          <a:p>
            <a:pPr marL="342900" indent="-342900">
              <a:buFont typeface="+mj-lt"/>
              <a:buAutoNum type="arabicPeriod"/>
            </a:pPr>
            <a:r>
              <a:rPr lang="en-US" sz="1600" dirty="0">
                <a:solidFill>
                  <a:srgbClr val="002060"/>
                </a:solidFill>
              </a:rPr>
              <a:t>“</a:t>
            </a:r>
            <a:r>
              <a:rPr lang="en-US" sz="1600" dirty="0">
                <a:solidFill>
                  <a:srgbClr val="002060"/>
                </a:solidFill>
                <a:effectLst>
                  <a:outerShdw blurRad="38100" dist="38100" dir="2700000" algn="tl">
                    <a:srgbClr val="000000">
                      <a:alpha val="43137"/>
                    </a:srgbClr>
                  </a:outerShdw>
                </a:effectLst>
              </a:rPr>
              <a:t>Specific</a:t>
            </a:r>
            <a:r>
              <a:rPr lang="en-US" sz="1600" i="0" dirty="0">
                <a:solidFill>
                  <a:srgbClr val="002060"/>
                </a:solidFill>
                <a:effectLst/>
              </a:rPr>
              <a:t>” Clinical Classification TEST-CD assessments to be used with, and grouped by a “</a:t>
            </a:r>
            <a:r>
              <a:rPr lang="en-US" sz="1600" i="0" dirty="0">
                <a:solidFill>
                  <a:srgbClr val="002060"/>
                </a:solidFill>
                <a:effectLst>
                  <a:outerShdw blurRad="38100" dist="38100" dir="2700000" algn="tl">
                    <a:srgbClr val="000000">
                      <a:alpha val="43137"/>
                    </a:srgbClr>
                  </a:outerShdw>
                </a:effectLst>
              </a:rPr>
              <a:t>specific</a:t>
            </a:r>
            <a:r>
              <a:rPr lang="en-US" sz="1600" i="0" dirty="0">
                <a:solidFill>
                  <a:srgbClr val="002060"/>
                </a:solidFill>
                <a:effectLst/>
              </a:rPr>
              <a:t>” Clinical Classification value in CCCAT.</a:t>
            </a:r>
          </a:p>
          <a:p>
            <a:pPr marL="342900" indent="-342900">
              <a:buFont typeface="+mj-lt"/>
              <a:buAutoNum type="arabicPeriod"/>
            </a:pPr>
            <a:r>
              <a:rPr lang="en-US" sz="1600" dirty="0">
                <a:solidFill>
                  <a:srgbClr val="002060"/>
                </a:solidFill>
                <a:latin typeface="-apple-system"/>
              </a:rPr>
              <a:t>CC-</a:t>
            </a:r>
            <a:r>
              <a:rPr lang="en-US" sz="1600" i="0" dirty="0">
                <a:solidFill>
                  <a:srgbClr val="002060"/>
                </a:solidFill>
                <a:effectLst/>
                <a:latin typeface="-apple-system"/>
              </a:rPr>
              <a:t>Tests and CC-Results are always </a:t>
            </a:r>
            <a:r>
              <a:rPr lang="en-US" sz="1600" i="1" dirty="0">
                <a:solidFill>
                  <a:srgbClr val="002060"/>
                </a:solidFill>
                <a:effectLst>
                  <a:outerShdw blurRad="38100" dist="38100" dir="2700000" algn="tl">
                    <a:srgbClr val="000000">
                      <a:alpha val="43137"/>
                    </a:srgbClr>
                  </a:outerShdw>
                </a:effectLst>
                <a:latin typeface="-apple-system"/>
              </a:rPr>
              <a:t>instrument-specific</a:t>
            </a:r>
            <a:r>
              <a:rPr lang="en-US" sz="1600" i="0" dirty="0">
                <a:solidFill>
                  <a:srgbClr val="002060"/>
                </a:solidFill>
                <a:effectLst/>
                <a:latin typeface="-apple-system"/>
              </a:rPr>
              <a:t>. You HAVE to use the named CCTEST-CD tests with the </a:t>
            </a:r>
            <a:r>
              <a:rPr lang="en-US" sz="1600" i="1" dirty="0">
                <a:solidFill>
                  <a:srgbClr val="002060"/>
                </a:solidFill>
                <a:effectLst>
                  <a:outerShdw blurRad="38100" dist="38100" dir="2700000" algn="tl">
                    <a:srgbClr val="000000">
                      <a:alpha val="43137"/>
                    </a:srgbClr>
                  </a:outerShdw>
                </a:effectLst>
                <a:latin typeface="-apple-system"/>
              </a:rPr>
              <a:t>same</a:t>
            </a:r>
            <a:r>
              <a:rPr lang="en-US" sz="1600" i="0" dirty="0">
                <a:solidFill>
                  <a:srgbClr val="002060"/>
                </a:solidFill>
                <a:effectLst>
                  <a:outerShdw blurRad="38100" dist="38100" dir="2700000" algn="tl">
                    <a:srgbClr val="000000">
                      <a:alpha val="43137"/>
                    </a:srgbClr>
                  </a:outerShdw>
                </a:effectLst>
                <a:latin typeface="-apple-system"/>
              </a:rPr>
              <a:t> </a:t>
            </a:r>
            <a:r>
              <a:rPr lang="en-US" sz="1600" i="0" dirty="0">
                <a:solidFill>
                  <a:srgbClr val="002060"/>
                </a:solidFill>
                <a:effectLst/>
                <a:latin typeface="-apple-system"/>
              </a:rPr>
              <a:t>named CCCAT. There is no reusability for the CCTEST-CDs, that’s why there are 160 CCTEST-CD codelists, each is unique and was created for a single clinical classification.</a:t>
            </a:r>
            <a:endParaRPr lang="en-US" sz="1600" dirty="0">
              <a:solidFill>
                <a:srgbClr val="002060"/>
              </a:solidFill>
              <a:latin typeface="-apple-system"/>
            </a:endParaRPr>
          </a:p>
        </p:txBody>
      </p:sp>
      <p:pic>
        <p:nvPicPr>
          <p:cNvPr id="12" name="Picture 11">
            <a:extLst>
              <a:ext uri="{FF2B5EF4-FFF2-40B4-BE49-F238E27FC236}">
                <a16:creationId xmlns:a16="http://schemas.microsoft.com/office/drawing/2014/main" id="{650FEDD0-5DAB-1429-51AD-9656A628340A}"/>
              </a:ext>
            </a:extLst>
          </p:cNvPr>
          <p:cNvPicPr>
            <a:picLocks noChangeAspect="1"/>
          </p:cNvPicPr>
          <p:nvPr/>
        </p:nvPicPr>
        <p:blipFill>
          <a:blip r:embed="rId13"/>
          <a:stretch>
            <a:fillRect/>
          </a:stretch>
        </p:blipFill>
        <p:spPr>
          <a:xfrm>
            <a:off x="263525" y="3235266"/>
            <a:ext cx="4959350" cy="2631080"/>
          </a:xfrm>
          <a:prstGeom prst="rect">
            <a:avLst/>
          </a:prstGeom>
        </p:spPr>
      </p:pic>
      <p:pic>
        <p:nvPicPr>
          <p:cNvPr id="18" name="Picture 17">
            <a:extLst>
              <a:ext uri="{FF2B5EF4-FFF2-40B4-BE49-F238E27FC236}">
                <a16:creationId xmlns:a16="http://schemas.microsoft.com/office/drawing/2014/main" id="{81AE2237-2CBE-7D7B-5277-2D95699153E3}"/>
              </a:ext>
            </a:extLst>
          </p:cNvPr>
          <p:cNvPicPr>
            <a:picLocks noChangeAspect="1"/>
          </p:cNvPicPr>
          <p:nvPr/>
        </p:nvPicPr>
        <p:blipFill>
          <a:blip r:embed="rId14"/>
          <a:stretch>
            <a:fillRect/>
          </a:stretch>
        </p:blipFill>
        <p:spPr>
          <a:xfrm>
            <a:off x="6419850" y="3098684"/>
            <a:ext cx="5099050" cy="2768947"/>
          </a:xfrm>
          <a:prstGeom prst="rect">
            <a:avLst/>
          </a:prstGeom>
        </p:spPr>
      </p:pic>
      <p:sp>
        <p:nvSpPr>
          <p:cNvPr id="21" name="TextBox 20">
            <a:extLst>
              <a:ext uri="{FF2B5EF4-FFF2-40B4-BE49-F238E27FC236}">
                <a16:creationId xmlns:a16="http://schemas.microsoft.com/office/drawing/2014/main" id="{C5418CA3-E56A-CD93-96B6-FD976B35CE13}"/>
              </a:ext>
            </a:extLst>
          </p:cNvPr>
          <p:cNvSpPr txBox="1"/>
          <p:nvPr/>
        </p:nvSpPr>
        <p:spPr>
          <a:xfrm>
            <a:off x="203978" y="5945316"/>
            <a:ext cx="5410200" cy="646331"/>
          </a:xfrm>
          <a:prstGeom prst="rect">
            <a:avLst/>
          </a:prstGeom>
          <a:noFill/>
        </p:spPr>
        <p:txBody>
          <a:bodyPr wrap="square">
            <a:spAutoFit/>
          </a:bodyPr>
          <a:lstStyle/>
          <a:p>
            <a:r>
              <a:rPr lang="en-US" dirty="0">
                <a:solidFill>
                  <a:srgbClr val="002060"/>
                </a:solidFill>
              </a:rPr>
              <a:t>CPS01 in RSTEST indicates these tests are associated with Child-Pugh.</a:t>
            </a:r>
            <a:endParaRPr lang="en-US" dirty="0"/>
          </a:p>
        </p:txBody>
      </p:sp>
      <p:sp>
        <p:nvSpPr>
          <p:cNvPr id="22" name="TextBox 21">
            <a:extLst>
              <a:ext uri="{FF2B5EF4-FFF2-40B4-BE49-F238E27FC236}">
                <a16:creationId xmlns:a16="http://schemas.microsoft.com/office/drawing/2014/main" id="{559C8A55-F771-C4AC-7816-0B3CDF591184}"/>
              </a:ext>
            </a:extLst>
          </p:cNvPr>
          <p:cNvSpPr txBox="1"/>
          <p:nvPr/>
        </p:nvSpPr>
        <p:spPr>
          <a:xfrm>
            <a:off x="6577823" y="6006533"/>
            <a:ext cx="5497068" cy="646331"/>
          </a:xfrm>
          <a:prstGeom prst="rect">
            <a:avLst/>
          </a:prstGeom>
          <a:noFill/>
        </p:spPr>
        <p:txBody>
          <a:bodyPr wrap="square">
            <a:spAutoFit/>
          </a:bodyPr>
          <a:lstStyle/>
          <a:p>
            <a:r>
              <a:rPr lang="en-US" dirty="0">
                <a:solidFill>
                  <a:srgbClr val="002060"/>
                </a:solidFill>
              </a:rPr>
              <a:t>AIMS01 in RSTEST indicates these tests are associated with AIMS (Abnormal Involuntary Movement Scale ).</a:t>
            </a:r>
            <a:endParaRPr lang="en-US" dirty="0"/>
          </a:p>
        </p:txBody>
      </p:sp>
    </p:spTree>
    <p:extLst>
      <p:ext uri="{BB962C8B-B14F-4D97-AF65-F5344CB8AC3E}">
        <p14:creationId xmlns:p14="http://schemas.microsoft.com/office/powerpoint/2010/main" val="1477234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59BE0B-03A2-EEB8-6253-F666DE65A189}"/>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EE92C098-34EC-FE89-BC47-038464DD9D8D}"/>
              </a:ext>
            </a:extLst>
          </p:cNvPr>
          <p:cNvSpPr txBox="1"/>
          <p:nvPr/>
        </p:nvSpPr>
        <p:spPr>
          <a:xfrm>
            <a:off x="539750" y="273269"/>
            <a:ext cx="11112500" cy="461665"/>
          </a:xfrm>
          <a:prstGeom prst="rect">
            <a:avLst/>
          </a:prstGeom>
          <a:noFill/>
        </p:spPr>
        <p:txBody>
          <a:bodyPr wrap="square">
            <a:spAutoFit/>
          </a:bodyPr>
          <a:lstStyle/>
          <a:p>
            <a:r>
              <a:rPr lang="en-US" sz="2400" b="1" dirty="0"/>
              <a:t>Differences between Oncology-RS and CC: </a:t>
            </a:r>
            <a:r>
              <a:rPr lang="en-US" sz="2400" b="1" i="1" dirty="0"/>
              <a:t>Nature of the Data</a:t>
            </a:r>
          </a:p>
        </p:txBody>
      </p:sp>
      <p:graphicFrame>
        <p:nvGraphicFramePr>
          <p:cNvPr id="2" name="Diagram 1">
            <a:extLst>
              <a:ext uri="{FF2B5EF4-FFF2-40B4-BE49-F238E27FC236}">
                <a16:creationId xmlns:a16="http://schemas.microsoft.com/office/drawing/2014/main" id="{773CA690-1726-AB7A-3500-8DFF6CE053E6}"/>
              </a:ext>
            </a:extLst>
          </p:cNvPr>
          <p:cNvGraphicFramePr/>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D1AF16B6-6929-09E5-2AAF-38620B3C067E}"/>
              </a:ext>
            </a:extLst>
          </p:cNvPr>
          <p:cNvSpPr txBox="1"/>
          <p:nvPr/>
        </p:nvSpPr>
        <p:spPr>
          <a:xfrm>
            <a:off x="9034952" y="1412063"/>
            <a:ext cx="908051" cy="400110"/>
          </a:xfrm>
          <a:prstGeom prst="rect">
            <a:avLst/>
          </a:prstGeom>
          <a:noFill/>
        </p:spPr>
        <p:txBody>
          <a:bodyPr wrap="square">
            <a:spAutoFit/>
          </a:bodyPr>
          <a:lstStyle/>
          <a:p>
            <a:r>
              <a:rPr lang="en-US" sz="2000" b="1" u="sng" dirty="0">
                <a:solidFill>
                  <a:srgbClr val="002060"/>
                </a:solidFill>
                <a:latin typeface="-apple-system"/>
              </a:rPr>
              <a:t>RS-CC</a:t>
            </a:r>
            <a:endParaRPr lang="en-US" sz="2000" b="1" u="sng" dirty="0">
              <a:solidFill>
                <a:srgbClr val="002060"/>
              </a:solidFill>
            </a:endParaRPr>
          </a:p>
        </p:txBody>
      </p:sp>
      <p:sp>
        <p:nvSpPr>
          <p:cNvPr id="7" name="TextBox 6">
            <a:extLst>
              <a:ext uri="{FF2B5EF4-FFF2-40B4-BE49-F238E27FC236}">
                <a16:creationId xmlns:a16="http://schemas.microsoft.com/office/drawing/2014/main" id="{1AE119EF-A517-D4AF-3C3A-4F3BAA6FE8C5}"/>
              </a:ext>
            </a:extLst>
          </p:cNvPr>
          <p:cNvSpPr txBox="1"/>
          <p:nvPr/>
        </p:nvSpPr>
        <p:spPr>
          <a:xfrm>
            <a:off x="7835899" y="1769354"/>
            <a:ext cx="4000501" cy="1323439"/>
          </a:xfrm>
          <a:prstGeom prst="rect">
            <a:avLst/>
          </a:prstGeom>
          <a:noFill/>
        </p:spPr>
        <p:txBody>
          <a:bodyPr wrap="square">
            <a:spAutoFit/>
          </a:bodyPr>
          <a:lstStyle/>
          <a:p>
            <a:r>
              <a:rPr lang="en-US" sz="1600" b="0" i="0" dirty="0">
                <a:solidFill>
                  <a:srgbClr val="002060"/>
                </a:solidFill>
                <a:effectLst/>
              </a:rPr>
              <a:t>Clinical classifications are named instruments whose output is an ordinal or categorical score that serves as a </a:t>
            </a:r>
            <a:r>
              <a:rPr lang="en-US" sz="1600" b="0" i="1" dirty="0">
                <a:solidFill>
                  <a:srgbClr val="002060"/>
                </a:solidFill>
                <a:effectLst>
                  <a:outerShdw blurRad="38100" dist="38100" dir="2700000" algn="tl">
                    <a:srgbClr val="000000">
                      <a:alpha val="43137"/>
                    </a:srgbClr>
                  </a:outerShdw>
                </a:effectLst>
              </a:rPr>
              <a:t>surrogate</a:t>
            </a:r>
            <a:r>
              <a:rPr lang="en-US" sz="1600" b="0" i="0" dirty="0">
                <a:solidFill>
                  <a:srgbClr val="002060"/>
                </a:solidFill>
                <a:effectLst/>
              </a:rPr>
              <a:t> for, or </a:t>
            </a:r>
            <a:r>
              <a:rPr lang="en-US" sz="1600" b="0" i="1" dirty="0">
                <a:solidFill>
                  <a:srgbClr val="002060"/>
                </a:solidFill>
                <a:effectLst>
                  <a:outerShdw blurRad="38100" dist="38100" dir="2700000" algn="tl">
                    <a:srgbClr val="000000">
                      <a:alpha val="43137"/>
                    </a:srgbClr>
                  </a:outerShdw>
                </a:effectLst>
              </a:rPr>
              <a:t>ranking</a:t>
            </a:r>
            <a:r>
              <a:rPr lang="en-US" sz="1600" b="0" i="0" dirty="0">
                <a:solidFill>
                  <a:srgbClr val="002060"/>
                </a:solidFill>
                <a:effectLst/>
              </a:rPr>
              <a:t> of, disease status/</a:t>
            </a:r>
            <a:r>
              <a:rPr lang="en-US" sz="1600" dirty="0">
                <a:solidFill>
                  <a:srgbClr val="002060"/>
                </a:solidFill>
              </a:rPr>
              <a:t>(severity) </a:t>
            </a:r>
            <a:r>
              <a:rPr lang="en-US" sz="1600" b="0" i="0" dirty="0">
                <a:solidFill>
                  <a:srgbClr val="002060"/>
                </a:solidFill>
                <a:effectLst/>
              </a:rPr>
              <a:t>or other physiological or biological status.</a:t>
            </a:r>
            <a:endParaRPr lang="en-US" sz="1600" dirty="0">
              <a:solidFill>
                <a:srgbClr val="002060"/>
              </a:solidFill>
            </a:endParaRPr>
          </a:p>
        </p:txBody>
      </p:sp>
      <p:sp>
        <p:nvSpPr>
          <p:cNvPr id="8" name="TextBox 7">
            <a:extLst>
              <a:ext uri="{FF2B5EF4-FFF2-40B4-BE49-F238E27FC236}">
                <a16:creationId xmlns:a16="http://schemas.microsoft.com/office/drawing/2014/main" id="{F9F9E762-5A76-D10A-7193-883ECAD105C3}"/>
              </a:ext>
            </a:extLst>
          </p:cNvPr>
          <p:cNvSpPr txBox="1"/>
          <p:nvPr/>
        </p:nvSpPr>
        <p:spPr>
          <a:xfrm>
            <a:off x="238125" y="1845305"/>
            <a:ext cx="3270250" cy="1077218"/>
          </a:xfrm>
          <a:prstGeom prst="rect">
            <a:avLst/>
          </a:prstGeom>
          <a:noFill/>
        </p:spPr>
        <p:txBody>
          <a:bodyPr wrap="square">
            <a:spAutoFit/>
          </a:bodyPr>
          <a:lstStyle/>
          <a:p>
            <a:r>
              <a:rPr lang="en-US" sz="1600" i="0" dirty="0">
                <a:solidFill>
                  <a:srgbClr val="002060"/>
                </a:solidFill>
                <a:effectLst/>
                <a:latin typeface="-apple-system"/>
              </a:rPr>
              <a:t>Oncology response criteria assess the change in tumor burden:</a:t>
            </a:r>
          </a:p>
          <a:p>
            <a:pPr marL="800100" lvl="1" indent="-342900">
              <a:buFont typeface="Arial" panose="020B0604020202020204" pitchFamily="34" charset="0"/>
              <a:buChar char="•"/>
            </a:pPr>
            <a:r>
              <a:rPr lang="en-US" sz="1600" dirty="0">
                <a:solidFill>
                  <a:srgbClr val="002060"/>
                </a:solidFill>
                <a:latin typeface="-apple-system"/>
              </a:rPr>
              <a:t>Tumor Shrinkage</a:t>
            </a:r>
          </a:p>
          <a:p>
            <a:pPr marL="800100" lvl="1" indent="-342900">
              <a:buFont typeface="Arial" panose="020B0604020202020204" pitchFamily="34" charset="0"/>
              <a:buChar char="•"/>
            </a:pPr>
            <a:r>
              <a:rPr lang="en-US" sz="1600" dirty="0">
                <a:solidFill>
                  <a:srgbClr val="002060"/>
                </a:solidFill>
                <a:latin typeface="-apple-system"/>
              </a:rPr>
              <a:t>Disease Progression</a:t>
            </a:r>
          </a:p>
        </p:txBody>
      </p:sp>
      <p:sp>
        <p:nvSpPr>
          <p:cNvPr id="9" name="TextBox 8">
            <a:extLst>
              <a:ext uri="{FF2B5EF4-FFF2-40B4-BE49-F238E27FC236}">
                <a16:creationId xmlns:a16="http://schemas.microsoft.com/office/drawing/2014/main" id="{3921928D-A81E-BE79-A0D6-9615F3C94FA1}"/>
              </a:ext>
            </a:extLst>
          </p:cNvPr>
          <p:cNvSpPr txBox="1"/>
          <p:nvPr/>
        </p:nvSpPr>
        <p:spPr>
          <a:xfrm>
            <a:off x="933451" y="1461832"/>
            <a:ext cx="1670050" cy="400110"/>
          </a:xfrm>
          <a:prstGeom prst="rect">
            <a:avLst/>
          </a:prstGeom>
          <a:noFill/>
        </p:spPr>
        <p:txBody>
          <a:bodyPr wrap="square">
            <a:spAutoFit/>
          </a:bodyPr>
          <a:lstStyle/>
          <a:p>
            <a:r>
              <a:rPr lang="en-US" sz="2000" b="1" i="0" u="sng" dirty="0">
                <a:solidFill>
                  <a:srgbClr val="002060"/>
                </a:solidFill>
                <a:effectLst/>
                <a:latin typeface="-apple-system"/>
              </a:rPr>
              <a:t>RS-Oncology</a:t>
            </a:r>
            <a:endParaRPr lang="en-US" sz="2000" b="1" u="sng" dirty="0">
              <a:solidFill>
                <a:srgbClr val="002060"/>
              </a:solidFill>
            </a:endParaRPr>
          </a:p>
        </p:txBody>
      </p:sp>
      <p:grpSp>
        <p:nvGrpSpPr>
          <p:cNvPr id="10" name="Group 9">
            <a:extLst>
              <a:ext uri="{FF2B5EF4-FFF2-40B4-BE49-F238E27FC236}">
                <a16:creationId xmlns:a16="http://schemas.microsoft.com/office/drawing/2014/main" id="{BF7138E3-DF4B-2ECD-7973-A7ECB7704456}"/>
              </a:ext>
            </a:extLst>
          </p:cNvPr>
          <p:cNvGrpSpPr/>
          <p:nvPr/>
        </p:nvGrpSpPr>
        <p:grpSpPr>
          <a:xfrm>
            <a:off x="3508375" y="539750"/>
            <a:ext cx="4537075" cy="1844164"/>
            <a:chOff x="3508375" y="407918"/>
            <a:chExt cx="5067300" cy="1975996"/>
          </a:xfrm>
        </p:grpSpPr>
        <p:graphicFrame>
          <p:nvGraphicFramePr>
            <p:cNvPr id="15" name="Diagram 14">
              <a:extLst>
                <a:ext uri="{FF2B5EF4-FFF2-40B4-BE49-F238E27FC236}">
                  <a16:creationId xmlns:a16="http://schemas.microsoft.com/office/drawing/2014/main" id="{F5BE30AF-CD3B-5B4F-E38E-250A352DB79D}"/>
                </a:ext>
              </a:extLst>
            </p:cNvPr>
            <p:cNvGraphicFramePr/>
            <p:nvPr>
              <p:extLst>
                <p:ext uri="{D42A27DB-BD31-4B8C-83A1-F6EECF244321}">
                  <p14:modId xmlns:p14="http://schemas.microsoft.com/office/powerpoint/2010/main" val="743092878"/>
                </p:ext>
              </p:extLst>
            </p:nvPr>
          </p:nvGraphicFramePr>
          <p:xfrm>
            <a:off x="3508375" y="407918"/>
            <a:ext cx="5067300" cy="197599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16" name="Group 15">
              <a:extLst>
                <a:ext uri="{FF2B5EF4-FFF2-40B4-BE49-F238E27FC236}">
                  <a16:creationId xmlns:a16="http://schemas.microsoft.com/office/drawing/2014/main" id="{7FD919AE-0570-B0B2-6FFD-14AE8051FCB3}"/>
                </a:ext>
              </a:extLst>
            </p:cNvPr>
            <p:cNvGrpSpPr/>
            <p:nvPr/>
          </p:nvGrpSpPr>
          <p:grpSpPr>
            <a:xfrm>
              <a:off x="5529262" y="856986"/>
              <a:ext cx="2147887" cy="584775"/>
              <a:chOff x="9686925" y="628492"/>
              <a:chExt cx="2147887" cy="584775"/>
            </a:xfrm>
          </p:grpSpPr>
          <p:cxnSp>
            <p:nvCxnSpPr>
              <p:cNvPr id="17" name="Straight Connector 16">
                <a:extLst>
                  <a:ext uri="{FF2B5EF4-FFF2-40B4-BE49-F238E27FC236}">
                    <a16:creationId xmlns:a16="http://schemas.microsoft.com/office/drawing/2014/main" id="{9D4FD6F8-46EB-F7E4-4F37-610041A32B62}"/>
                  </a:ext>
                </a:extLst>
              </p:cNvPr>
              <p:cNvCxnSpPr>
                <a:cxnSpLocks/>
              </p:cNvCxnSpPr>
              <p:nvPr/>
            </p:nvCxnSpPr>
            <p:spPr>
              <a:xfrm>
                <a:off x="9686925" y="1107391"/>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48D05CF0-14CA-E7F1-DAD8-1D38EF307A86}"/>
                  </a:ext>
                </a:extLst>
              </p:cNvPr>
              <p:cNvSpPr txBox="1"/>
              <p:nvPr/>
            </p:nvSpPr>
            <p:spPr>
              <a:xfrm>
                <a:off x="9785349" y="628492"/>
                <a:ext cx="2049463" cy="584775"/>
              </a:xfrm>
              <a:prstGeom prst="rect">
                <a:avLst/>
              </a:prstGeom>
              <a:noFill/>
            </p:spPr>
            <p:txBody>
              <a:bodyPr wrap="square">
                <a:spAutoFit/>
              </a:bodyPr>
              <a:lstStyle/>
              <a:p>
                <a:r>
                  <a:rPr lang="en-US" sz="3200" b="1" i="0" dirty="0">
                    <a:solidFill>
                      <a:srgbClr val="172B4D"/>
                    </a:solidFill>
                    <a:effectLst/>
                  </a:rPr>
                  <a:t>RS</a:t>
                </a:r>
                <a:endParaRPr lang="en-US" sz="3200" dirty="0"/>
              </a:p>
            </p:txBody>
          </p:sp>
        </p:grpSp>
      </p:grpSp>
    </p:spTree>
    <p:extLst>
      <p:ext uri="{BB962C8B-B14F-4D97-AF65-F5344CB8AC3E}">
        <p14:creationId xmlns:p14="http://schemas.microsoft.com/office/powerpoint/2010/main" val="2642963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80276E-E532-E260-A9F0-EF5D43AA6264}"/>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D60B3015-D161-9F81-331D-FCA6D727EED4}"/>
              </a:ext>
            </a:extLst>
          </p:cNvPr>
          <p:cNvSpPr txBox="1"/>
          <p:nvPr/>
        </p:nvSpPr>
        <p:spPr>
          <a:xfrm>
            <a:off x="355600" y="272703"/>
            <a:ext cx="11715750" cy="461665"/>
          </a:xfrm>
          <a:prstGeom prst="rect">
            <a:avLst/>
          </a:prstGeom>
          <a:noFill/>
        </p:spPr>
        <p:txBody>
          <a:bodyPr wrap="square">
            <a:spAutoFit/>
          </a:bodyPr>
          <a:lstStyle/>
          <a:p>
            <a:r>
              <a:rPr lang="en-US" sz="2400" b="1" dirty="0"/>
              <a:t>Modeling and CT Differences between Oncology-RS and CC, </a:t>
            </a:r>
            <a:r>
              <a:rPr lang="en-US" sz="2400" b="1" i="1" dirty="0"/>
              <a:t>CT Development Conventions</a:t>
            </a:r>
          </a:p>
        </p:txBody>
      </p:sp>
      <p:graphicFrame>
        <p:nvGraphicFramePr>
          <p:cNvPr id="2" name="Diagram 1">
            <a:extLst>
              <a:ext uri="{FF2B5EF4-FFF2-40B4-BE49-F238E27FC236}">
                <a16:creationId xmlns:a16="http://schemas.microsoft.com/office/drawing/2014/main" id="{B3BFCBC3-FA8D-5310-9958-8FE532BCC4E9}"/>
              </a:ext>
            </a:extLst>
          </p:cNvPr>
          <p:cNvGraphicFramePr/>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a:extLst>
              <a:ext uri="{FF2B5EF4-FFF2-40B4-BE49-F238E27FC236}">
                <a16:creationId xmlns:a16="http://schemas.microsoft.com/office/drawing/2014/main" id="{498C7865-C181-EFE0-1E6C-67C19A20B32B}"/>
              </a:ext>
            </a:extLst>
          </p:cNvPr>
          <p:cNvGraphicFramePr/>
          <p:nvPr/>
        </p:nvGraphicFramePr>
        <p:xfrm>
          <a:off x="285750" y="2354240"/>
          <a:ext cx="3930650" cy="380788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3" name="Diagram 2">
            <a:extLst>
              <a:ext uri="{FF2B5EF4-FFF2-40B4-BE49-F238E27FC236}">
                <a16:creationId xmlns:a16="http://schemas.microsoft.com/office/drawing/2014/main" id="{082C6E78-746A-BBDC-9296-8BB0B3A23CF0}"/>
              </a:ext>
            </a:extLst>
          </p:cNvPr>
          <p:cNvGraphicFramePr/>
          <p:nvPr/>
        </p:nvGraphicFramePr>
        <p:xfrm>
          <a:off x="3600450" y="1235075"/>
          <a:ext cx="5067300" cy="224155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5" name="TextBox 4">
            <a:extLst>
              <a:ext uri="{FF2B5EF4-FFF2-40B4-BE49-F238E27FC236}">
                <a16:creationId xmlns:a16="http://schemas.microsoft.com/office/drawing/2014/main" id="{6D7A85B9-EA2F-D99D-4734-E36444BEF38A}"/>
              </a:ext>
            </a:extLst>
          </p:cNvPr>
          <p:cNvSpPr txBox="1"/>
          <p:nvPr/>
        </p:nvSpPr>
        <p:spPr>
          <a:xfrm>
            <a:off x="584200" y="1974850"/>
            <a:ext cx="3117850" cy="2862322"/>
          </a:xfrm>
          <a:prstGeom prst="rect">
            <a:avLst/>
          </a:prstGeom>
          <a:noFill/>
        </p:spPr>
        <p:txBody>
          <a:bodyPr wrap="square">
            <a:spAutoFit/>
          </a:bodyPr>
          <a:lstStyle/>
          <a:p>
            <a:pPr marL="342900" indent="-342900">
              <a:buFont typeface="+mj-lt"/>
              <a:buAutoNum type="arabicPeriod"/>
            </a:pPr>
            <a:r>
              <a:rPr lang="en-US" b="0" i="0" dirty="0">
                <a:solidFill>
                  <a:srgbClr val="172B4D"/>
                </a:solidFill>
                <a:effectLst/>
                <a:latin typeface="-apple-system"/>
              </a:rPr>
              <a:t>RSCAT: </a:t>
            </a:r>
          </a:p>
          <a:p>
            <a:pPr marL="800100" lvl="1" indent="-342900">
              <a:buFont typeface="Arial" panose="020B0604020202020204" pitchFamily="34" charset="0"/>
              <a:buChar char="•"/>
            </a:pPr>
            <a:r>
              <a:rPr lang="en-US" b="0" i="0" dirty="0">
                <a:solidFill>
                  <a:srgbClr val="172B4D"/>
                </a:solidFill>
                <a:effectLst/>
                <a:latin typeface="-apple-system"/>
              </a:rPr>
              <a:t>supported by </a:t>
            </a:r>
            <a:r>
              <a:rPr lang="en-US" b="0" i="0" dirty="0">
                <a:solidFill>
                  <a:srgbClr val="FF0000"/>
                </a:solidFill>
                <a:effectLst/>
                <a:latin typeface="-apple-system"/>
              </a:rPr>
              <a:t>1</a:t>
            </a:r>
            <a:r>
              <a:rPr lang="en-US" b="0" i="0" dirty="0">
                <a:solidFill>
                  <a:srgbClr val="172B4D"/>
                </a:solidFill>
                <a:effectLst/>
                <a:latin typeface="-apple-system"/>
              </a:rPr>
              <a:t> </a:t>
            </a:r>
            <a:r>
              <a:rPr lang="en-US" b="0" i="0" dirty="0">
                <a:solidFill>
                  <a:srgbClr val="002060"/>
                </a:solidFill>
                <a:effectLst/>
                <a:latin typeface="-apple-system"/>
              </a:rPr>
              <a:t>ONCRSCAT codelist </a:t>
            </a:r>
          </a:p>
          <a:p>
            <a:pPr marL="800100" lvl="1" indent="-342900">
              <a:buFont typeface="Arial" panose="020B0604020202020204" pitchFamily="34" charset="0"/>
              <a:buChar char="•"/>
            </a:pPr>
            <a:r>
              <a:rPr lang="en-US" dirty="0">
                <a:solidFill>
                  <a:srgbClr val="002060"/>
                </a:solidFill>
                <a:latin typeface="-apple-system"/>
              </a:rPr>
              <a:t>Examples: </a:t>
            </a:r>
            <a:r>
              <a:rPr lang="en-US" b="0" i="0" dirty="0">
                <a:solidFill>
                  <a:srgbClr val="002060"/>
                </a:solidFill>
                <a:effectLst/>
                <a:latin typeface="-apple-system"/>
              </a:rPr>
              <a:t>RECIST 1.1</a:t>
            </a:r>
            <a:r>
              <a:rPr lang="en-US" dirty="0">
                <a:solidFill>
                  <a:srgbClr val="002060"/>
                </a:solidFill>
                <a:latin typeface="-apple-system"/>
              </a:rPr>
              <a:t>…</a:t>
            </a:r>
          </a:p>
          <a:p>
            <a:pPr lvl="1"/>
            <a:endParaRPr lang="en-US" dirty="0">
              <a:solidFill>
                <a:srgbClr val="002060"/>
              </a:solidFill>
              <a:latin typeface="-apple-system"/>
            </a:endParaRPr>
          </a:p>
          <a:p>
            <a:pPr lvl="1"/>
            <a:endParaRPr lang="en-US" dirty="0">
              <a:solidFill>
                <a:srgbClr val="002060"/>
              </a:solidFill>
              <a:latin typeface="-apple-system"/>
            </a:endParaRPr>
          </a:p>
          <a:p>
            <a:pPr marL="342900" indent="-342900">
              <a:buFont typeface="+mj-lt"/>
              <a:buAutoNum type="arabicPeriod"/>
            </a:pPr>
            <a:r>
              <a:rPr lang="en-US" dirty="0">
                <a:solidFill>
                  <a:srgbClr val="002060"/>
                </a:solidFill>
                <a:latin typeface="-apple-system"/>
              </a:rPr>
              <a:t>RSTEST-CD:</a:t>
            </a:r>
          </a:p>
          <a:p>
            <a:pPr marL="800100" lvl="1" indent="-342900">
              <a:buFont typeface="Arial" panose="020B0604020202020204" pitchFamily="34" charset="0"/>
              <a:buChar char="•"/>
            </a:pPr>
            <a:r>
              <a:rPr lang="en-US" dirty="0">
                <a:solidFill>
                  <a:srgbClr val="002060"/>
                </a:solidFill>
                <a:latin typeface="-apple-system"/>
              </a:rPr>
              <a:t>Supported by </a:t>
            </a:r>
            <a:r>
              <a:rPr lang="en-US" dirty="0">
                <a:solidFill>
                  <a:srgbClr val="FF0000"/>
                </a:solidFill>
                <a:latin typeface="-apple-system"/>
              </a:rPr>
              <a:t>2</a:t>
            </a:r>
            <a:r>
              <a:rPr lang="en-US" dirty="0">
                <a:solidFill>
                  <a:srgbClr val="002060"/>
                </a:solidFill>
                <a:latin typeface="-apple-system"/>
              </a:rPr>
              <a:t> oncology codelists: ONCRTS; ONCRTSCD</a:t>
            </a:r>
            <a:endParaRPr lang="en-US" dirty="0">
              <a:solidFill>
                <a:srgbClr val="002060"/>
              </a:solidFill>
            </a:endParaRPr>
          </a:p>
        </p:txBody>
      </p:sp>
      <p:sp>
        <p:nvSpPr>
          <p:cNvPr id="6" name="TextBox 5">
            <a:extLst>
              <a:ext uri="{FF2B5EF4-FFF2-40B4-BE49-F238E27FC236}">
                <a16:creationId xmlns:a16="http://schemas.microsoft.com/office/drawing/2014/main" id="{242841AF-F41E-B734-FAC7-CBD0A4F30714}"/>
              </a:ext>
            </a:extLst>
          </p:cNvPr>
          <p:cNvSpPr txBox="1"/>
          <p:nvPr/>
        </p:nvSpPr>
        <p:spPr>
          <a:xfrm>
            <a:off x="1111250" y="1477894"/>
            <a:ext cx="3270250" cy="400110"/>
          </a:xfrm>
          <a:prstGeom prst="rect">
            <a:avLst/>
          </a:prstGeom>
          <a:noFill/>
        </p:spPr>
        <p:txBody>
          <a:bodyPr wrap="square">
            <a:spAutoFit/>
          </a:bodyPr>
          <a:lstStyle/>
          <a:p>
            <a:r>
              <a:rPr lang="en-US" sz="2000" b="1" i="0" u="sng" dirty="0">
                <a:solidFill>
                  <a:srgbClr val="002060"/>
                </a:solidFill>
                <a:effectLst/>
                <a:latin typeface="-apple-system"/>
              </a:rPr>
              <a:t>RS-Oncology Only</a:t>
            </a:r>
            <a:endParaRPr lang="en-US" sz="2000" b="1" u="sng" dirty="0">
              <a:solidFill>
                <a:srgbClr val="002060"/>
              </a:solidFill>
            </a:endParaRPr>
          </a:p>
        </p:txBody>
      </p:sp>
      <p:sp>
        <p:nvSpPr>
          <p:cNvPr id="9" name="TextBox 8">
            <a:extLst>
              <a:ext uri="{FF2B5EF4-FFF2-40B4-BE49-F238E27FC236}">
                <a16:creationId xmlns:a16="http://schemas.microsoft.com/office/drawing/2014/main" id="{99D84D9D-84F6-361B-88BD-65B3F72C6C13}"/>
              </a:ext>
            </a:extLst>
          </p:cNvPr>
          <p:cNvSpPr txBox="1"/>
          <p:nvPr/>
        </p:nvSpPr>
        <p:spPr>
          <a:xfrm>
            <a:off x="8566150" y="1461278"/>
            <a:ext cx="3270250" cy="400110"/>
          </a:xfrm>
          <a:prstGeom prst="rect">
            <a:avLst/>
          </a:prstGeom>
          <a:noFill/>
        </p:spPr>
        <p:txBody>
          <a:bodyPr wrap="square">
            <a:spAutoFit/>
          </a:bodyPr>
          <a:lstStyle/>
          <a:p>
            <a:r>
              <a:rPr lang="en-US" sz="2000" b="1" i="0" u="sng" dirty="0">
                <a:solidFill>
                  <a:srgbClr val="172B4D"/>
                </a:solidFill>
                <a:effectLst/>
                <a:latin typeface="-apple-system"/>
              </a:rPr>
              <a:t>CC-All Disease Types</a:t>
            </a:r>
            <a:endParaRPr lang="en-US" sz="2000" b="1" u="sng" dirty="0"/>
          </a:p>
        </p:txBody>
      </p:sp>
      <p:sp>
        <p:nvSpPr>
          <p:cNvPr id="10" name="TextBox 9">
            <a:extLst>
              <a:ext uri="{FF2B5EF4-FFF2-40B4-BE49-F238E27FC236}">
                <a16:creationId xmlns:a16="http://schemas.microsoft.com/office/drawing/2014/main" id="{197F0F21-C279-2555-B966-A625A9E8DB3C}"/>
              </a:ext>
            </a:extLst>
          </p:cNvPr>
          <p:cNvSpPr txBox="1"/>
          <p:nvPr/>
        </p:nvSpPr>
        <p:spPr>
          <a:xfrm>
            <a:off x="8172450" y="1911686"/>
            <a:ext cx="3663950" cy="3416320"/>
          </a:xfrm>
          <a:prstGeom prst="rect">
            <a:avLst/>
          </a:prstGeom>
          <a:noFill/>
        </p:spPr>
        <p:txBody>
          <a:bodyPr wrap="square">
            <a:spAutoFit/>
          </a:bodyPr>
          <a:lstStyle/>
          <a:p>
            <a:pPr marL="342900" indent="-342900">
              <a:buFont typeface="+mj-lt"/>
              <a:buAutoNum type="arabicPeriod"/>
            </a:pPr>
            <a:r>
              <a:rPr lang="en-US" b="0" i="0" dirty="0">
                <a:solidFill>
                  <a:srgbClr val="172B4D"/>
                </a:solidFill>
                <a:effectLst/>
                <a:latin typeface="-apple-system"/>
              </a:rPr>
              <a:t>RSCAT: </a:t>
            </a:r>
          </a:p>
          <a:p>
            <a:pPr marL="800100" lvl="1" indent="-342900">
              <a:buFont typeface="Arial" panose="020B0604020202020204" pitchFamily="34" charset="0"/>
              <a:buChar char="•"/>
            </a:pPr>
            <a:r>
              <a:rPr lang="en-US" b="0" i="0" dirty="0">
                <a:solidFill>
                  <a:srgbClr val="172B4D"/>
                </a:solidFill>
                <a:effectLst/>
                <a:latin typeface="-apple-system"/>
              </a:rPr>
              <a:t>supported by </a:t>
            </a:r>
            <a:r>
              <a:rPr lang="en-US" b="0" i="0" dirty="0">
                <a:solidFill>
                  <a:srgbClr val="FF0000"/>
                </a:solidFill>
                <a:effectLst/>
                <a:latin typeface="-apple-system"/>
              </a:rPr>
              <a:t>3</a:t>
            </a:r>
            <a:r>
              <a:rPr lang="en-US" b="0" i="0" dirty="0">
                <a:solidFill>
                  <a:srgbClr val="172B4D"/>
                </a:solidFill>
                <a:effectLst/>
                <a:latin typeface="-apple-system"/>
              </a:rPr>
              <a:t> codelists: </a:t>
            </a:r>
            <a:r>
              <a:rPr lang="en-US" b="0" i="0" dirty="0">
                <a:solidFill>
                  <a:srgbClr val="003366"/>
                </a:solidFill>
                <a:effectLst/>
                <a:latin typeface="-apple-system"/>
              </a:rPr>
              <a:t>QSCAT, FTCAT, and CCCAT codelists</a:t>
            </a:r>
            <a:r>
              <a:rPr lang="en-US" dirty="0">
                <a:solidFill>
                  <a:srgbClr val="003366"/>
                </a:solidFill>
                <a:latin typeface="-apple-system"/>
              </a:rPr>
              <a:t>.</a:t>
            </a:r>
          </a:p>
          <a:p>
            <a:pPr marL="800100" lvl="1" indent="-342900">
              <a:buFont typeface="Arial" panose="020B0604020202020204" pitchFamily="34" charset="0"/>
              <a:buChar char="•"/>
            </a:pPr>
            <a:r>
              <a:rPr lang="en-US" b="0" i="0" dirty="0">
                <a:solidFill>
                  <a:srgbClr val="003366"/>
                </a:solidFill>
                <a:effectLst/>
                <a:latin typeface="-apple-system"/>
              </a:rPr>
              <a:t>Examp</a:t>
            </a:r>
            <a:r>
              <a:rPr lang="en-US" dirty="0">
                <a:solidFill>
                  <a:srgbClr val="003366"/>
                </a:solidFill>
                <a:latin typeface="-apple-system"/>
              </a:rPr>
              <a:t>les:</a:t>
            </a:r>
          </a:p>
          <a:p>
            <a:pPr marL="800100" lvl="1" indent="-342900">
              <a:buFont typeface="Arial" panose="020B0604020202020204" pitchFamily="34" charset="0"/>
              <a:buChar char="•"/>
            </a:pPr>
            <a:endParaRPr lang="en-US" dirty="0">
              <a:solidFill>
                <a:srgbClr val="172B4D"/>
              </a:solidFill>
              <a:latin typeface="-apple-system"/>
            </a:endParaRPr>
          </a:p>
          <a:p>
            <a:pPr marL="342900" indent="-342900">
              <a:buFont typeface="+mj-lt"/>
              <a:buAutoNum type="arabicPeriod"/>
            </a:pPr>
            <a:r>
              <a:rPr lang="en-US" dirty="0">
                <a:solidFill>
                  <a:srgbClr val="172B4D"/>
                </a:solidFill>
                <a:latin typeface="-apple-system"/>
              </a:rPr>
              <a:t>RSTEST-CD: </a:t>
            </a:r>
          </a:p>
          <a:p>
            <a:pPr marL="800100" lvl="1" indent="-342900">
              <a:buFont typeface="Arial" panose="020B0604020202020204" pitchFamily="34" charset="0"/>
              <a:buChar char="•"/>
            </a:pPr>
            <a:r>
              <a:rPr lang="en-US" dirty="0">
                <a:solidFill>
                  <a:srgbClr val="172B4D"/>
                </a:solidFill>
                <a:latin typeface="-apple-system"/>
              </a:rPr>
              <a:t>Supported by </a:t>
            </a:r>
            <a:r>
              <a:rPr lang="en-US" dirty="0">
                <a:solidFill>
                  <a:srgbClr val="FF0000"/>
                </a:solidFill>
                <a:latin typeface="-apple-system"/>
              </a:rPr>
              <a:t>XXX</a:t>
            </a:r>
            <a:r>
              <a:rPr lang="en-US" dirty="0">
                <a:solidFill>
                  <a:srgbClr val="172B4D"/>
                </a:solidFill>
                <a:latin typeface="-apple-system"/>
              </a:rPr>
              <a:t> instrument-specific QSTEST-CD, FTTEST-CD, CCTEST-CD codelists (as of 2023 December publication)</a:t>
            </a:r>
            <a:endParaRPr lang="en-US" dirty="0"/>
          </a:p>
        </p:txBody>
      </p:sp>
      <p:cxnSp>
        <p:nvCxnSpPr>
          <p:cNvPr id="13" name="Straight Connector 12">
            <a:extLst>
              <a:ext uri="{FF2B5EF4-FFF2-40B4-BE49-F238E27FC236}">
                <a16:creationId xmlns:a16="http://schemas.microsoft.com/office/drawing/2014/main" id="{5F7094A9-18F0-9A68-BA72-F445610EA9ED}"/>
              </a:ext>
            </a:extLst>
          </p:cNvPr>
          <p:cNvCxnSpPr>
            <a:cxnSpLocks/>
          </p:cNvCxnSpPr>
          <p:nvPr/>
        </p:nvCxnSpPr>
        <p:spPr>
          <a:xfrm>
            <a:off x="5616573" y="1548312"/>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2E8C3612-9392-262D-6473-AB0E0FF5B9CF}"/>
              </a:ext>
            </a:extLst>
          </p:cNvPr>
          <p:cNvSpPr txBox="1"/>
          <p:nvPr/>
        </p:nvSpPr>
        <p:spPr>
          <a:xfrm>
            <a:off x="5673723" y="956284"/>
            <a:ext cx="1396999" cy="707886"/>
          </a:xfrm>
          <a:prstGeom prst="rect">
            <a:avLst/>
          </a:prstGeom>
          <a:noFill/>
        </p:spPr>
        <p:txBody>
          <a:bodyPr wrap="square">
            <a:spAutoFit/>
          </a:bodyPr>
          <a:lstStyle/>
          <a:p>
            <a:r>
              <a:rPr lang="en-US" sz="4000" b="1" dirty="0">
                <a:solidFill>
                  <a:schemeClr val="accent1">
                    <a:lumMod val="50000"/>
                  </a:schemeClr>
                </a:solidFill>
              </a:rPr>
              <a:t>RS  </a:t>
            </a:r>
            <a:endParaRPr lang="en-US" sz="4000" dirty="0">
              <a:solidFill>
                <a:schemeClr val="accent1">
                  <a:lumMod val="50000"/>
                </a:schemeClr>
              </a:solidFill>
            </a:endParaRPr>
          </a:p>
        </p:txBody>
      </p:sp>
    </p:spTree>
    <p:extLst>
      <p:ext uri="{BB962C8B-B14F-4D97-AF65-F5344CB8AC3E}">
        <p14:creationId xmlns:p14="http://schemas.microsoft.com/office/powerpoint/2010/main" val="771535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DBC64E-A6A2-EC2E-6A2F-0E4E56060429}"/>
            </a:ext>
          </a:extLst>
        </p:cNvPr>
        <p:cNvGrpSpPr/>
        <p:nvPr/>
      </p:nvGrpSpPr>
      <p:grpSpPr>
        <a:xfrm>
          <a:off x="0" y="0"/>
          <a:ext cx="0" cy="0"/>
          <a:chOff x="0" y="0"/>
          <a:chExt cx="0" cy="0"/>
        </a:xfrm>
      </p:grpSpPr>
      <p:sp>
        <p:nvSpPr>
          <p:cNvPr id="27" name="TextBox 26">
            <a:extLst>
              <a:ext uri="{FF2B5EF4-FFF2-40B4-BE49-F238E27FC236}">
                <a16:creationId xmlns:a16="http://schemas.microsoft.com/office/drawing/2014/main" id="{316FDB57-DD22-3825-A563-96FE9030F61A}"/>
              </a:ext>
            </a:extLst>
          </p:cNvPr>
          <p:cNvSpPr txBox="1"/>
          <p:nvPr/>
        </p:nvSpPr>
        <p:spPr>
          <a:xfrm>
            <a:off x="355600" y="272703"/>
            <a:ext cx="10280650" cy="461665"/>
          </a:xfrm>
          <a:prstGeom prst="rect">
            <a:avLst/>
          </a:prstGeom>
          <a:noFill/>
        </p:spPr>
        <p:txBody>
          <a:bodyPr wrap="square">
            <a:spAutoFit/>
          </a:bodyPr>
          <a:lstStyle/>
          <a:p>
            <a:r>
              <a:rPr lang="en-US" sz="2400" b="1" dirty="0"/>
              <a:t>The Evolution of the RS domain scope from the SDTMIG v3.2 to v3.4</a:t>
            </a:r>
          </a:p>
        </p:txBody>
      </p:sp>
      <p:graphicFrame>
        <p:nvGraphicFramePr>
          <p:cNvPr id="2" name="Diagram 1">
            <a:extLst>
              <a:ext uri="{FF2B5EF4-FFF2-40B4-BE49-F238E27FC236}">
                <a16:creationId xmlns:a16="http://schemas.microsoft.com/office/drawing/2014/main" id="{7D9914D0-3AD4-150B-8AFD-03389BE5488D}"/>
              </a:ext>
            </a:extLst>
          </p:cNvPr>
          <p:cNvGraphicFramePr/>
          <p:nvPr/>
        </p:nvGraphicFramePr>
        <p:xfrm>
          <a:off x="355600" y="1974850"/>
          <a:ext cx="4000500" cy="394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a:extLst>
              <a:ext uri="{FF2B5EF4-FFF2-40B4-BE49-F238E27FC236}">
                <a16:creationId xmlns:a16="http://schemas.microsoft.com/office/drawing/2014/main" id="{8AD02EF7-A971-3853-BB23-2A7A55DFE127}"/>
              </a:ext>
            </a:extLst>
          </p:cNvPr>
          <p:cNvGraphicFramePr/>
          <p:nvPr>
            <p:extLst>
              <p:ext uri="{D42A27DB-BD31-4B8C-83A1-F6EECF244321}">
                <p14:modId xmlns:p14="http://schemas.microsoft.com/office/powerpoint/2010/main" val="3175901473"/>
              </p:ext>
            </p:extLst>
          </p:nvPr>
        </p:nvGraphicFramePr>
        <p:xfrm>
          <a:off x="285750" y="2355850"/>
          <a:ext cx="3930650" cy="380788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1" name="Diagram 10">
            <a:extLst>
              <a:ext uri="{FF2B5EF4-FFF2-40B4-BE49-F238E27FC236}">
                <a16:creationId xmlns:a16="http://schemas.microsoft.com/office/drawing/2014/main" id="{04F019AE-8A73-65A7-8EB6-3A1F43C4A2E9}"/>
              </a:ext>
            </a:extLst>
          </p:cNvPr>
          <p:cNvGraphicFramePr/>
          <p:nvPr/>
        </p:nvGraphicFramePr>
        <p:xfrm>
          <a:off x="5213350" y="1428750"/>
          <a:ext cx="7270750" cy="512679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7" name="TextBox 16">
            <a:extLst>
              <a:ext uri="{FF2B5EF4-FFF2-40B4-BE49-F238E27FC236}">
                <a16:creationId xmlns:a16="http://schemas.microsoft.com/office/drawing/2014/main" id="{C99AC287-D14C-0F8E-6A38-12A37A82B528}"/>
              </a:ext>
            </a:extLst>
          </p:cNvPr>
          <p:cNvSpPr txBox="1"/>
          <p:nvPr/>
        </p:nvSpPr>
        <p:spPr>
          <a:xfrm>
            <a:off x="6918325" y="1428750"/>
            <a:ext cx="6242050" cy="369332"/>
          </a:xfrm>
          <a:prstGeom prst="rect">
            <a:avLst/>
          </a:prstGeom>
          <a:noFill/>
        </p:spPr>
        <p:txBody>
          <a:bodyPr wrap="square">
            <a:spAutoFit/>
          </a:bodyPr>
          <a:lstStyle/>
          <a:p>
            <a:r>
              <a:rPr lang="en-US" sz="1800" b="1" dirty="0"/>
              <a:t>RS domain Scope in </a:t>
            </a:r>
            <a:r>
              <a:rPr lang="en-US" b="1" dirty="0"/>
              <a:t>SDTMIG 3.3+3.4</a:t>
            </a:r>
          </a:p>
        </p:txBody>
      </p:sp>
      <p:sp>
        <p:nvSpPr>
          <p:cNvPr id="20" name="TextBox 19">
            <a:extLst>
              <a:ext uri="{FF2B5EF4-FFF2-40B4-BE49-F238E27FC236}">
                <a16:creationId xmlns:a16="http://schemas.microsoft.com/office/drawing/2014/main" id="{92A78D3F-2746-77D2-069C-1B0BEB7EFE69}"/>
              </a:ext>
            </a:extLst>
          </p:cNvPr>
          <p:cNvSpPr txBox="1"/>
          <p:nvPr/>
        </p:nvSpPr>
        <p:spPr>
          <a:xfrm>
            <a:off x="10344151" y="2492464"/>
            <a:ext cx="1396999" cy="584775"/>
          </a:xfrm>
          <a:prstGeom prst="rect">
            <a:avLst/>
          </a:prstGeom>
          <a:noFill/>
        </p:spPr>
        <p:txBody>
          <a:bodyPr wrap="square">
            <a:spAutoFit/>
          </a:bodyPr>
          <a:lstStyle/>
          <a:p>
            <a:r>
              <a:rPr lang="en-US" sz="3200" b="1" u="sng" dirty="0">
                <a:solidFill>
                  <a:schemeClr val="accent2">
                    <a:lumMod val="75000"/>
                  </a:schemeClr>
                </a:solidFill>
              </a:rPr>
              <a:t>    CC </a:t>
            </a:r>
            <a:endParaRPr lang="en-US" sz="3200" u="sng" dirty="0">
              <a:solidFill>
                <a:schemeClr val="accent2">
                  <a:lumMod val="75000"/>
                </a:schemeClr>
              </a:solidFill>
            </a:endParaRPr>
          </a:p>
        </p:txBody>
      </p:sp>
      <p:grpSp>
        <p:nvGrpSpPr>
          <p:cNvPr id="26" name="Group 25">
            <a:extLst>
              <a:ext uri="{FF2B5EF4-FFF2-40B4-BE49-F238E27FC236}">
                <a16:creationId xmlns:a16="http://schemas.microsoft.com/office/drawing/2014/main" id="{CBD21C18-0DC7-AE11-A859-33EA0E3B83C7}"/>
              </a:ext>
            </a:extLst>
          </p:cNvPr>
          <p:cNvGrpSpPr/>
          <p:nvPr/>
        </p:nvGrpSpPr>
        <p:grpSpPr>
          <a:xfrm>
            <a:off x="6229350" y="2355850"/>
            <a:ext cx="1396999" cy="584775"/>
            <a:chOff x="6273801" y="2355850"/>
            <a:chExt cx="1396999" cy="584775"/>
          </a:xfrm>
        </p:grpSpPr>
        <p:sp>
          <p:nvSpPr>
            <p:cNvPr id="19" name="TextBox 18">
              <a:extLst>
                <a:ext uri="{FF2B5EF4-FFF2-40B4-BE49-F238E27FC236}">
                  <a16:creationId xmlns:a16="http://schemas.microsoft.com/office/drawing/2014/main" id="{86620B3B-AF3A-EE1E-CB09-8A26A6AE79F7}"/>
                </a:ext>
              </a:extLst>
            </p:cNvPr>
            <p:cNvSpPr txBox="1"/>
            <p:nvPr/>
          </p:nvSpPr>
          <p:spPr>
            <a:xfrm>
              <a:off x="6273801" y="2355850"/>
              <a:ext cx="1396999" cy="584775"/>
            </a:xfrm>
            <a:prstGeom prst="rect">
              <a:avLst/>
            </a:prstGeom>
            <a:noFill/>
          </p:spPr>
          <p:txBody>
            <a:bodyPr wrap="square">
              <a:spAutoFit/>
            </a:bodyPr>
            <a:lstStyle/>
            <a:p>
              <a:r>
                <a:rPr lang="en-US" sz="3200" b="1" dirty="0">
                  <a:solidFill>
                    <a:schemeClr val="accent1">
                      <a:lumMod val="50000"/>
                    </a:schemeClr>
                  </a:solidFill>
                </a:rPr>
                <a:t>RS  </a:t>
              </a:r>
              <a:endParaRPr lang="en-US" sz="3200" dirty="0">
                <a:solidFill>
                  <a:schemeClr val="accent1">
                    <a:lumMod val="50000"/>
                  </a:schemeClr>
                </a:solidFill>
              </a:endParaRPr>
            </a:p>
          </p:txBody>
        </p:sp>
        <p:cxnSp>
          <p:nvCxnSpPr>
            <p:cNvPr id="22" name="Straight Connector 21">
              <a:extLst>
                <a:ext uri="{FF2B5EF4-FFF2-40B4-BE49-F238E27FC236}">
                  <a16:creationId xmlns:a16="http://schemas.microsoft.com/office/drawing/2014/main" id="{397DE11E-F7B6-59F5-C022-A0F87566B0A5}"/>
                </a:ext>
              </a:extLst>
            </p:cNvPr>
            <p:cNvCxnSpPr>
              <a:cxnSpLocks/>
            </p:cNvCxnSpPr>
            <p:nvPr/>
          </p:nvCxnSpPr>
          <p:spPr>
            <a:xfrm>
              <a:off x="6362700" y="2850750"/>
              <a:ext cx="774700"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9702766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807</TotalTime>
  <Words>1143</Words>
  <Application>Microsoft Office PowerPoint</Application>
  <PresentationFormat>Widescreen</PresentationFormat>
  <Paragraphs>144</Paragraphs>
  <Slides>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-apple-system</vt:lpstr>
      <vt:lpstr>Arial</vt:lpstr>
      <vt:lpstr>Calibri</vt:lpstr>
      <vt:lpstr>Calibri Light</vt:lpstr>
      <vt:lpstr>Office Theme</vt:lpstr>
      <vt:lpstr>The State of the RS Domain and Gap (Data) Mapping – A Proposal</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Jordan</dc:creator>
  <cp:lastModifiedBy>Jordan</cp:lastModifiedBy>
  <cp:revision>35</cp:revision>
  <dcterms:created xsi:type="dcterms:W3CDTF">2023-11-08T17:00:46Z</dcterms:created>
  <dcterms:modified xsi:type="dcterms:W3CDTF">2024-02-06T21:30:51Z</dcterms:modified>
</cp:coreProperties>
</file>