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4" r:id="rId3"/>
    <p:sldId id="262" r:id="rId4"/>
    <p:sldId id="258" r:id="rId5"/>
    <p:sldId id="259" r:id="rId6"/>
    <p:sldId id="261" r:id="rId7"/>
    <p:sldId id="260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42" autoAdjust="0"/>
    <p:restoredTop sz="70684" autoAdjust="0"/>
  </p:normalViewPr>
  <p:slideViewPr>
    <p:cSldViewPr snapToGrid="0">
      <p:cViewPr varScale="1">
        <p:scale>
          <a:sx n="70" d="100"/>
          <a:sy n="70" d="100"/>
        </p:scale>
        <p:origin x="133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E2B42E-24AC-4D6C-AC67-A4FA0F2A7E5D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4EFC7-8D28-45A9-B840-B3ACACA03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10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Questions::</a:t>
            </a:r>
          </a:p>
          <a:p>
            <a:r>
              <a:rPr lang="en-US" dirty="0"/>
              <a:t>1. New Term requests: If you are on 3.3 and 3.4, these are NSVs and you can choose to use them, or you could continue to pre-coordinate everything into MBTEST and those terms will be extensible values for the MBTEST codelist – we are NOT publishing multi-target MBTESTs anymore.</a:t>
            </a:r>
          </a:p>
          <a:p>
            <a:r>
              <a:rPr lang="en-US" dirty="0"/>
              <a:t>2. After SDTMIG 4.0, these will be standard variables, and this is the approach we are going with??????? (Folks will sit on this for a few weeks</a:t>
            </a:r>
          </a:p>
          <a:p>
            <a:r>
              <a:rPr lang="en-US" dirty="0"/>
              <a:t>3. What do we do with new MB terminology:</a:t>
            </a:r>
          </a:p>
          <a:p>
            <a:r>
              <a:rPr lang="en-US" dirty="0"/>
              <a:t>	1. are we going to continue to publish multiple-target MBTETs?</a:t>
            </a:r>
          </a:p>
          <a:p>
            <a:r>
              <a:rPr lang="en-US" dirty="0"/>
              <a:t>		- NOT going to publish tests with multiple </a:t>
            </a:r>
            <a:r>
              <a:rPr lang="en-US" dirty="0" err="1"/>
              <a:t>microorgs</a:t>
            </a:r>
            <a:endParaRPr lang="en-US" dirty="0"/>
          </a:p>
          <a:p>
            <a:r>
              <a:rPr lang="en-US" dirty="0"/>
              <a:t>		- NOT going to publish tests with multiple specific antigens</a:t>
            </a:r>
          </a:p>
          <a:p>
            <a:r>
              <a:rPr lang="en-US" dirty="0"/>
              <a:t>	2 are we going to continue to publish MBTESTs with pre-coordinated specific antigen?</a:t>
            </a:r>
          </a:p>
          <a:p>
            <a:r>
              <a:rPr lang="en-US" dirty="0"/>
              <a:t>		– We are going to ONLY publish bugs with a single specific antigen (e.g. Hepatis A Virus Core Antigen, we will continue to create terms like this)</a:t>
            </a:r>
          </a:p>
          <a:p>
            <a:endParaRPr lang="en-US" dirty="0"/>
          </a:p>
          <a:p>
            <a:r>
              <a:rPr lang="en-US" dirty="0"/>
              <a:t>Chris:</a:t>
            </a:r>
          </a:p>
          <a:p>
            <a:r>
              <a:rPr lang="en-US" dirty="0"/>
              <a:t>NSV1: MI may have use-case, GF has concept of testing looking for different types of genes, the </a:t>
            </a:r>
            <a:r>
              <a:rPr lang="en-US" dirty="0" err="1"/>
              <a:t>paneal</a:t>
            </a:r>
            <a:r>
              <a:rPr lang="en-US" dirty="0"/>
              <a:t> only looks about 10 different genes. We should look into different domains on this type of “multiple” targets, should be part of METHOD or actually TEST.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F4EFC7-8D28-45A9-B840-B3ACACA032E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614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6E11B-7AF9-44A8-2DBA-C4237570F8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822AF4-A334-DFAA-E528-B52FA84EA5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E81867-15EA-E8CD-1BCE-F9930925C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9E9E0-9FD3-4BC0-B369-EA0654565D96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6636BC-328A-7F2D-E0AC-F06D3F196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F3F122-77DC-FEEC-F630-C555DEF98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20363-4376-48D6-86DF-7F9E58092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753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600F3-A969-6AB6-77DC-B24777747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CF58D9-C499-7753-E8FB-D6E5E366AC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9EE94B-6480-866C-ADD1-B8798B5E6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9E9E0-9FD3-4BC0-B369-EA0654565D96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625126-E955-1F4F-6D1B-4958FD835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38D2E3-4D39-BE54-CD45-DE0188033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20363-4376-48D6-86DF-7F9E58092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471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E43FAA-9115-970A-4503-17188DE273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2E0F86-EE9A-891F-AE8D-CE0869F6C2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272E-BCB5-033E-8886-9FA6C9BC9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9E9E0-9FD3-4BC0-B369-EA0654565D96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A5B29-C752-68A5-877A-7EA988B27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F2BD45-4EB6-D56D-949B-011FC8B2E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20363-4376-48D6-86DF-7F9E58092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524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C190A-6F9B-6AE0-AC0C-0E9F0A31D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B6F386-D29A-2AD2-6088-DB8C75D8EF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5C7B3B-CDFA-D7EE-FBB8-037DABD36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9E9E0-9FD3-4BC0-B369-EA0654565D96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765B4-B98F-E56A-E26B-4E5679969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1E3784-C774-02A6-ADDE-89A979DDF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20363-4376-48D6-86DF-7F9E58092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99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1EEB5-92C4-8123-C181-5BF3E4FC7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BE412E-14EA-AF98-B8C5-F977AE98C3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8D40BD-90B6-4783-7A64-2617E6D99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9E9E0-9FD3-4BC0-B369-EA0654565D96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DEC28-8280-6A2F-23F0-09F0BCDA6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2238EF-8218-31CD-A9EF-7BFF43367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20363-4376-48D6-86DF-7F9E58092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269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7E790-2E54-3902-C6B2-096768808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E3A952-7839-EB42-9E11-EE6DFC7C9A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6F6067-F834-DFFC-9E34-34163A1D64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0BB172-6659-B964-0F6F-F13D4C743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9E9E0-9FD3-4BC0-B369-EA0654565D96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283085-F41D-6AEA-2B78-475974369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DE4EC6-06C0-7CDC-5A44-E31EDA262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20363-4376-48D6-86DF-7F9E58092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110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7CBA54-B525-A78D-1AE3-2DFD3AE68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5F01F1-61D7-FF8B-3FF3-B90C352512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0968DF-314D-4EE5-4C93-3A0BFFC5E1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179C63-0C59-3682-C012-6996FF5BBF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05FAB9-FDF8-FECC-53B8-DDB4724903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63D212-0131-D0CD-9B9C-7CB13860C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9E9E0-9FD3-4BC0-B369-EA0654565D96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C7AFB5-C95E-3FB8-EA17-D72FBABB4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123D00-6FD4-D9BE-3293-3BCE0581C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20363-4376-48D6-86DF-7F9E58092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545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75E0D-BF28-166D-4BBF-E7950AA78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F3FDE8-A986-8EE0-2A7E-BFC03C1C0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9E9E0-9FD3-4BC0-B369-EA0654565D96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2E1A45-0EA8-BC23-F33C-0E90642DD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E761BE-F9F7-7F7E-D541-44E26BC3B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20363-4376-48D6-86DF-7F9E58092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459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7D429D-DCA2-4D70-7B12-7ECD05ADD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9E9E0-9FD3-4BC0-B369-EA0654565D96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43507C-AE0D-35CD-5C00-36E4EA0A3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73BB31-EB13-4EF8-94EE-0A162BC17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20363-4376-48D6-86DF-7F9E58092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159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5BE9D-A94E-EAEC-DA96-72F325B80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95AFA-776B-7359-D45E-760280FCE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E84B6E-9096-ECF5-F1C6-D6FFB5B443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BB1505-92F9-5B11-6A71-8D730AE5D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9E9E0-9FD3-4BC0-B369-EA0654565D96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0A4FA9-EC8E-5150-B4A6-D8C5F7379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A0943C-25F7-F6D2-9F5C-B2BF0129C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20363-4376-48D6-86DF-7F9E58092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84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43B94-B118-3991-4252-E97FF6381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079EBA-F7A2-F70F-D27F-FC42794E59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432EEA-7887-B1F0-EEAD-556544DC2F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B5D26D-2E72-CB85-2FB7-F71EE35D7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9E9E0-9FD3-4BC0-B369-EA0654565D96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9C7A47-87C4-50A6-DA6B-522875391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F4EE8B-D9D6-9461-8FE1-892E872E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20363-4376-48D6-86DF-7F9E58092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683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5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FB8167-8964-FEBB-A263-698022A9B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84DE42-264F-5676-62D0-22EDC29F38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00509-647E-CFF0-A5C5-36B9A7021D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9E9E0-9FD3-4BC0-B369-EA0654565D96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A7D182-9DC1-582C-0D68-73AA2F618D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1D385-DE81-67FC-2E25-E3783FDDDE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20363-4376-48D6-86DF-7F9E58092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400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02D621F6-3CEF-6A0A-9BEF-AD3EA69DD82E}"/>
              </a:ext>
            </a:extLst>
          </p:cNvPr>
          <p:cNvSpPr txBox="1"/>
          <p:nvPr/>
        </p:nvSpPr>
        <p:spPr>
          <a:xfrm>
            <a:off x="368244" y="1751777"/>
            <a:ext cx="10240490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600" b="1" dirty="0">
                <a:solidFill>
                  <a:srgbClr val="000000"/>
                </a:solidFill>
                <a:latin typeface="Arial" panose="020B0604020202020204" pitchFamily="34" charset="0"/>
              </a:rPr>
              <a:t>The evolution of the microbial detection and identification tests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2509780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02D621F6-3CEF-6A0A-9BEF-AD3EA69DD82E}"/>
              </a:ext>
            </a:extLst>
          </p:cNvPr>
          <p:cNvSpPr txBox="1"/>
          <p:nvPr/>
        </p:nvSpPr>
        <p:spPr>
          <a:xfrm>
            <a:off x="497336" y="2257386"/>
            <a:ext cx="10240490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600" dirty="0">
                <a:solidFill>
                  <a:srgbClr val="000000"/>
                </a:solidFill>
                <a:latin typeface="Arial" panose="020B0604020202020204" pitchFamily="34" charset="0"/>
              </a:rPr>
              <a:t>The MB domain is used for data that pertain to the detection, identification, and/or quantification of a microorganism or a group of microorganisms at the time of specimen testing.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977360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AC6B38B-780D-96F6-C754-704B018B1911}"/>
              </a:ext>
            </a:extLst>
          </p:cNvPr>
          <p:cNvSpPr txBox="1"/>
          <p:nvPr/>
        </p:nvSpPr>
        <p:spPr>
          <a:xfrm>
            <a:off x="718564" y="2018213"/>
            <a:ext cx="45477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Clostridium difficile</a:t>
            </a:r>
            <a:r>
              <a:rPr lang="en-US" sz="3600" b="1" dirty="0"/>
              <a:t> </a:t>
            </a: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B145DD54-492E-CA18-5521-6EBBF9E0A4B4}"/>
              </a:ext>
            </a:extLst>
          </p:cNvPr>
          <p:cNvSpPr/>
          <p:nvPr/>
        </p:nvSpPr>
        <p:spPr>
          <a:xfrm rot="16200000">
            <a:off x="6119048" y="2384029"/>
            <a:ext cx="449247" cy="655980"/>
          </a:xfrm>
          <a:prstGeom prst="leftBrac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E80B9930-AB1F-14EC-3655-278B5CE76174}"/>
              </a:ext>
            </a:extLst>
          </p:cNvPr>
          <p:cNvSpPr/>
          <p:nvPr/>
        </p:nvSpPr>
        <p:spPr>
          <a:xfrm rot="16200000">
            <a:off x="2730243" y="591238"/>
            <a:ext cx="449249" cy="4319545"/>
          </a:xfrm>
          <a:prstGeom prst="leftBrac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9C1AD085-6E1E-7FDE-54B9-4E2F05648C2E}"/>
              </a:ext>
            </a:extLst>
          </p:cNvPr>
          <p:cNvSpPr/>
          <p:nvPr/>
        </p:nvSpPr>
        <p:spPr>
          <a:xfrm rot="16200000">
            <a:off x="8678297" y="2107917"/>
            <a:ext cx="449247" cy="1251004"/>
          </a:xfrm>
          <a:prstGeom prst="leftBrac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DB4BE2-580C-C631-941A-893F67C6344F}"/>
              </a:ext>
            </a:extLst>
          </p:cNvPr>
          <p:cNvSpPr txBox="1"/>
          <p:nvPr/>
        </p:nvSpPr>
        <p:spPr>
          <a:xfrm>
            <a:off x="1804794" y="3067270"/>
            <a:ext cx="17950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Microorganism</a:t>
            </a:r>
            <a:endParaRPr lang="en-US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415B2A-18FA-0F0C-98BF-5EE0DD9D738F}"/>
              </a:ext>
            </a:extLst>
          </p:cNvPr>
          <p:cNvSpPr txBox="1"/>
          <p:nvPr/>
        </p:nvSpPr>
        <p:spPr>
          <a:xfrm>
            <a:off x="8136290" y="3088036"/>
            <a:ext cx="298891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Antigen, High-level Types: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DNA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RNA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mRNA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Antigen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Toxin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Genes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Nucleic Acid</a:t>
            </a:r>
            <a:endParaRPr lang="en-US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D4306E-AC68-68A9-676C-701CACF25392}"/>
              </a:ext>
            </a:extLst>
          </p:cNvPr>
          <p:cNvSpPr txBox="1"/>
          <p:nvPr/>
        </p:nvSpPr>
        <p:spPr>
          <a:xfrm>
            <a:off x="5619440" y="3023171"/>
            <a:ext cx="21044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Antigen, Specific Name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D621F6-3CEF-6A0A-9BEF-AD3EA69DD82E}"/>
              </a:ext>
            </a:extLst>
          </p:cNvPr>
          <p:cNvSpPr txBox="1"/>
          <p:nvPr/>
        </p:nvSpPr>
        <p:spPr>
          <a:xfrm>
            <a:off x="258177" y="600311"/>
            <a:ext cx="1024049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A typical MBTEST = Clostridium difficile A Toxin, has the following </a:t>
            </a:r>
            <a:r>
              <a:rPr lang="en-US" sz="2000" u="sng" dirty="0">
                <a:solidFill>
                  <a:srgbClr val="000000"/>
                </a:solidFill>
                <a:latin typeface="Arial" panose="020B0604020202020204" pitchFamily="34" charset="0"/>
              </a:rPr>
              <a:t>three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components</a:t>
            </a:r>
            <a:endParaRPr lang="en-US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D88CF3-C356-D2AD-12C0-B8810BA2CEB7}"/>
              </a:ext>
            </a:extLst>
          </p:cNvPr>
          <p:cNvSpPr txBox="1"/>
          <p:nvPr/>
        </p:nvSpPr>
        <p:spPr>
          <a:xfrm>
            <a:off x="6096229" y="2029558"/>
            <a:ext cx="5162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</a:t>
            </a:r>
            <a:endParaRPr lang="en-US" sz="36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9C350C-58F6-9EC3-2353-C34E25DDB22C}"/>
              </a:ext>
            </a:extLst>
          </p:cNvPr>
          <p:cNvSpPr txBox="1"/>
          <p:nvPr/>
        </p:nvSpPr>
        <p:spPr>
          <a:xfrm>
            <a:off x="8195961" y="2038551"/>
            <a:ext cx="17315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Arial" panose="020B0604020202020204" pitchFamily="34" charset="0"/>
              </a:rPr>
              <a:t>Toxin</a:t>
            </a:r>
            <a:endParaRPr lang="en-US" sz="36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9477EE-9719-36BC-B733-BC26D90207A5}"/>
              </a:ext>
            </a:extLst>
          </p:cNvPr>
          <p:cNvSpPr txBox="1"/>
          <p:nvPr/>
        </p:nvSpPr>
        <p:spPr>
          <a:xfrm>
            <a:off x="368597" y="4766323"/>
            <a:ext cx="504099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MBTESTs used to look like this: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Neisseria gonorrhoeae DNA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Human Parainfluenza Virus 2 Antigen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Hepatitis B Virus Core Antigen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Epstein-Barr Virus Early Antigen</a:t>
            </a:r>
          </a:p>
        </p:txBody>
      </p:sp>
    </p:spTree>
    <p:extLst>
      <p:ext uri="{BB962C8B-B14F-4D97-AF65-F5344CB8AC3E}">
        <p14:creationId xmlns:p14="http://schemas.microsoft.com/office/powerpoint/2010/main" val="891909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AC6B38B-780D-96F6-C754-704B018B1911}"/>
              </a:ext>
            </a:extLst>
          </p:cNvPr>
          <p:cNvSpPr txBox="1"/>
          <p:nvPr/>
        </p:nvSpPr>
        <p:spPr>
          <a:xfrm>
            <a:off x="718564" y="2272213"/>
            <a:ext cx="45477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Clostridium difficile</a:t>
            </a:r>
            <a:r>
              <a:rPr lang="en-US" sz="3600" b="1" dirty="0"/>
              <a:t> </a:t>
            </a: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B145DD54-492E-CA18-5521-6EBBF9E0A4B4}"/>
              </a:ext>
            </a:extLst>
          </p:cNvPr>
          <p:cNvSpPr/>
          <p:nvPr/>
        </p:nvSpPr>
        <p:spPr>
          <a:xfrm rot="16200000">
            <a:off x="6023930" y="2449459"/>
            <a:ext cx="449247" cy="1049720"/>
          </a:xfrm>
          <a:prstGeom prst="leftBrac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E80B9930-AB1F-14EC-3655-278B5CE76174}"/>
              </a:ext>
            </a:extLst>
          </p:cNvPr>
          <p:cNvSpPr/>
          <p:nvPr/>
        </p:nvSpPr>
        <p:spPr>
          <a:xfrm rot="16200000">
            <a:off x="2730243" y="845238"/>
            <a:ext cx="449249" cy="4319545"/>
          </a:xfrm>
          <a:prstGeom prst="leftBrac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9C1AD085-6E1E-7FDE-54B9-4E2F05648C2E}"/>
              </a:ext>
            </a:extLst>
          </p:cNvPr>
          <p:cNvSpPr/>
          <p:nvPr/>
        </p:nvSpPr>
        <p:spPr>
          <a:xfrm rot="16200000">
            <a:off x="8925344" y="2337174"/>
            <a:ext cx="449247" cy="1251004"/>
          </a:xfrm>
          <a:prstGeom prst="leftBrac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DB4BE2-580C-C631-941A-893F67C6344F}"/>
              </a:ext>
            </a:extLst>
          </p:cNvPr>
          <p:cNvSpPr txBox="1"/>
          <p:nvPr/>
        </p:nvSpPr>
        <p:spPr>
          <a:xfrm>
            <a:off x="2005659" y="3275975"/>
            <a:ext cx="17950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Microorganism</a:t>
            </a:r>
            <a:endParaRPr lang="en-US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415B2A-18FA-0F0C-98BF-5EE0DD9D738F}"/>
              </a:ext>
            </a:extLst>
          </p:cNvPr>
          <p:cNvSpPr txBox="1"/>
          <p:nvPr/>
        </p:nvSpPr>
        <p:spPr>
          <a:xfrm>
            <a:off x="8416091" y="3187300"/>
            <a:ext cx="260648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Antigen, High-level 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Types: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DNA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RNA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mRNA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Antigen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Toxin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Genes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Nucleic Acid</a:t>
            </a:r>
            <a:endParaRPr lang="en-US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D4306E-AC68-68A9-676C-701CACF25392}"/>
              </a:ext>
            </a:extLst>
          </p:cNvPr>
          <p:cNvSpPr txBox="1"/>
          <p:nvPr/>
        </p:nvSpPr>
        <p:spPr>
          <a:xfrm>
            <a:off x="5258574" y="3367437"/>
            <a:ext cx="210444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Antigen, Specific Name</a:t>
            </a:r>
          </a:p>
          <a:p>
            <a:pPr algn="ctr"/>
            <a:endParaRPr 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</a:rPr>
              <a:t>Multiple Specific Antigens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D621F6-3CEF-6A0A-9BEF-AD3EA69DD82E}"/>
              </a:ext>
            </a:extLst>
          </p:cNvPr>
          <p:cNvSpPr txBox="1"/>
          <p:nvPr/>
        </p:nvSpPr>
        <p:spPr>
          <a:xfrm>
            <a:off x="231749" y="429728"/>
            <a:ext cx="1079082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u="sng" dirty="0">
                <a:solidFill>
                  <a:srgbClr val="000000"/>
                </a:solidFill>
                <a:latin typeface="Arial" panose="020B0604020202020204" pitchFamily="34" charset="0"/>
              </a:rPr>
              <a:t>Multiple Specific Antigens</a:t>
            </a:r>
          </a:p>
          <a:p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This MBTEST = Clostridium difficile A/B Toxin, looks for multiple antigens (i.e. toxins).</a:t>
            </a:r>
            <a:endParaRPr lang="en-US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D88CF3-C356-D2AD-12C0-B8810BA2CEB7}"/>
              </a:ext>
            </a:extLst>
          </p:cNvPr>
          <p:cNvSpPr txBox="1"/>
          <p:nvPr/>
        </p:nvSpPr>
        <p:spPr>
          <a:xfrm>
            <a:off x="5785935" y="2272212"/>
            <a:ext cx="10497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A/B</a:t>
            </a:r>
            <a:endParaRPr lang="en-US" sz="36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9C350C-58F6-9EC3-2353-C34E25DDB22C}"/>
              </a:ext>
            </a:extLst>
          </p:cNvPr>
          <p:cNvSpPr txBox="1"/>
          <p:nvPr/>
        </p:nvSpPr>
        <p:spPr>
          <a:xfrm>
            <a:off x="8416091" y="2272417"/>
            <a:ext cx="17315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Arial" panose="020B0604020202020204" pitchFamily="34" charset="0"/>
              </a:rPr>
              <a:t>Toxin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114692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AC6B38B-780D-96F6-C754-704B018B1911}"/>
              </a:ext>
            </a:extLst>
          </p:cNvPr>
          <p:cNvSpPr txBox="1"/>
          <p:nvPr/>
        </p:nvSpPr>
        <p:spPr>
          <a:xfrm>
            <a:off x="567489" y="2011691"/>
            <a:ext cx="656973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Human Parainfluenza Virus</a:t>
            </a:r>
          </a:p>
          <a:p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</a:rPr>
              <a:t>(Species)</a:t>
            </a:r>
            <a:r>
              <a:rPr lang="en-US" sz="2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1/2/3/4</a:t>
            </a:r>
            <a:endParaRPr lang="en-US" sz="2800" b="1" dirty="0"/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E80B9930-AB1F-14EC-3655-278B5CE76174}"/>
              </a:ext>
            </a:extLst>
          </p:cNvPr>
          <p:cNvSpPr/>
          <p:nvPr/>
        </p:nvSpPr>
        <p:spPr>
          <a:xfrm rot="16200000">
            <a:off x="2632528" y="372295"/>
            <a:ext cx="904705" cy="5208704"/>
          </a:xfrm>
          <a:prstGeom prst="leftBrac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9C1AD085-6E1E-7FDE-54B9-4E2F05648C2E}"/>
              </a:ext>
            </a:extLst>
          </p:cNvPr>
          <p:cNvSpPr/>
          <p:nvPr/>
        </p:nvSpPr>
        <p:spPr>
          <a:xfrm rot="16200000">
            <a:off x="7907829" y="1980059"/>
            <a:ext cx="449247" cy="1251004"/>
          </a:xfrm>
          <a:prstGeom prst="leftBrac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DB4BE2-580C-C631-941A-893F67C6344F}"/>
              </a:ext>
            </a:extLst>
          </p:cNvPr>
          <p:cNvSpPr txBox="1"/>
          <p:nvPr/>
        </p:nvSpPr>
        <p:spPr>
          <a:xfrm>
            <a:off x="1895350" y="3458584"/>
            <a:ext cx="237906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Microorganism</a:t>
            </a:r>
          </a:p>
          <a:p>
            <a:pPr algn="ctr"/>
            <a:endParaRPr 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</a:rPr>
              <a:t>Multiple Related Organisms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415B2A-18FA-0F0C-98BF-5EE0DD9D738F}"/>
              </a:ext>
            </a:extLst>
          </p:cNvPr>
          <p:cNvSpPr txBox="1"/>
          <p:nvPr/>
        </p:nvSpPr>
        <p:spPr>
          <a:xfrm>
            <a:off x="7337097" y="2873654"/>
            <a:ext cx="260648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Antigen, High-level 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Types: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DNA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RNA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mRNA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Antigen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Toxin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Genes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Nucleic Acid</a:t>
            </a:r>
            <a:endParaRPr lang="en-US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D621F6-3CEF-6A0A-9BEF-AD3EA69DD82E}"/>
              </a:ext>
            </a:extLst>
          </p:cNvPr>
          <p:cNvSpPr txBox="1"/>
          <p:nvPr/>
        </p:nvSpPr>
        <p:spPr>
          <a:xfrm>
            <a:off x="148110" y="416768"/>
            <a:ext cx="1170522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u="sng" dirty="0">
                <a:solidFill>
                  <a:srgbClr val="000000"/>
                </a:solidFill>
                <a:latin typeface="Arial" panose="020B0604020202020204" pitchFamily="34" charset="0"/>
              </a:rPr>
              <a:t>Multiple Microorganisms</a:t>
            </a:r>
          </a:p>
          <a:p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This MBTEST = Human Parainfluenza Virus 1/2/3/4 RNA, looks for multiple related microorganisms</a:t>
            </a:r>
            <a:endParaRPr lang="en-US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9C350C-58F6-9EC3-2353-C34E25DDB22C}"/>
              </a:ext>
            </a:extLst>
          </p:cNvPr>
          <p:cNvSpPr txBox="1"/>
          <p:nvPr/>
        </p:nvSpPr>
        <p:spPr>
          <a:xfrm>
            <a:off x="7624565" y="2119327"/>
            <a:ext cx="10157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  <a:latin typeface="Arial" panose="020B0604020202020204" pitchFamily="34" charset="0"/>
              </a:rPr>
              <a:t>RNA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133200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AC6B38B-780D-96F6-C754-704B018B1911}"/>
              </a:ext>
            </a:extLst>
          </p:cNvPr>
          <p:cNvSpPr txBox="1"/>
          <p:nvPr/>
        </p:nvSpPr>
        <p:spPr>
          <a:xfrm>
            <a:off x="236374" y="2127273"/>
            <a:ext cx="65281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Shigella/Enteroinvasive Escherichia coli</a:t>
            </a:r>
            <a:endParaRPr lang="en-US" sz="2400" b="1" dirty="0"/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E80B9930-AB1F-14EC-3655-278B5CE76174}"/>
              </a:ext>
            </a:extLst>
          </p:cNvPr>
          <p:cNvSpPr/>
          <p:nvPr/>
        </p:nvSpPr>
        <p:spPr>
          <a:xfrm rot="16200000">
            <a:off x="3017354" y="-313864"/>
            <a:ext cx="449249" cy="6039183"/>
          </a:xfrm>
          <a:prstGeom prst="leftBrac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9C1AD085-6E1E-7FDE-54B9-4E2F05648C2E}"/>
              </a:ext>
            </a:extLst>
          </p:cNvPr>
          <p:cNvSpPr/>
          <p:nvPr/>
        </p:nvSpPr>
        <p:spPr>
          <a:xfrm rot="16200000">
            <a:off x="9872101" y="1963435"/>
            <a:ext cx="449247" cy="1251004"/>
          </a:xfrm>
          <a:prstGeom prst="leftBrac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DB4BE2-580C-C631-941A-893F67C6344F}"/>
              </a:ext>
            </a:extLst>
          </p:cNvPr>
          <p:cNvSpPr txBox="1"/>
          <p:nvPr/>
        </p:nvSpPr>
        <p:spPr>
          <a:xfrm>
            <a:off x="2052448" y="3052499"/>
            <a:ext cx="237906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Microorganism</a:t>
            </a:r>
          </a:p>
          <a:p>
            <a:pPr algn="ctr"/>
            <a:endParaRPr 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</a:rPr>
              <a:t>Multiple Unrelated Organisms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D621F6-3CEF-6A0A-9BEF-AD3EA69DD82E}"/>
              </a:ext>
            </a:extLst>
          </p:cNvPr>
          <p:cNvSpPr txBox="1"/>
          <p:nvPr/>
        </p:nvSpPr>
        <p:spPr>
          <a:xfrm>
            <a:off x="190443" y="279463"/>
            <a:ext cx="1170522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Multiple Antigens and Microorganisms</a:t>
            </a:r>
          </a:p>
          <a:p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This MBTEST = Shigella/Enteroinvasive Escherichia coli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ipaH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/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aatA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Gene, looks for multiple unrelated microorganisms and multiple specific antigens</a:t>
            </a:r>
            <a:endParaRPr lang="en-US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9C350C-58F6-9EC3-2353-C34E25DDB22C}"/>
              </a:ext>
            </a:extLst>
          </p:cNvPr>
          <p:cNvSpPr txBox="1"/>
          <p:nvPr/>
        </p:nvSpPr>
        <p:spPr>
          <a:xfrm>
            <a:off x="9538955" y="2127273"/>
            <a:ext cx="12510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Gene</a:t>
            </a:r>
            <a:endParaRPr lang="en-US" sz="2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D038B4-4657-8D66-9C34-DA7B5585A30E}"/>
              </a:ext>
            </a:extLst>
          </p:cNvPr>
          <p:cNvSpPr txBox="1"/>
          <p:nvPr/>
        </p:nvSpPr>
        <p:spPr>
          <a:xfrm>
            <a:off x="190442" y="5333980"/>
            <a:ext cx="1170522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Up until this point, we managed to pre-coordinate all three components into MBTEST, albeit with heavy truncation and abbreviation where MBTESTCD is replace by NCI C-code to ensure uniqueness.</a:t>
            </a:r>
          </a:p>
          <a:p>
            <a:endParaRPr 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For example, this term actually will be published as: MBTEST = Shigella/EIEC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ipaH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/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</a:rPr>
              <a:t>aatA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 Gene, so we can stay within 40-character limit. MBTESTCD is the C-code: C189XXX.</a:t>
            </a:r>
            <a:endParaRPr lang="en-US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B90BFE-89AB-486E-A243-1885E3A73DD8}"/>
              </a:ext>
            </a:extLst>
          </p:cNvPr>
          <p:cNvSpPr txBox="1"/>
          <p:nvPr/>
        </p:nvSpPr>
        <p:spPr>
          <a:xfrm>
            <a:off x="6970745" y="2120292"/>
            <a:ext cx="16471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</a:rPr>
              <a:t>ipaH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/</a:t>
            </a:r>
            <a:r>
              <a:rPr lang="en-US" sz="2400" b="1" dirty="0" err="1">
                <a:solidFill>
                  <a:srgbClr val="000000"/>
                </a:solidFill>
                <a:latin typeface="Arial" panose="020B0604020202020204" pitchFamily="34" charset="0"/>
              </a:rPr>
              <a:t>aatA</a:t>
            </a:r>
            <a:endParaRPr lang="en-US" sz="2400" b="1" dirty="0"/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71E62BDD-0FE1-66FD-9B68-6153C080CEFE}"/>
              </a:ext>
            </a:extLst>
          </p:cNvPr>
          <p:cNvSpPr/>
          <p:nvPr/>
        </p:nvSpPr>
        <p:spPr>
          <a:xfrm rot="16200000">
            <a:off x="7562857" y="1803527"/>
            <a:ext cx="449247" cy="1660892"/>
          </a:xfrm>
          <a:prstGeom prst="leftBrac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2B2155-7864-59F0-EA7C-01089D4F413F}"/>
              </a:ext>
            </a:extLst>
          </p:cNvPr>
          <p:cNvSpPr txBox="1"/>
          <p:nvPr/>
        </p:nvSpPr>
        <p:spPr>
          <a:xfrm>
            <a:off x="9418986" y="2903509"/>
            <a:ext cx="260648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Antigen, High-level </a:t>
            </a:r>
          </a:p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Types: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DNA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RNA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mRNA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Antigen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Toxin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Gene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Nucleic Acid</a:t>
            </a:r>
            <a:endParaRPr lang="en-US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8FB5FE-EB00-7121-A4D9-1291842E2E5D}"/>
              </a:ext>
            </a:extLst>
          </p:cNvPr>
          <p:cNvSpPr txBox="1"/>
          <p:nvPr/>
        </p:nvSpPr>
        <p:spPr>
          <a:xfrm>
            <a:off x="6735257" y="2976722"/>
            <a:ext cx="210444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Antigen, Specific Name</a:t>
            </a:r>
          </a:p>
          <a:p>
            <a:pPr algn="ctr"/>
            <a:endParaRPr 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</a:rPr>
              <a:t>Multiple Specific Antigens</a:t>
            </a:r>
          </a:p>
        </p:txBody>
      </p:sp>
    </p:spTree>
    <p:extLst>
      <p:ext uri="{BB962C8B-B14F-4D97-AF65-F5344CB8AC3E}">
        <p14:creationId xmlns:p14="http://schemas.microsoft.com/office/powerpoint/2010/main" val="1013613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AC6B38B-780D-96F6-C754-704B018B1911}"/>
              </a:ext>
            </a:extLst>
          </p:cNvPr>
          <p:cNvSpPr txBox="1"/>
          <p:nvPr/>
        </p:nvSpPr>
        <p:spPr>
          <a:xfrm>
            <a:off x="722313" y="2079511"/>
            <a:ext cx="567213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Human Papillomavirus Types 16/18/31/33/35/39/51/52/56/58/59/66/68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E80B9930-AB1F-14EC-3655-278B5CE76174}"/>
              </a:ext>
            </a:extLst>
          </p:cNvPr>
          <p:cNvSpPr/>
          <p:nvPr/>
        </p:nvSpPr>
        <p:spPr>
          <a:xfrm rot="16200000">
            <a:off x="3282547" y="144610"/>
            <a:ext cx="449249" cy="5569716"/>
          </a:xfrm>
          <a:prstGeom prst="leftBrac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9C1AD085-6E1E-7FDE-54B9-4E2F05648C2E}"/>
              </a:ext>
            </a:extLst>
          </p:cNvPr>
          <p:cNvSpPr/>
          <p:nvPr/>
        </p:nvSpPr>
        <p:spPr>
          <a:xfrm rot="16200000">
            <a:off x="9148156" y="2190458"/>
            <a:ext cx="449247" cy="1251004"/>
          </a:xfrm>
          <a:prstGeom prst="leftBrac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DB4BE2-580C-C631-941A-893F67C6344F}"/>
              </a:ext>
            </a:extLst>
          </p:cNvPr>
          <p:cNvSpPr txBox="1"/>
          <p:nvPr/>
        </p:nvSpPr>
        <p:spPr>
          <a:xfrm>
            <a:off x="2274143" y="3164692"/>
            <a:ext cx="237906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Microorganism</a:t>
            </a:r>
          </a:p>
          <a:p>
            <a:pPr algn="ctr"/>
            <a:endParaRPr 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</a:rPr>
              <a:t>Multiple Related Organisms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415B2A-18FA-0F0C-98BF-5EE0DD9D738F}"/>
              </a:ext>
            </a:extLst>
          </p:cNvPr>
          <p:cNvSpPr txBox="1"/>
          <p:nvPr/>
        </p:nvSpPr>
        <p:spPr>
          <a:xfrm>
            <a:off x="8747277" y="3164692"/>
            <a:ext cx="294519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Antigen, High-level Types: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DNA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RNA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mRNA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Antigen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Toxin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Genes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Nucleic Acid</a:t>
            </a:r>
            <a:endParaRPr lang="en-US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D621F6-3CEF-6A0A-9BEF-AD3EA69DD82E}"/>
              </a:ext>
            </a:extLst>
          </p:cNvPr>
          <p:cNvSpPr txBox="1"/>
          <p:nvPr/>
        </p:nvSpPr>
        <p:spPr>
          <a:xfrm>
            <a:off x="190443" y="279463"/>
            <a:ext cx="1170522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Multiple Antigens and Microorganisms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MBTEST = Human Papillomavirus Types 16/18/31/33/35/39/51/52/56/58/59/66/68 E6/E7 mRNA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looks for multiple related microorganisms and multiple specific antigens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9C350C-58F6-9EC3-2353-C34E25DDB22C}"/>
              </a:ext>
            </a:extLst>
          </p:cNvPr>
          <p:cNvSpPr txBox="1"/>
          <p:nvPr/>
        </p:nvSpPr>
        <p:spPr>
          <a:xfrm>
            <a:off x="8747277" y="2385505"/>
            <a:ext cx="12510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mRNA</a:t>
            </a:r>
            <a:endParaRPr lang="en-US" sz="2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9A7A13-00D0-4FBD-76B1-9E7CD4E2B8FA}"/>
              </a:ext>
            </a:extLst>
          </p:cNvPr>
          <p:cNvSpPr txBox="1"/>
          <p:nvPr/>
        </p:nvSpPr>
        <p:spPr>
          <a:xfrm>
            <a:off x="6783196" y="2400365"/>
            <a:ext cx="12510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E6/E7</a:t>
            </a:r>
            <a:endParaRPr lang="en-US" sz="2400" b="1" dirty="0"/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8DAD2CB7-A8EA-776A-32FE-D2858DDD6529}"/>
              </a:ext>
            </a:extLst>
          </p:cNvPr>
          <p:cNvSpPr/>
          <p:nvPr/>
        </p:nvSpPr>
        <p:spPr>
          <a:xfrm rot="16200000">
            <a:off x="7083433" y="2352705"/>
            <a:ext cx="449247" cy="1049720"/>
          </a:xfrm>
          <a:prstGeom prst="leftBrac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5C1302-66A8-72B0-F429-1928C0CC4316}"/>
              </a:ext>
            </a:extLst>
          </p:cNvPr>
          <p:cNvSpPr txBox="1"/>
          <p:nvPr/>
        </p:nvSpPr>
        <p:spPr>
          <a:xfrm>
            <a:off x="6255834" y="3128692"/>
            <a:ext cx="210444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Antigen, Specific Name</a:t>
            </a:r>
          </a:p>
          <a:p>
            <a:pPr algn="ctr"/>
            <a:endParaRPr 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</a:rPr>
              <a:t>Multiple Specific Antigens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E8EC83-A342-A6DA-57C8-28715CFB40D0}"/>
              </a:ext>
            </a:extLst>
          </p:cNvPr>
          <p:cNvSpPr txBox="1"/>
          <p:nvPr/>
        </p:nvSpPr>
        <p:spPr>
          <a:xfrm>
            <a:off x="190443" y="5695977"/>
            <a:ext cx="119486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With “super” assays, where the test is able to simultaneously detect/identify 10+ different organisms plus their diverse antigenic targets in a single analysis, pre-coordination is becoming increasingly difficult, and we are unable to create a meaningful/unique MBTEST at this point.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31595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AC6B38B-780D-96F6-C754-704B018B1911}"/>
              </a:ext>
            </a:extLst>
          </p:cNvPr>
          <p:cNvSpPr txBox="1"/>
          <p:nvPr/>
        </p:nvSpPr>
        <p:spPr>
          <a:xfrm>
            <a:off x="1063123" y="313548"/>
            <a:ext cx="27415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BUG(s)   A/B/C/D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E80B9930-AB1F-14EC-3655-278B5CE76174}"/>
              </a:ext>
            </a:extLst>
          </p:cNvPr>
          <p:cNvSpPr/>
          <p:nvPr/>
        </p:nvSpPr>
        <p:spPr>
          <a:xfrm rot="16200000">
            <a:off x="2097069" y="-776130"/>
            <a:ext cx="449249" cy="3090272"/>
          </a:xfrm>
          <a:prstGeom prst="leftBrac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9C1AD085-6E1E-7FDE-54B9-4E2F05648C2E}"/>
              </a:ext>
            </a:extLst>
          </p:cNvPr>
          <p:cNvSpPr/>
          <p:nvPr/>
        </p:nvSpPr>
        <p:spPr>
          <a:xfrm rot="16200000">
            <a:off x="8968670" y="-10479"/>
            <a:ext cx="449247" cy="1493549"/>
          </a:xfrm>
          <a:prstGeom prst="leftBrac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DB4BE2-580C-C631-941A-893F67C6344F}"/>
              </a:ext>
            </a:extLst>
          </p:cNvPr>
          <p:cNvSpPr txBox="1"/>
          <p:nvPr/>
        </p:nvSpPr>
        <p:spPr>
          <a:xfrm>
            <a:off x="713711" y="1068257"/>
            <a:ext cx="353555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</a:rPr>
              <a:t>Microorganism Name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</a:rPr>
              <a:t>Multiple Bugs</a:t>
            </a:r>
          </a:p>
          <a:p>
            <a:pPr algn="ctr"/>
            <a:endParaRPr 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</a:rPr>
              <a:t>MBTEST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+ </a:t>
            </a: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</a:rPr>
              <a:t>NSV 1</a:t>
            </a:r>
          </a:p>
          <a:p>
            <a:pPr algn="ctr"/>
            <a:endParaRPr lang="en-US" sz="16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/>
            <a:endParaRPr lang="en-US" sz="16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</a:rPr>
              <a:t>NSV 1 is used when there are multiple microorganisms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415B2A-18FA-0F0C-98BF-5EE0DD9D738F}"/>
              </a:ext>
            </a:extLst>
          </p:cNvPr>
          <p:cNvSpPr txBox="1"/>
          <p:nvPr/>
        </p:nvSpPr>
        <p:spPr>
          <a:xfrm>
            <a:off x="8337027" y="892539"/>
            <a:ext cx="294519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</a:rPr>
              <a:t>Antigen, High-level Types: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</a:rPr>
              <a:t>DNA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</a:rPr>
              <a:t>RNA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</a:rPr>
              <a:t>mRNA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</a:rPr>
              <a:t>Antigen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</a:rPr>
              <a:t>Toxin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</a:rPr>
              <a:t>Genes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</a:rPr>
              <a:t>Nucleic Acid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</a:rPr>
              <a:t>All in scope for MBTEST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9C350C-58F6-9EC3-2353-C34E25DDB22C}"/>
              </a:ext>
            </a:extLst>
          </p:cNvPr>
          <p:cNvSpPr txBox="1"/>
          <p:nvPr/>
        </p:nvSpPr>
        <p:spPr>
          <a:xfrm>
            <a:off x="8564853" y="280839"/>
            <a:ext cx="16979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Antigen</a:t>
            </a:r>
            <a:endParaRPr lang="en-US" sz="2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9A7A13-00D0-4FBD-76B1-9E7CD4E2B8FA}"/>
              </a:ext>
            </a:extLst>
          </p:cNvPr>
          <p:cNvSpPr txBox="1"/>
          <p:nvPr/>
        </p:nvSpPr>
        <p:spPr>
          <a:xfrm>
            <a:off x="4947531" y="317941"/>
            <a:ext cx="21568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AG(s) 1, 2, 3</a:t>
            </a:r>
            <a:endParaRPr lang="en-US" sz="2400" b="1" dirty="0"/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8DAD2CB7-A8EA-776A-32FE-D2858DDD6529}"/>
              </a:ext>
            </a:extLst>
          </p:cNvPr>
          <p:cNvSpPr/>
          <p:nvPr/>
        </p:nvSpPr>
        <p:spPr>
          <a:xfrm rot="16200000">
            <a:off x="5682788" y="-361319"/>
            <a:ext cx="449247" cy="2393917"/>
          </a:xfrm>
          <a:prstGeom prst="leftBrac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5C1302-66A8-72B0-F429-1928C0CC4316}"/>
              </a:ext>
            </a:extLst>
          </p:cNvPr>
          <p:cNvSpPr txBox="1"/>
          <p:nvPr/>
        </p:nvSpPr>
        <p:spPr>
          <a:xfrm>
            <a:off x="4353888" y="1068257"/>
            <a:ext cx="334412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</a:rPr>
              <a:t>Specific Antigen Name</a:t>
            </a: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</a:rPr>
              <a:t>, Multiple Antigens</a:t>
            </a:r>
          </a:p>
          <a:p>
            <a:pPr algn="ctr"/>
            <a:endParaRPr 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</a:rPr>
              <a:t>NSV 2</a:t>
            </a:r>
          </a:p>
          <a:p>
            <a:pPr algn="ctr"/>
            <a:endParaRPr lang="en-US" sz="16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</a:rPr>
              <a:t>NSV 2 is used when there are multiple specific antigens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</a:rPr>
              <a:t>*For a single antigen, it is still in scope for MBTEST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A23DCA0-69A1-C6A9-3CE8-DF8FE61F9AEB}"/>
              </a:ext>
            </a:extLst>
          </p:cNvPr>
          <p:cNvSpPr txBox="1"/>
          <p:nvPr/>
        </p:nvSpPr>
        <p:spPr>
          <a:xfrm>
            <a:off x="338669" y="3603327"/>
            <a:ext cx="11664768" cy="26314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NSV 1 = “Multiple” Target Test Analytes (Pre-specified)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Phil: can we broaden this a bit, say in LB, this would be for the different protein isoforms (Example: Isoforms from </a:t>
            </a:r>
            <a:r>
              <a:rPr lang="en-US" sz="15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amyloid-beta in the brain.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Three major forms are: Aβ40, Aβ38, and Aβ42 with other minor abundance forms 15, 16, 17, 34, 37, and 39 amino acids in length)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. What the “analyte” is, depends on the domain, in MB, the analyte must first describe a bug, hence NSV1 would be used to describe (multiple) bugs. For LB, the variable would be used to describe the different proteins, drug of abuse,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– analytes that fit in the scope of LB. Also, t</a:t>
            </a:r>
            <a:r>
              <a:rPr lang="en-US" sz="15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 variable definition stays the same across domains, but the variable description/note can be modified to better define the "analyte" of interest based on the domain this variable is used in.</a:t>
            </a:r>
          </a:p>
          <a:p>
            <a:pPr lvl="1"/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NSV 2 = “Multiple” Specific Test Antigens Name (Pre-specified)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Need a word to replace “antigen”, because people may confuse this with the word “antigen” used in the MBTESTs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49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</TotalTime>
  <Words>973</Words>
  <Application>Microsoft Office PowerPoint</Application>
  <PresentationFormat>Widescreen</PresentationFormat>
  <Paragraphs>142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Jordan Li</dc:creator>
  <cp:lastModifiedBy>Jordan Li</cp:lastModifiedBy>
  <cp:revision>18</cp:revision>
  <dcterms:created xsi:type="dcterms:W3CDTF">2022-05-08T20:28:02Z</dcterms:created>
  <dcterms:modified xsi:type="dcterms:W3CDTF">2022-05-23T19:50:07Z</dcterms:modified>
</cp:coreProperties>
</file>