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5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6" autoAdjust="0"/>
    <p:restoredTop sz="94660"/>
  </p:normalViewPr>
  <p:slideViewPr>
    <p:cSldViewPr snapToGrid="0">
      <p:cViewPr varScale="1">
        <p:scale>
          <a:sx n="88" d="100"/>
          <a:sy n="88" d="100"/>
        </p:scale>
        <p:origin x="31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3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9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9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2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8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9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5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9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9DE37-852A-4DD1-A7E3-77DD72651257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76353-2C23-44FE-8222-052C6BC2B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5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CDISC Lab Transmission Model Updates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Harmonizing Transmission with Submission</a:t>
            </a:r>
            <a:endParaRPr lang="en-US" sz="2800" dirty="0"/>
          </a:p>
        </p:txBody>
      </p:sp>
      <p:pic>
        <p:nvPicPr>
          <p:cNvPr id="102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20955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212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SDTM LAB </a:t>
            </a:r>
            <a:r>
              <a:rPr lang="en-US"/>
              <a:t>Extra </a:t>
            </a:r>
            <a:r>
              <a:rPr lang="en-US" smtClean="0"/>
              <a:t>Variables </a:t>
            </a:r>
            <a:r>
              <a:rPr lang="en-US" dirty="0"/>
              <a:t>– </a:t>
            </a:r>
            <a:r>
              <a:rPr lang="en-US" dirty="0" smtClean="0"/>
              <a:t>Result </a:t>
            </a:r>
            <a:r>
              <a:rPr lang="en-US" dirty="0"/>
              <a:t>Related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LBRESSCL     Result Scale, a value that indicates the general scale (e.g. Narrative, Quantitative) of the result. CDISC controlled terminology</a:t>
            </a:r>
          </a:p>
          <a:p>
            <a:r>
              <a:rPr lang="en-US" dirty="0" smtClean="0"/>
              <a:t>LBRESTYP     Result Type, a value that further defines the nature of the result (e.g. MCNC for Mass Concentration). CDISC controlled terminology</a:t>
            </a:r>
          </a:p>
          <a:p>
            <a:r>
              <a:rPr lang="en-US" dirty="0" smtClean="0"/>
              <a:t>LBCOLSRT     Collected Summary Result Type, a value that indicates the type of summary result (e.g. Arithmetic vs. Geometric Mean). CDISC controlled 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37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SDTM LAB Extra </a:t>
            </a:r>
            <a:r>
              <a:rPr lang="en-US" dirty="0" smtClean="0"/>
              <a:t>Variables </a:t>
            </a:r>
            <a:r>
              <a:rPr lang="en-US" dirty="0"/>
              <a:t>– </a:t>
            </a:r>
            <a:r>
              <a:rPr lang="en-US" dirty="0" smtClean="0"/>
              <a:t>Time </a:t>
            </a:r>
            <a:r>
              <a:rPr lang="en-US" dirty="0"/>
              <a:t>Related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LBPTFL     Point in Time Flag, a Boolean that indicates the specimen was collected at a single point in time.</a:t>
            </a:r>
          </a:p>
          <a:p>
            <a:r>
              <a:rPr lang="en-US" dirty="0" smtClean="0"/>
              <a:t>LBPDUR    Planned Duration of Collection, a time value which indicates the planned duration of the specimen collection. Must be in ISO 8601 format.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454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Take the CDISC Transmission Model’s unique fields and define that set as a transmission extension that may be attached to any SDTM specimen based findings domain to serve as an enriched SDTM compliant transmission model for each domain.</a:t>
            </a:r>
          </a:p>
          <a:p>
            <a:pPr lvl="1"/>
            <a:r>
              <a:rPr lang="en-US" dirty="0" smtClean="0"/>
              <a:t>This extension would contain approximately 55-60 </a:t>
            </a:r>
            <a:r>
              <a:rPr lang="en-US" dirty="0" smtClean="0"/>
              <a:t>transmission data </a:t>
            </a:r>
            <a:r>
              <a:rPr lang="en-US" dirty="0" smtClean="0"/>
              <a:t>fields that extend the submission model.</a:t>
            </a:r>
          </a:p>
          <a:p>
            <a:pPr lvl="1"/>
            <a:r>
              <a:rPr lang="en-US" dirty="0" smtClean="0"/>
              <a:t>Attaching </a:t>
            </a:r>
            <a:r>
              <a:rPr lang="en-US" dirty="0" smtClean="0"/>
              <a:t>this extension to the V3.4 LB Domain would add 16-18 new </a:t>
            </a:r>
            <a:r>
              <a:rPr lang="en-US" dirty="0" smtClean="0"/>
              <a:t>STM data fields to the </a:t>
            </a:r>
            <a:r>
              <a:rPr lang="en-US" dirty="0" smtClean="0"/>
              <a:t>new to the SDTM compliant Transmission Model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A few SDTM fields may not be included (e.g. </a:t>
            </a:r>
            <a:r>
              <a:rPr lang="en-US" dirty="0" err="1"/>
              <a:t>xxSPID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Transmission data field  definitions should be reworded to standard CDISC form</a:t>
            </a:r>
          </a:p>
          <a:p>
            <a:pPr lvl="1"/>
            <a:r>
              <a:rPr lang="en-US" dirty="0" smtClean="0"/>
              <a:t>Define each transmission add-on field as Required, Expected or Permissible </a:t>
            </a:r>
          </a:p>
          <a:p>
            <a:pPr lvl="2"/>
            <a:r>
              <a:rPr lang="en-US" dirty="0" smtClean="0"/>
              <a:t>Probably only Transmission Information fields are required</a:t>
            </a:r>
          </a:p>
          <a:p>
            <a:pPr lvl="1"/>
            <a:r>
              <a:rPr lang="en-US" dirty="0" smtClean="0"/>
              <a:t> Rename subject demographic fields so name matched equivalent field in the SDTM Demographics (DM) domain</a:t>
            </a:r>
          </a:p>
          <a:p>
            <a:pPr lvl="1"/>
            <a:r>
              <a:rPr lang="en-US" dirty="0" smtClean="0"/>
              <a:t>Develop example data sets showing how the extension attaches to each specimen based findings domain.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1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Model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release in 2002</a:t>
            </a:r>
          </a:p>
          <a:p>
            <a:pPr lvl="1"/>
            <a:r>
              <a:rPr lang="en-US" dirty="0" smtClean="0"/>
              <a:t>Flat file format</a:t>
            </a:r>
          </a:p>
          <a:p>
            <a:pPr lvl="1"/>
            <a:r>
              <a:rPr lang="en-US" dirty="0" smtClean="0"/>
              <a:t>SAS format</a:t>
            </a:r>
          </a:p>
          <a:p>
            <a:r>
              <a:rPr lang="en-US" dirty="0" smtClean="0"/>
              <a:t>Second release 2003</a:t>
            </a:r>
          </a:p>
          <a:p>
            <a:pPr lvl="1"/>
            <a:r>
              <a:rPr lang="en-US" dirty="0" smtClean="0"/>
              <a:t>Minor cleanup changes and extensions</a:t>
            </a:r>
          </a:p>
          <a:p>
            <a:pPr lvl="1"/>
            <a:r>
              <a:rPr lang="en-US" dirty="0" smtClean="0"/>
              <a:t>Microbiology extension </a:t>
            </a:r>
            <a:r>
              <a:rPr lang="en-US" dirty="0"/>
              <a:t>a</a:t>
            </a:r>
            <a:r>
              <a:rPr lang="en-US" dirty="0" smtClean="0"/>
              <a:t>dded</a:t>
            </a:r>
          </a:p>
          <a:p>
            <a:pPr lvl="1"/>
            <a:r>
              <a:rPr lang="en-US" dirty="0" smtClean="0"/>
              <a:t>XML format </a:t>
            </a:r>
            <a:r>
              <a:rPr lang="en-US" dirty="0"/>
              <a:t>a</a:t>
            </a:r>
            <a:r>
              <a:rPr lang="en-US" dirty="0" smtClean="0"/>
              <a:t>dded</a:t>
            </a:r>
          </a:p>
          <a:p>
            <a:r>
              <a:rPr lang="en-US" dirty="0" smtClean="0"/>
              <a:t>HL7 V3 release (2008)</a:t>
            </a:r>
          </a:p>
          <a:p>
            <a:pPr lvl="1"/>
            <a:r>
              <a:rPr lang="en-US" dirty="0" smtClean="0"/>
              <a:t>Now retired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0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Submission Model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LB Domain part of first </a:t>
            </a:r>
            <a:r>
              <a:rPr lang="en-US" dirty="0"/>
              <a:t>r</a:t>
            </a:r>
            <a:r>
              <a:rPr lang="en-US" dirty="0" smtClean="0"/>
              <a:t>elease (2004)</a:t>
            </a:r>
          </a:p>
          <a:p>
            <a:pPr lvl="1"/>
            <a:r>
              <a:rPr lang="en-US" dirty="0" smtClean="0"/>
              <a:t>Periodic releases </a:t>
            </a:r>
            <a:r>
              <a:rPr lang="en-US" dirty="0"/>
              <a:t>s</a:t>
            </a:r>
            <a:r>
              <a:rPr lang="en-US" dirty="0" smtClean="0"/>
              <a:t>ince </a:t>
            </a:r>
            <a:r>
              <a:rPr lang="en-US" dirty="0"/>
              <a:t>t</a:t>
            </a:r>
            <a:r>
              <a:rPr lang="en-US" dirty="0" smtClean="0"/>
              <a:t>hen </a:t>
            </a:r>
            <a:r>
              <a:rPr lang="en-US" dirty="0"/>
              <a:t>e</a:t>
            </a:r>
            <a:r>
              <a:rPr lang="en-US" dirty="0" smtClean="0"/>
              <a:t>very 12-24 Months</a:t>
            </a:r>
          </a:p>
          <a:p>
            <a:pPr lvl="1"/>
            <a:r>
              <a:rPr lang="en-US" dirty="0" smtClean="0"/>
              <a:t>LB not </a:t>
            </a:r>
            <a:r>
              <a:rPr lang="en-US" dirty="0"/>
              <a:t>a</a:t>
            </a:r>
            <a:r>
              <a:rPr lang="en-US" dirty="0" smtClean="0"/>
              <a:t>lways affected</a:t>
            </a:r>
          </a:p>
          <a:p>
            <a:pPr lvl="1"/>
            <a:r>
              <a:rPr lang="en-US" dirty="0" smtClean="0"/>
              <a:t>Current </a:t>
            </a:r>
            <a:r>
              <a:rPr lang="en-US" dirty="0"/>
              <a:t>p</a:t>
            </a:r>
            <a:r>
              <a:rPr lang="en-US" dirty="0" smtClean="0"/>
              <a:t>roduction </a:t>
            </a:r>
            <a:r>
              <a:rPr lang="en-US" dirty="0"/>
              <a:t>v</a:t>
            </a:r>
            <a:r>
              <a:rPr lang="en-US" dirty="0" smtClean="0"/>
              <a:t>ersion is 3.4 (2021)</a:t>
            </a:r>
          </a:p>
          <a:p>
            <a:pPr lvl="1"/>
            <a:r>
              <a:rPr lang="en-US" dirty="0" smtClean="0"/>
              <a:t>FDA accepting </a:t>
            </a:r>
            <a:r>
              <a:rPr lang="en-US" dirty="0"/>
              <a:t>d</a:t>
            </a:r>
            <a:r>
              <a:rPr lang="en-US" dirty="0" smtClean="0"/>
              <a:t>ata in V3.2 and V3.3</a:t>
            </a:r>
          </a:p>
          <a:p>
            <a:pPr lvl="1"/>
            <a:r>
              <a:rPr lang="en-US" dirty="0" smtClean="0"/>
              <a:t>V3.4 </a:t>
            </a:r>
            <a:r>
              <a:rPr lang="en-US" dirty="0" smtClean="0"/>
              <a:t>may </a:t>
            </a:r>
            <a:r>
              <a:rPr lang="en-US" dirty="0" smtClean="0"/>
              <a:t>be approved for submission in 2023</a:t>
            </a:r>
          </a:p>
          <a:p>
            <a:pPr lvl="1"/>
            <a:r>
              <a:rPr lang="en-US" dirty="0" smtClean="0"/>
              <a:t>Some sponsors are using v3.4 model on their new studies</a:t>
            </a:r>
          </a:p>
          <a:p>
            <a:pPr lvl="1"/>
            <a:r>
              <a:rPr lang="en-US" dirty="0" smtClean="0"/>
              <a:t>These releases </a:t>
            </a:r>
            <a:r>
              <a:rPr lang="en-US" dirty="0"/>
              <a:t>a</a:t>
            </a:r>
            <a:r>
              <a:rPr lang="en-US" dirty="0" smtClean="0"/>
              <a:t>lso </a:t>
            </a:r>
            <a:r>
              <a:rPr lang="en-US" dirty="0"/>
              <a:t>a</a:t>
            </a:r>
            <a:r>
              <a:rPr lang="en-US" dirty="0" smtClean="0"/>
              <a:t>dded a number of new </a:t>
            </a:r>
            <a:r>
              <a:rPr lang="en-US" dirty="0"/>
              <a:t>d</a:t>
            </a:r>
            <a:r>
              <a:rPr lang="en-US" dirty="0" smtClean="0"/>
              <a:t>omains for </a:t>
            </a:r>
            <a:r>
              <a:rPr lang="en-US" dirty="0"/>
              <a:t>S</a:t>
            </a:r>
            <a:r>
              <a:rPr lang="en-US" dirty="0" smtClean="0"/>
              <a:t>pecimen Management, Genomics, Immunology and Flow Cytometry</a:t>
            </a:r>
          </a:p>
          <a:p>
            <a:r>
              <a:rPr lang="en-US" dirty="0" smtClean="0"/>
              <a:t>Version 4.0 under </a:t>
            </a:r>
            <a:r>
              <a:rPr lang="en-US" dirty="0"/>
              <a:t>d</a:t>
            </a:r>
            <a:r>
              <a:rPr lang="en-US" dirty="0" smtClean="0"/>
              <a:t>evelopment</a:t>
            </a:r>
          </a:p>
          <a:p>
            <a:pPr lvl="1"/>
            <a:r>
              <a:rPr lang="en-US" dirty="0" smtClean="0"/>
              <a:t>Target is late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8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Submitting LOINC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CDISC/LOINC/FDA team mapped over 1500 standard </a:t>
            </a:r>
            <a:r>
              <a:rPr lang="en-US" dirty="0"/>
              <a:t>l</a:t>
            </a:r>
            <a:r>
              <a:rPr lang="en-US" dirty="0" smtClean="0"/>
              <a:t>ab </a:t>
            </a:r>
            <a:r>
              <a:rPr lang="en-US" dirty="0"/>
              <a:t>t</a:t>
            </a:r>
            <a:r>
              <a:rPr lang="en-US" dirty="0" smtClean="0"/>
              <a:t>ests </a:t>
            </a:r>
            <a:r>
              <a:rPr lang="en-US" dirty="0"/>
              <a:t>B</a:t>
            </a:r>
            <a:r>
              <a:rPr lang="en-US" dirty="0" smtClean="0"/>
              <a:t>etween LOINC and  CDISC LAB Terminology</a:t>
            </a:r>
          </a:p>
          <a:p>
            <a:pPr lvl="1"/>
            <a:r>
              <a:rPr lang="en-US" dirty="0" smtClean="0"/>
              <a:t>As of March 2021, all new </a:t>
            </a:r>
            <a:r>
              <a:rPr lang="en-US" dirty="0"/>
              <a:t>s</a:t>
            </a:r>
            <a:r>
              <a:rPr lang="en-US" dirty="0" smtClean="0"/>
              <a:t>tudies </a:t>
            </a:r>
            <a:r>
              <a:rPr lang="en-US" dirty="0"/>
              <a:t>s</a:t>
            </a:r>
            <a:r>
              <a:rPr lang="en-US" dirty="0" smtClean="0"/>
              <a:t>hould </a:t>
            </a:r>
            <a:r>
              <a:rPr lang="en-US" dirty="0"/>
              <a:t>c</a:t>
            </a:r>
            <a:r>
              <a:rPr lang="en-US" dirty="0" smtClean="0"/>
              <a:t>ollect these mapped LOINC Codes</a:t>
            </a:r>
          </a:p>
          <a:p>
            <a:pPr lvl="1"/>
            <a:r>
              <a:rPr lang="en-US" dirty="0" smtClean="0"/>
              <a:t>Labs provide the codes, sponsors </a:t>
            </a:r>
            <a:r>
              <a:rPr lang="en-US" dirty="0"/>
              <a:t>s</a:t>
            </a:r>
            <a:r>
              <a:rPr lang="en-US" dirty="0" smtClean="0"/>
              <a:t>hould not </a:t>
            </a:r>
            <a:r>
              <a:rPr lang="en-US" dirty="0"/>
              <a:t>i</a:t>
            </a:r>
            <a:r>
              <a:rPr lang="en-US" dirty="0" smtClean="0"/>
              <a:t>ndependently </a:t>
            </a:r>
            <a:r>
              <a:rPr lang="en-US" dirty="0"/>
              <a:t>m</a:t>
            </a:r>
            <a:r>
              <a:rPr lang="en-US" dirty="0" smtClean="0"/>
              <a:t>ap</a:t>
            </a:r>
          </a:p>
          <a:p>
            <a:r>
              <a:rPr lang="en-US" dirty="0" smtClean="0"/>
              <a:t>In order to insure a unique </a:t>
            </a:r>
            <a:r>
              <a:rPr lang="en-US" dirty="0"/>
              <a:t>m</a:t>
            </a:r>
            <a:r>
              <a:rPr lang="en-US" dirty="0" smtClean="0"/>
              <a:t>apping of a LOINC Code, CDISC added </a:t>
            </a:r>
            <a:r>
              <a:rPr lang="en-US" dirty="0"/>
              <a:t>s</a:t>
            </a:r>
            <a:r>
              <a:rPr lang="en-US" dirty="0" smtClean="0"/>
              <a:t>everal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f</a:t>
            </a:r>
            <a:r>
              <a:rPr lang="en-US" dirty="0" smtClean="0"/>
              <a:t>ields to the LB Domain</a:t>
            </a:r>
          </a:p>
          <a:p>
            <a:r>
              <a:rPr lang="en-US" dirty="0" smtClean="0"/>
              <a:t>These fields are not only for LOINC, but for </a:t>
            </a:r>
            <a:r>
              <a:rPr lang="en-US" dirty="0"/>
              <a:t>g</a:t>
            </a:r>
            <a:r>
              <a:rPr lang="en-US" dirty="0" smtClean="0"/>
              <a:t>eneral </a:t>
            </a:r>
            <a:r>
              <a:rPr lang="en-US" dirty="0"/>
              <a:t>u</a:t>
            </a:r>
            <a:r>
              <a:rPr lang="en-US" dirty="0" smtClean="0"/>
              <a:t>se in all Findings Domains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4737"/>
          </a:xfrm>
        </p:spPr>
        <p:txBody>
          <a:bodyPr/>
          <a:lstStyle/>
          <a:p>
            <a:r>
              <a:rPr lang="en-US" dirty="0" smtClean="0"/>
              <a:t>Transmission Model’s Unique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9531"/>
            <a:ext cx="10515600" cy="5111932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Transmission Information</a:t>
            </a:r>
          </a:p>
          <a:p>
            <a:pPr lvl="1"/>
            <a:r>
              <a:rPr lang="en-US" dirty="0" smtClean="0"/>
              <a:t>Model Version Number</a:t>
            </a:r>
          </a:p>
          <a:p>
            <a:pPr lvl="1"/>
            <a:r>
              <a:rPr lang="en-US" dirty="0" smtClean="0"/>
              <a:t>Transmitter ID and/or </a:t>
            </a:r>
            <a:r>
              <a:rPr lang="en-US" dirty="0" smtClean="0"/>
              <a:t>Name</a:t>
            </a:r>
            <a:endParaRPr lang="en-US" dirty="0" smtClean="0"/>
          </a:p>
          <a:p>
            <a:pPr lvl="1"/>
            <a:r>
              <a:rPr lang="en-US" dirty="0" smtClean="0"/>
              <a:t>Transmission Date/Time</a:t>
            </a:r>
          </a:p>
          <a:p>
            <a:pPr lvl="1"/>
            <a:r>
              <a:rPr lang="en-US" dirty="0" smtClean="0"/>
              <a:t>Transmission  Type (Full or Incremental)</a:t>
            </a:r>
          </a:p>
          <a:p>
            <a:pPr lvl="1"/>
            <a:r>
              <a:rPr lang="en-US" dirty="0" smtClean="0"/>
              <a:t>Record Action (Add, Delete, Update)</a:t>
            </a:r>
          </a:p>
          <a:p>
            <a:r>
              <a:rPr lang="en-US" dirty="0" smtClean="0"/>
              <a:t>Subject</a:t>
            </a:r>
          </a:p>
          <a:p>
            <a:pPr lvl="1"/>
            <a:r>
              <a:rPr lang="en-US" dirty="0" smtClean="0"/>
              <a:t>Submission Model has a single ID field</a:t>
            </a:r>
          </a:p>
          <a:p>
            <a:pPr lvl="1"/>
            <a:r>
              <a:rPr lang="en-US" dirty="0" smtClean="0"/>
              <a:t>Transmission Model allows for 3 (Screening, Enrollment and Randomization)</a:t>
            </a:r>
          </a:p>
          <a:p>
            <a:pPr lvl="1"/>
            <a:r>
              <a:rPr lang="en-US" dirty="0" smtClean="0"/>
              <a:t>Transmission Model allows for Subject Age at Collection, not just a single age for the study</a:t>
            </a:r>
          </a:p>
          <a:p>
            <a:r>
              <a:rPr lang="en-US" dirty="0" smtClean="0"/>
              <a:t>Visit/Kit Type</a:t>
            </a:r>
          </a:p>
          <a:p>
            <a:pPr lvl="1"/>
            <a:r>
              <a:rPr lang="en-US" dirty="0" smtClean="0"/>
              <a:t>Visit Type (Scheduled/Unscheduled)</a:t>
            </a:r>
          </a:p>
          <a:p>
            <a:pPr lvl="1"/>
            <a:r>
              <a:rPr lang="en-US" dirty="0" smtClean="0"/>
              <a:t>Visit Sub-type (Retest, Termination, etc.)</a:t>
            </a:r>
          </a:p>
          <a:p>
            <a:r>
              <a:rPr lang="en-US" dirty="0" smtClean="0"/>
              <a:t>Accession/Container IDs</a:t>
            </a:r>
          </a:p>
          <a:p>
            <a:pPr lvl="1"/>
            <a:r>
              <a:rPr lang="en-US" dirty="0" smtClean="0"/>
              <a:t>Submission Model allows only one ID (LBREFID), usually the Accession</a:t>
            </a:r>
          </a:p>
          <a:p>
            <a:pPr lvl="1"/>
            <a:r>
              <a:rPr lang="en-US" dirty="0" smtClean="0"/>
              <a:t>Transmission Model allows for Accession and Container (Specimen) IDs</a:t>
            </a:r>
          </a:p>
        </p:txBody>
      </p:sp>
    </p:spTree>
    <p:extLst>
      <p:ext uri="{BB962C8B-B14F-4D97-AF65-F5344CB8AC3E}">
        <p14:creationId xmlns:p14="http://schemas.microsoft.com/office/powerpoint/2010/main" val="1979664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Model’s Unique </a:t>
            </a:r>
            <a:r>
              <a:rPr lang="en-US" dirty="0" smtClean="0"/>
              <a:t>Features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Test Definition</a:t>
            </a:r>
          </a:p>
          <a:p>
            <a:pPr lvl="1"/>
            <a:r>
              <a:rPr lang="en-US" dirty="0"/>
              <a:t>Transmission Model includes code and name for Panel/Battery</a:t>
            </a:r>
          </a:p>
          <a:p>
            <a:pPr lvl="1"/>
            <a:r>
              <a:rPr lang="en-US" dirty="0"/>
              <a:t>Submission Model allows CDISC </a:t>
            </a:r>
            <a:r>
              <a:rPr lang="en-US" dirty="0" err="1"/>
              <a:t>Analyte</a:t>
            </a:r>
            <a:r>
              <a:rPr lang="en-US" dirty="0"/>
              <a:t> and LOINC Code</a:t>
            </a:r>
          </a:p>
          <a:p>
            <a:pPr lvl="1"/>
            <a:r>
              <a:rPr lang="en-US" dirty="0"/>
              <a:t>Transmission Model allows for lab and sponsor internal Test Codes as well as CDISC and </a:t>
            </a:r>
            <a:r>
              <a:rPr lang="en-US" dirty="0" smtClean="0"/>
              <a:t>LOINC</a:t>
            </a:r>
          </a:p>
          <a:p>
            <a:r>
              <a:rPr lang="en-US" dirty="0" smtClean="0"/>
              <a:t>Result</a:t>
            </a:r>
            <a:r>
              <a:rPr lang="en-US" dirty="0"/>
              <a:t>, UOM and Reference Range Value Sets</a:t>
            </a:r>
          </a:p>
          <a:p>
            <a:pPr lvl="1"/>
            <a:r>
              <a:rPr lang="en-US" dirty="0"/>
              <a:t>Submission Model allows value  and UOM Reported by lab, and a single standard result with UOM</a:t>
            </a:r>
          </a:p>
          <a:p>
            <a:pPr lvl="1"/>
            <a:r>
              <a:rPr lang="en-US" dirty="0"/>
              <a:t>Transmission Model allows for SI, Conventional and Value Reported to Site</a:t>
            </a:r>
          </a:p>
          <a:p>
            <a:pPr lvl="1"/>
            <a:r>
              <a:rPr lang="en-US" dirty="0"/>
              <a:t>Transmission Model LOINC Code is at the Result, Not </a:t>
            </a:r>
            <a:r>
              <a:rPr lang="en-US" dirty="0" err="1"/>
              <a:t>Analyte</a:t>
            </a:r>
            <a:r>
              <a:rPr lang="en-US" dirty="0"/>
              <a:t>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Transmission Model allows for Blinding, Exclusion, Alert and multiple Delta flags (Baseline and Prior)</a:t>
            </a:r>
            <a:endParaRPr lang="en-US" dirty="0"/>
          </a:p>
          <a:p>
            <a:r>
              <a:rPr lang="en-US" dirty="0"/>
              <a:t>Timing Variables	</a:t>
            </a:r>
          </a:p>
          <a:p>
            <a:pPr lvl="1"/>
            <a:r>
              <a:rPr lang="en-US" dirty="0"/>
              <a:t>Submission Model limited to Collection </a:t>
            </a:r>
            <a:r>
              <a:rPr lang="en-US" dirty="0" smtClean="0"/>
              <a:t>Date/Time (Start and End)</a:t>
            </a:r>
            <a:endParaRPr lang="en-US" dirty="0"/>
          </a:p>
          <a:p>
            <a:pPr lvl="1"/>
            <a:r>
              <a:rPr lang="en-US" dirty="0"/>
              <a:t>Transmission Model has more (Receipt of Specimen at Lab, </a:t>
            </a:r>
            <a:r>
              <a:rPr lang="en-US" dirty="0" smtClean="0"/>
              <a:t>Test </a:t>
            </a:r>
            <a:r>
              <a:rPr lang="en-US" dirty="0"/>
              <a:t>R</a:t>
            </a:r>
            <a:r>
              <a:rPr lang="en-US" dirty="0" smtClean="0"/>
              <a:t>esulted, Result Reported to Site)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75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SDTM LAB Extra Variables – Test Related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LBTSTCND     Test Condition, Defines any planned condition the </a:t>
            </a:r>
            <a:r>
              <a:rPr lang="en-US" dirty="0" err="1" smtClean="0"/>
              <a:t>analyte</a:t>
            </a:r>
            <a:r>
              <a:rPr lang="en-US" dirty="0" smtClean="0"/>
              <a:t> was subject to for the test (e.g. with a binding or stimulating agent) CDISC controlled terminology</a:t>
            </a:r>
          </a:p>
          <a:p>
            <a:r>
              <a:rPr lang="en-US" dirty="0" smtClean="0"/>
              <a:t>LBBDAGNT      Binding Agent. The textual name of an agent that is  binding to the </a:t>
            </a:r>
            <a:r>
              <a:rPr lang="en-US" dirty="0" err="1" smtClean="0"/>
              <a:t>analyte</a:t>
            </a:r>
            <a:r>
              <a:rPr lang="en-US" dirty="0" smtClean="0"/>
              <a:t> defined in LBTEST. Sponsor controlled  terminology</a:t>
            </a:r>
          </a:p>
          <a:p>
            <a:r>
              <a:rPr lang="en-US" dirty="0" smtClean="0"/>
              <a:t>LBTSTOPO      Test Objective, Defines the objective of the test (e.g. a screening or confirmation test)  CDISC controlled terminology </a:t>
            </a:r>
          </a:p>
          <a:p>
            <a:r>
              <a:rPr lang="en-US" dirty="0" smtClean="0"/>
              <a:t>LBCAT               Test Category , Defines the high level category of the test (e.g. Hematology, Chemistry). Sponsor controlled  terminology           </a:t>
            </a:r>
          </a:p>
          <a:p>
            <a:r>
              <a:rPr lang="en-US" dirty="0" smtClean="0"/>
              <a:t>LBSCAT              Test Sub-category  under category (e.g. Electrolytes under Chemistry) Sponsor controlled terminology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88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SDTM LAB Extra </a:t>
            </a:r>
            <a:r>
              <a:rPr lang="en-US" dirty="0" smtClean="0"/>
              <a:t>Variables </a:t>
            </a:r>
            <a:r>
              <a:rPr lang="en-US" dirty="0"/>
              <a:t>– </a:t>
            </a:r>
            <a:r>
              <a:rPr lang="en-US" dirty="0" smtClean="0"/>
              <a:t>Method </a:t>
            </a:r>
            <a:r>
              <a:rPr lang="en-US" dirty="0"/>
              <a:t>Related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LBANMET       Analysis Method, The name of an equation used by the lab to compute a derived result value. CDISC controlled terminology</a:t>
            </a:r>
          </a:p>
          <a:p>
            <a:r>
              <a:rPr lang="en-US" dirty="0" smtClean="0"/>
              <a:t>LBTMTHSN      Test Method Sensitivity, A value that indicates the sensitivity (e.g. HIGH) of the test method. CDISC controlled 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70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SDTM LAB Extra </a:t>
            </a:r>
            <a:r>
              <a:rPr lang="en-US" dirty="0" smtClean="0"/>
              <a:t>Variables </a:t>
            </a:r>
            <a:r>
              <a:rPr lang="en-US" dirty="0"/>
              <a:t>– </a:t>
            </a:r>
            <a:r>
              <a:rPr lang="en-US" dirty="0" smtClean="0"/>
              <a:t>Specimen </a:t>
            </a:r>
            <a:r>
              <a:rPr lang="en-US" dirty="0"/>
              <a:t>Related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LBSPCUFL     Specimen Usability for Test, a Boolean indicating if the specimen was in a condition to use for the planned test.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0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953</Words>
  <Application>Microsoft Office PowerPoint</Application>
  <PresentationFormat>Widescreen</PresentationFormat>
  <Paragraphs>89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CDISC Lab Transmission Model Updates</vt:lpstr>
      <vt:lpstr>Transmission Model History</vt:lpstr>
      <vt:lpstr>Submission Model History</vt:lpstr>
      <vt:lpstr>Submitting LOINC Codes</vt:lpstr>
      <vt:lpstr>Transmission Model’s Unique Features</vt:lpstr>
      <vt:lpstr>Transmission Model’s Unique Features (cont.)</vt:lpstr>
      <vt:lpstr>SDTM LAB Extra Variables – Test Related</vt:lpstr>
      <vt:lpstr>SDTM LAB Extra Variables – Method Related</vt:lpstr>
      <vt:lpstr>SDTM LAB Extra Variables – Specimen Related</vt:lpstr>
      <vt:lpstr>SDTM LAB Extra Variables – Result Related</vt:lpstr>
      <vt:lpstr>SDTM LAB Extra Variables – Time Related</vt:lpstr>
      <vt:lpstr>Proposed Solution</vt:lpstr>
    </vt:vector>
  </TitlesOfParts>
  <Company>LH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CDISC Lab Model Updates</dc:title>
  <dc:creator>Pochon, Phil M.</dc:creator>
  <cp:lastModifiedBy>Pochon, Phil M.</cp:lastModifiedBy>
  <cp:revision>50</cp:revision>
  <dcterms:created xsi:type="dcterms:W3CDTF">2022-10-21T12:18:33Z</dcterms:created>
  <dcterms:modified xsi:type="dcterms:W3CDTF">2023-05-22T17:23:31Z</dcterms:modified>
</cp:coreProperties>
</file>