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70" r:id="rId6"/>
    <p:sldId id="261" r:id="rId7"/>
    <p:sldId id="306" r:id="rId8"/>
    <p:sldId id="287" r:id="rId9"/>
    <p:sldId id="288" r:id="rId10"/>
    <p:sldId id="307" r:id="rId11"/>
    <p:sldId id="308" r:id="rId12"/>
    <p:sldId id="318" r:id="rId13"/>
    <p:sldId id="273" r:id="rId14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0706B5F-45BB-47DE-8E8F-0D5E2C02943B}">
          <p14:sldIdLst>
            <p14:sldId id="256"/>
            <p14:sldId id="270"/>
            <p14:sldId id="261"/>
            <p14:sldId id="306"/>
            <p14:sldId id="287"/>
            <p14:sldId id="288"/>
            <p14:sldId id="307"/>
            <p14:sldId id="308"/>
            <p14:sldId id="318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29" userDrawn="1">
          <p15:clr>
            <a:srgbClr val="A4A3A4"/>
          </p15:clr>
        </p15:guide>
        <p15:guide id="4" pos="69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03" autoAdjust="0"/>
    <p:restoredTop sz="84772" autoAdjust="0"/>
  </p:normalViewPr>
  <p:slideViewPr>
    <p:cSldViewPr snapToGrid="0" snapToObjects="1">
      <p:cViewPr varScale="1">
        <p:scale>
          <a:sx n="79" d="100"/>
          <a:sy n="79" d="100"/>
        </p:scale>
        <p:origin x="120" y="432"/>
      </p:cViewPr>
      <p:guideLst>
        <p:guide orient="horz" pos="2160"/>
        <p:guide pos="3840"/>
        <p:guide pos="529"/>
        <p:guide pos="69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15" d="100"/>
          <a:sy n="115" d="100"/>
        </p:scale>
        <p:origin x="241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68B47B1-CD59-7142-AAA3-21818FBDBB2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FEFF7C-35B1-2D4C-825D-C11C443372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CD363-E5C0-1742-8182-7F5B7622D2C6}" type="datetimeFigureOut">
              <a:rPr lang="en-US" smtClean="0">
                <a:latin typeface="Arial" panose="020B0604020202020204" pitchFamily="34" charset="0"/>
              </a:rPr>
              <a:t>1/21/2022</a:t>
            </a:fld>
            <a:endParaRPr lang="en-US">
              <a:latin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E9B3E2-FAA6-574D-B2E8-6E1D26DC11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55118-65AC-2141-BA88-B7723C4B7B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A8699-945C-2F44-8FA3-2DCFEC0C2781}" type="slidenum">
              <a:rPr lang="en-US" smtClean="0">
                <a:latin typeface="Arial" panose="020B0604020202020204" pitchFamily="34" charset="0"/>
              </a:rPr>
              <a:t>‹#›</a:t>
            </a:fld>
            <a:endParaRPr 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366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110AAC2C-0086-BD4A-96CB-5B53248D5F36}" type="datetimeFigureOut">
              <a:rPr lang="en-US" smtClean="0"/>
              <a:pPr/>
              <a:t>1/21/2022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AF183F98-A384-F947-B52B-C2E52B489C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435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41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397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To spead up the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681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STF – study tagging file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932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183F98-A384-F947-B52B-C2E52B489C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347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3CAE658-C516-B945-85F3-C6F226FA24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457ABB-8BD5-C74C-A6C6-34529A5750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860001" y="1754685"/>
            <a:ext cx="6493800" cy="692497"/>
          </a:xfrm>
        </p:spPr>
        <p:txBody>
          <a:bodyPr anchor="b">
            <a:spAutoFit/>
          </a:bodyPr>
          <a:lstStyle>
            <a:lvl1pPr algn="l">
              <a:defRPr sz="4500"/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DA3357-D3A2-9A40-93F8-F3A7DAD94B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860001" y="2610000"/>
            <a:ext cx="6493800" cy="374718"/>
          </a:xfrm>
        </p:spPr>
        <p:txBody>
          <a:bodyPr anchor="t">
            <a:spAutoFit/>
          </a:bodyPr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Presenter Name, Date, </a:t>
            </a:r>
            <a:r>
              <a:rPr lang="en-US" dirty="0" err="1"/>
              <a:t>etc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22FD187-6C69-F44C-B892-029C870CB3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3801" y="6221520"/>
            <a:ext cx="1440000" cy="3733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4976AD-7CD3-8342-9908-E4CF9F733A9D}"/>
              </a:ext>
            </a:extLst>
          </p:cNvPr>
          <p:cNvSpPr txBox="1"/>
          <p:nvPr userDrawn="1"/>
        </p:nvSpPr>
        <p:spPr>
          <a:xfrm>
            <a:off x="4860001" y="6593239"/>
            <a:ext cx="288007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217096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no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2C09280-56AC-8B46-855F-7C44FC32657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73439-50B4-8646-8427-5444D0902C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84000"/>
            <a:ext cx="5035731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F591-8EE9-4D4A-9FE2-D2E64D215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622045-0D35-0848-9258-895B8E94891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7BA8757-3B0F-BB4D-A8D7-14985DF38E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58594"/>
            <a:ext cx="10522131" cy="964591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F84E1B6-8B07-FF4C-A81C-08ACFA0387B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4600" y="1584000"/>
            <a:ext cx="5035731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46A38C49-019F-0642-B2E3-CC4F61FA934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449BF9-F21A-EB48-957D-1BAAF6C9C246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418917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content with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31DD07E-C533-B84E-B406-55FBA83488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F766BE-79F2-2E42-8644-46814EEFB7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10515598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2070000"/>
            <a:ext cx="10515600" cy="40582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5FC8CC7-1EC4-5442-A5A2-590CF73DC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391419"/>
            <a:ext cx="10515598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A59C84-8B7F-4E46-9081-DF27B64530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FF2C6B3A-1202-1445-96FA-CF2DED238D1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D88802-E62A-0F45-9883-86C47B3D66B0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150859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content no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03916B4-9664-C64C-9B45-276A44CD9D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4000"/>
            <a:ext cx="10515600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84224C-B4AD-BA42-A8AB-0F25C851B9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DF37261-B2A3-FF49-85AD-A1DF3A8C42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10515600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3D649E25-0B99-DE4F-B0C8-065BC852272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D10C0F-BF3D-4044-B4ED-6C5901B0B873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203758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 with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A84BD53-2F56-594B-B4A0-4AE10BF2F7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1326"/>
            <a:ext cx="10515600" cy="4156674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1200"/>
              </a:spcBef>
              <a:buFontTx/>
              <a:buNone/>
              <a:defRPr/>
            </a:lvl1pPr>
            <a:lvl2pPr marL="180000" indent="0">
              <a:buFontTx/>
              <a:buNone/>
              <a:defRPr/>
            </a:lvl2pPr>
            <a:lvl3pPr marL="360000" indent="0">
              <a:buFontTx/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8D174A-2426-6D46-8F96-DA96C0D924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61684A8-48A3-6F4C-8A90-6F0B6D7F38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7772400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BDBCFC21-6A2F-3345-A88A-6A0DC153D6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391419"/>
            <a:ext cx="7772400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5F1195BB-97A0-1E4F-9894-61D501DF544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F78BC2-9141-9F41-99EA-928CB279EFF8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208597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 no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57AEBFD-8037-5049-BB62-70359C0702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4000"/>
            <a:ext cx="10515600" cy="4644000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1200"/>
              </a:spcBef>
              <a:buFontTx/>
              <a:buNone/>
              <a:defRPr/>
            </a:lvl1pPr>
            <a:lvl2pPr marL="180000" indent="0">
              <a:buFontTx/>
              <a:buNone/>
              <a:defRPr/>
            </a:lvl2pPr>
            <a:lvl3pPr marL="360000" indent="0">
              <a:buFontTx/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738F1F-722D-1249-90DB-08758BDD86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D7277E9-E1D1-134D-BA3F-1F79EC934A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7772400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61556D60-5E87-B641-AA8A-EACB32C824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C69E3C-E476-A74B-99BD-030A1679908D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381563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with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1E0D1870-0B12-3649-AAF2-0EF9646CF5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73439-50B4-8646-8427-5444D0902C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71326"/>
            <a:ext cx="5035731" cy="40486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F591-8EE9-4D4A-9FE2-D2E64D215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679873-1799-E440-8EA3-0CFE01C916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ACD2845-B9DA-BB42-8C89-5B23A7CA9D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1391419"/>
            <a:ext cx="10522131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69E4EF7-C150-C945-96E7-152B5A0720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58594"/>
            <a:ext cx="10522131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FC4B04A-8BD7-A34E-80AA-D09C0C0A5596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324600" y="2071326"/>
            <a:ext cx="5035731" cy="40486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073F2C6B-408A-6645-9441-DC660D42C7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4C0C1A5-13BA-424C-BB8A-EE2FBFAEF269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 / CONFIDENTIAL</a:t>
            </a:r>
          </a:p>
        </p:txBody>
      </p:sp>
    </p:spTree>
    <p:extLst>
      <p:ext uri="{BB962C8B-B14F-4D97-AF65-F5344CB8AC3E}">
        <p14:creationId xmlns:p14="http://schemas.microsoft.com/office/powerpoint/2010/main" val="80492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no subtitle-berr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C50D0E3-0B51-604E-A97F-64F46CD125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73439-50B4-8646-8427-5444D0902C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84000"/>
            <a:ext cx="5035731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F591-8EE9-4D4A-9FE2-D2E64D215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622045-0D35-0848-9258-895B8E94891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7BA8757-3B0F-BB4D-A8D7-14985DF38E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58594"/>
            <a:ext cx="10522131" cy="964591"/>
          </a:xfrm>
        </p:spPr>
        <p:txBody>
          <a:bodyPr anchor="b"/>
          <a:lstStyle>
            <a:lvl1pPr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F84E1B6-8B07-FF4C-A81C-08ACFA0387B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4600" y="1584000"/>
            <a:ext cx="5035731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6CCA7F98-585D-814D-9F67-AF0E0E87941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246A74-7577-DE45-BD51-E817C3E251ED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 / CONFIDENTIAL</a:t>
            </a:r>
          </a:p>
        </p:txBody>
      </p:sp>
    </p:spTree>
    <p:extLst>
      <p:ext uri="{BB962C8B-B14F-4D97-AF65-F5344CB8AC3E}">
        <p14:creationId xmlns:p14="http://schemas.microsoft.com/office/powerpoint/2010/main" val="348362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2D7797-AD78-6E41-914E-DC3F0E45C1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738F1F-722D-1249-90DB-08758BDD86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2C1296B2-61D9-DB4E-B6A9-D4AB862994F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DAEBC0-2E3F-9748-B904-9B05FADA7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BE99B5-D4D5-ED4F-A392-30F09541E679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277688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AE6C4BD-2C84-2F4C-8042-1C1037F67C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7735"/>
            <a:ext cx="12192000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C4F321A-A6F4-4F4C-8379-76C81E05E0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10993" y="2160159"/>
            <a:ext cx="6795656" cy="1231106"/>
          </a:xfrm>
        </p:spPr>
        <p:txBody>
          <a:bodyPr anchor="b" anchorCtr="0">
            <a:spAutoFit/>
          </a:bodyPr>
          <a:lstStyle>
            <a:lvl1pPr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383F6B-E4C8-BD4E-A590-6F6C4300F4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3801" y="6223408"/>
            <a:ext cx="1440000" cy="3695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B66C3A-8266-D646-9296-87C3B08422BF}"/>
              </a:ext>
            </a:extLst>
          </p:cNvPr>
          <p:cNvSpPr txBox="1"/>
          <p:nvPr userDrawn="1"/>
        </p:nvSpPr>
        <p:spPr>
          <a:xfrm>
            <a:off x="4860001" y="6592965"/>
            <a:ext cx="288007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389657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2F187A-FF27-3141-B409-73DF0CEA0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2EA630B-58E2-DD49-9EF0-DB15A7BB4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993" y="1490608"/>
            <a:ext cx="6795656" cy="1384995"/>
          </a:xfrm>
        </p:spPr>
        <p:txBody>
          <a:bodyPr anchor="b">
            <a:spAutoFit/>
          </a:bodyPr>
          <a:lstStyle>
            <a:lvl1pPr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DB37A45-E5A7-8C4A-8D2A-538518797B1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810993" y="3038421"/>
            <a:ext cx="6795656" cy="499689"/>
          </a:xfrm>
        </p:spPr>
        <p:txBody>
          <a:bodyPr>
            <a:spAutoFit/>
          </a:bodyPr>
          <a:lstStyle>
            <a:lvl1pPr marL="0" indent="0">
              <a:spcBef>
                <a:spcPts val="90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Optional subtitle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426955-914A-8042-A52C-AF08D3C83B65}"/>
              </a:ext>
            </a:extLst>
          </p:cNvPr>
          <p:cNvSpPr txBox="1"/>
          <p:nvPr userDrawn="1"/>
        </p:nvSpPr>
        <p:spPr>
          <a:xfrm>
            <a:off x="4860000" y="6593240"/>
            <a:ext cx="2870836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2019 Parexel International Corporation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70B0A3-A029-1440-B044-61668D0E5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1079" y="6419325"/>
            <a:ext cx="1080000" cy="27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63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8C1451-885C-6046-A9B7-7B5F577CE2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811A9828-ABC8-E94F-B0B9-6CAF3C59F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993" y="1490608"/>
            <a:ext cx="6795656" cy="1384995"/>
          </a:xfrm>
        </p:spPr>
        <p:txBody>
          <a:bodyPr anchor="b">
            <a:sp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AB2F1F0-1DF6-2347-883D-28C6F562FC6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810993" y="3038421"/>
            <a:ext cx="6795656" cy="562077"/>
          </a:xfrm>
        </p:spPr>
        <p:txBody>
          <a:bodyPr>
            <a:spAutoFit/>
          </a:bodyPr>
          <a:lstStyle>
            <a:lvl1pPr marL="0" indent="0">
              <a:spcBef>
                <a:spcPts val="900"/>
              </a:spcBef>
              <a:buNone/>
              <a:defRPr sz="3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Optional subtitle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19CDBC-D699-5241-A8B5-27BB45E0E4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1079" y="6419325"/>
            <a:ext cx="1080000" cy="2771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7013FC-49FB-6748-9B7C-EA297EC31237}"/>
              </a:ext>
            </a:extLst>
          </p:cNvPr>
          <p:cNvSpPr txBox="1"/>
          <p:nvPr userDrawn="1"/>
        </p:nvSpPr>
        <p:spPr>
          <a:xfrm>
            <a:off x="4860001" y="6593239"/>
            <a:ext cx="288007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176802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841668-8A28-2745-871A-CBF8629064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C4F321A-A6F4-4F4C-8379-76C81E05E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993" y="1490608"/>
            <a:ext cx="6795656" cy="1384995"/>
          </a:xfrm>
        </p:spPr>
        <p:txBody>
          <a:bodyPr anchor="b">
            <a:sp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DCA3EE6-36B1-E348-B1F8-DCE19DDD555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810993" y="3038421"/>
            <a:ext cx="6795656" cy="562077"/>
          </a:xfrm>
        </p:spPr>
        <p:txBody>
          <a:bodyPr>
            <a:spAutoFit/>
          </a:bodyPr>
          <a:lstStyle>
            <a:lvl1pPr marL="0" indent="0">
              <a:buNone/>
              <a:defRPr sz="3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Optional subtitle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DBF28D-5B47-4849-8A07-D24BEAD40F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1079" y="6417905"/>
            <a:ext cx="1080000" cy="2800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225550-DAE1-CC4C-ADF2-E4533A8149EC}"/>
              </a:ext>
            </a:extLst>
          </p:cNvPr>
          <p:cNvSpPr txBox="1"/>
          <p:nvPr userDrawn="1"/>
        </p:nvSpPr>
        <p:spPr>
          <a:xfrm>
            <a:off x="4860001" y="6593239"/>
            <a:ext cx="2880072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© 2019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235077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content with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58C312-728D-4C48-B8E1-18E3C724BDC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F766BE-79F2-2E42-8644-46814EEFB7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10515598" cy="964591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2070000"/>
            <a:ext cx="10515600" cy="40582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5FC8CC7-1EC4-5442-A5A2-590CF73DC99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391419"/>
            <a:ext cx="10515598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D747DD-894E-5B41-A353-B6947B69D4FF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A59C84-8B7F-4E46-9081-DF27B64530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4A053D1B-F3A7-A14F-8356-BA7FDC1378C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</p:spTree>
    <p:extLst>
      <p:ext uri="{BB962C8B-B14F-4D97-AF65-F5344CB8AC3E}">
        <p14:creationId xmlns:p14="http://schemas.microsoft.com/office/powerpoint/2010/main" val="358927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content no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91D2EBC-97ED-E14B-A4D6-B76E9D39DE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4000"/>
            <a:ext cx="10515600" cy="4536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84224C-B4AD-BA42-A8AB-0F25C851B9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DF37261-B2A3-FF49-85AD-A1DF3A8C42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10515600" cy="964591"/>
          </a:xfrm>
        </p:spPr>
        <p:txBody>
          <a:bodyPr anchor="b"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708B638B-A06A-444A-9BA7-BCC4A370352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0579D1-0865-3448-B1F4-3AF8AA6B610A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378939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 with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2D66639-4D44-DD4F-90D6-A39895466E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1326"/>
            <a:ext cx="10515600" cy="4156674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1200"/>
              </a:spcBef>
              <a:buFontTx/>
              <a:buNone/>
              <a:defRPr/>
            </a:lvl1pPr>
            <a:lvl2pPr marL="180000" indent="0">
              <a:buFontTx/>
              <a:buNone/>
              <a:defRPr/>
            </a:lvl2pPr>
            <a:lvl3pPr marL="360000" indent="0">
              <a:buFontTx/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D8D174A-2426-6D46-8F96-DA96C0D924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61684A8-48A3-6F4C-8A90-6F0B6D7F38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7772400" cy="964591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BDBCFC21-6A2F-3345-A88A-6A0DC153D6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391419"/>
            <a:ext cx="7772400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5558A5CC-982F-2740-9AA7-719113D82AC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47B969-E3FC-A24E-BF21-330133E69451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7573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 no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5FCCAD5-C41B-274F-BFA6-219DEFD6CD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DB2793-262E-6F49-951C-12EC71BDB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4000"/>
            <a:ext cx="10515600" cy="4644000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1200"/>
              </a:spcBef>
              <a:buFontTx/>
              <a:buNone/>
              <a:defRPr/>
            </a:lvl1pPr>
            <a:lvl2pPr marL="180000" indent="0">
              <a:buFontTx/>
              <a:buNone/>
              <a:defRPr/>
            </a:lvl2pPr>
            <a:lvl3pPr marL="360000" indent="0">
              <a:buFontTx/>
              <a:buNone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2B8734-9C33-2B41-A531-BB81CB08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738F1F-722D-1249-90DB-08758BDD86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DD7277E9-E1D1-134D-BA3F-1F79EC934A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58594"/>
            <a:ext cx="7772400" cy="964591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FE114F69-DFC0-BE43-A91D-85033535BE5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C10A65-7AC0-A546-97FF-10923C6D2E59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426526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content with subtitle-gray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29B8B19-1354-B64B-8B7B-99A724FDB6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73439-50B4-8646-8427-5444D0902C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71326"/>
            <a:ext cx="5035731" cy="40486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F591-8EE9-4D4A-9FE2-D2E64D215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679873-1799-E440-8EA3-0CFE01C916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7218" y="6483012"/>
            <a:ext cx="900000" cy="233338"/>
          </a:xfrm>
          <a:prstGeom prst="rect">
            <a:avLst/>
          </a:prstGeom>
        </p:spPr>
      </p:pic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ACD2845-B9DA-BB42-8C89-5B23A7CA9D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1391419"/>
            <a:ext cx="10522131" cy="436995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/>
            </a:lvl1pPr>
          </a:lstStyle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Subtitle on one line – Arial 26pt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69E4EF7-C150-C945-96E7-152B5A0720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358594"/>
            <a:ext cx="10522131" cy="964591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dirty="0"/>
              <a:t>Slide title on up to two lines – </a:t>
            </a:r>
            <a:br>
              <a:rPr lang="en-US" dirty="0"/>
            </a:br>
            <a:r>
              <a:rPr lang="en-US" dirty="0"/>
              <a:t>Arial Bold 30pt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FC4B04A-8BD7-A34E-80AA-D09C0C0A5596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324600" y="2071326"/>
            <a:ext cx="5035731" cy="40486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024AF614-F245-4E47-8CDE-B901CC6DF4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6413239"/>
            <a:ext cx="6267450" cy="124906"/>
          </a:xfrm>
        </p:spPr>
        <p:txBody>
          <a:bodyPr anchor="b" anchorCtr="0">
            <a:sp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800"/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Footnote, reference or source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ECB2A7-C7FF-E543-8E22-09F53A2BD18B}"/>
              </a:ext>
            </a:extLst>
          </p:cNvPr>
          <p:cNvSpPr txBox="1"/>
          <p:nvPr userDrawn="1"/>
        </p:nvSpPr>
        <p:spPr>
          <a:xfrm>
            <a:off x="838201" y="6591446"/>
            <a:ext cx="2828636" cy="12490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l"/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© 2021 Parexel International Corporation</a:t>
            </a:r>
          </a:p>
        </p:txBody>
      </p:sp>
    </p:spTree>
    <p:extLst>
      <p:ext uri="{BB962C8B-B14F-4D97-AF65-F5344CB8AC3E}">
        <p14:creationId xmlns:p14="http://schemas.microsoft.com/office/powerpoint/2010/main" val="154013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193C9D-1385-3643-AA73-F00C6F4BF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185"/>
            <a:ext cx="10515600" cy="864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17B941-DEE5-3243-9B6B-59462039C4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728000"/>
            <a:ext cx="10515600" cy="45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D2ED3-797A-E94E-91FE-769AC67CAD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228000"/>
            <a:ext cx="7315200" cy="30835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spcBef>
                <a:spcPts val="300"/>
              </a:spcBef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Footnote, reference or source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2F3918-3A1D-5742-A639-12CA214DCF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782" y="6594852"/>
            <a:ext cx="360000" cy="121497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9547543-1012-3B42-87D3-9C910E88F9F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52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9" r:id="rId3"/>
    <p:sldLayoutId id="2147483660" r:id="rId4"/>
    <p:sldLayoutId id="2147483661" r:id="rId5"/>
    <p:sldLayoutId id="2147483650" r:id="rId6"/>
    <p:sldLayoutId id="2147483657" r:id="rId7"/>
    <p:sldLayoutId id="2147483656" r:id="rId8"/>
    <p:sldLayoutId id="2147483662" r:id="rId9"/>
    <p:sldLayoutId id="2147483652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63" r:id="rId17"/>
    <p:sldLayoutId id="2147483664" r:id="rId18"/>
  </p:sldLayoutIdLst>
  <mc:AlternateContent xmlns:mc="http://schemas.openxmlformats.org/markup-compatibility/2006" xmlns:p14="http://schemas.microsoft.com/office/powerpoint/2010/main">
    <mc:Choice Requires="p14">
      <p:transition p14:dur="10">
        <p:fade/>
      </p:transition>
    </mc:Choice>
    <mc:Fallback xmlns="">
      <p:transition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4000" indent="-234000" algn="l" defTabSz="914400" rtl="0" eaLnBrk="1" latinLnBrk="0" hangingPunct="1">
        <a:lnSpc>
          <a:spcPct val="110000"/>
        </a:lnSpc>
        <a:spcBef>
          <a:spcPts val="900"/>
        </a:spcBef>
        <a:buFontTx/>
        <a:buBlip>
          <a:blip r:embed="rId20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68000" indent="-216000" algn="l" defTabSz="914400" rtl="0" eaLnBrk="1" latinLnBrk="0" hangingPunct="1">
        <a:lnSpc>
          <a:spcPct val="110000"/>
        </a:lnSpc>
        <a:spcBef>
          <a:spcPts val="600"/>
        </a:spcBef>
        <a:buFontTx/>
        <a:buBlip>
          <a:blip r:embed="rId21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4000" indent="-198000" algn="l" defTabSz="914400" rtl="0" eaLnBrk="1" latinLnBrk="0" hangingPunct="1">
        <a:lnSpc>
          <a:spcPct val="110000"/>
        </a:lnSpc>
        <a:spcBef>
          <a:spcPts val="600"/>
        </a:spcBef>
        <a:buFontTx/>
        <a:buBlip>
          <a:blip r:embed="rId21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da.gov/media/147233/download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BC001-574B-C544-B983-021C3A581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60001" y="927694"/>
            <a:ext cx="6493800" cy="1846659"/>
          </a:xfrm>
        </p:spPr>
        <p:txBody>
          <a:bodyPr/>
          <a:lstStyle/>
          <a:p>
            <a:r>
              <a:rPr lang="en-US" sz="4000" dirty="0"/>
              <a:t>Changes in FDA technical Conformance Guide v4.7.1 &amp; v4.7.2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2EE910-A4A6-494F-80DA-7828956234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60001" y="2945560"/>
            <a:ext cx="6493800" cy="764312"/>
          </a:xfrm>
        </p:spPr>
        <p:txBody>
          <a:bodyPr/>
          <a:lstStyle/>
          <a:p>
            <a:r>
              <a:rPr lang="en-US" dirty="0"/>
              <a:t>Marion Friebel, Parexel</a:t>
            </a:r>
          </a:p>
          <a:p>
            <a:r>
              <a:rPr lang="en-US" sz="1800" dirty="0"/>
              <a:t>21 January 2022, CDISC DACH UG Meeting, </a:t>
            </a:r>
          </a:p>
        </p:txBody>
      </p:sp>
    </p:spTree>
    <p:extLst>
      <p:ext uri="{BB962C8B-B14F-4D97-AF65-F5344CB8AC3E}">
        <p14:creationId xmlns:p14="http://schemas.microsoft.com/office/powerpoint/2010/main" val="43538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DAF20-2E1A-FB4E-9A08-3B7DD11AB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993" y="2160159"/>
            <a:ext cx="6795656" cy="1231106"/>
          </a:xfrm>
        </p:spPr>
        <p:txBody>
          <a:bodyPr/>
          <a:lstStyle/>
          <a:p>
            <a:r>
              <a:rPr lang="en-US" sz="80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17605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Revision History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6236E02-8C90-4E4E-BFE6-5C36B9816D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312434"/>
            <a:ext cx="11113395" cy="3542902"/>
          </a:xfrm>
        </p:spPr>
        <p:txBody>
          <a:bodyPr/>
          <a:lstStyle/>
          <a:p>
            <a:r>
              <a:rPr lang="en-US" dirty="0"/>
              <a:t>FDA Study Data Technical Conformance Guide 4.7.1 &amp; 4.7.2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25B8187-7541-A641-84AB-66EED2F5BA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Study Data Technical Conformance Guide - Technical Specifications Document (fda.gov)</a:t>
            </a:r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9BBF3D6-723F-4877-8DA8-36E5DDC30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1326"/>
            <a:ext cx="10515600" cy="415667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11EF614-1ECE-43F3-A3F4-37B65B3EEA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329" y="2082077"/>
            <a:ext cx="10802112" cy="191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89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62906"/>
            <a:ext cx="10515600" cy="5257094"/>
          </a:xfrm>
        </p:spPr>
        <p:txBody>
          <a:bodyPr/>
          <a:lstStyle/>
          <a:p>
            <a:r>
              <a:rPr lang="de-DE" sz="2000" u="sng" dirty="0"/>
              <a:t>This Study Data Technical Conformance Guide provides specification, recommendations and general considerations on how to submit standardized study data using FDA–support</a:t>
            </a:r>
          </a:p>
          <a:p>
            <a:r>
              <a:rPr lang="de-DE" sz="1800" dirty="0"/>
              <a:t>The guide is separated in the same sections as before: </a:t>
            </a:r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         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00" y="255705"/>
            <a:ext cx="10515600" cy="482295"/>
          </a:xfrm>
        </p:spPr>
        <p:txBody>
          <a:bodyPr/>
          <a:lstStyle/>
          <a:p>
            <a:r>
              <a:rPr lang="de-DE" dirty="0"/>
              <a:t>Definition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4.7.2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2A19A9AD-FD7C-4F08-AEB6-BD7EC6E5E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526689"/>
            <a:ext cx="7410450" cy="482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411D8498-3FF9-4213-9CA3-5CB50D99C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68700"/>
            <a:ext cx="7639050" cy="761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0D7189B-1034-42A8-9090-FF99566C1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623106"/>
            <a:ext cx="7686675" cy="761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2972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62906"/>
            <a:ext cx="10515600" cy="5257094"/>
          </a:xfrm>
        </p:spPr>
        <p:txBody>
          <a:bodyPr/>
          <a:lstStyle/>
          <a:p>
            <a:pPr marL="0" indent="0">
              <a:buNone/>
            </a:pPr>
            <a:endParaRPr lang="de-DE" sz="1800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dirty="0"/>
              <a:t>         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00" y="255705"/>
            <a:ext cx="10515600" cy="482295"/>
          </a:xfrm>
        </p:spPr>
        <p:txBody>
          <a:bodyPr/>
          <a:lstStyle/>
          <a:p>
            <a:r>
              <a:rPr lang="de-DE" dirty="0"/>
              <a:t>Definition- Continue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4.7.2</a:t>
            </a:r>
          </a:p>
        </p:txBody>
      </p:sp>
      <p:pic>
        <p:nvPicPr>
          <p:cNvPr id="12" name="Picture 7">
            <a:extLst>
              <a:ext uri="{FF2B5EF4-FFF2-40B4-BE49-F238E27FC236}">
                <a16:creationId xmlns:a16="http://schemas.microsoft.com/office/drawing/2014/main" id="{B29E77AE-D30C-452C-A4EC-1170BFCB6F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862906"/>
            <a:ext cx="7400925" cy="106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7C780FF-C127-4181-9B50-DDBCB7A12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5" y="2345241"/>
            <a:ext cx="7155399" cy="6440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C910A51-D407-4D3C-A016-DA2BF9DB7E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75" y="3187921"/>
            <a:ext cx="7738509" cy="7308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44C167-6355-4D41-A823-06B1E1D5AE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186" y="4065400"/>
            <a:ext cx="7223853" cy="7308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2EEADD1-4B08-49AE-BE5E-A31F3F8C22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75" y="4916325"/>
            <a:ext cx="6792211" cy="71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66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8316"/>
            <a:ext cx="10515600" cy="4525884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2"/>
            <a:r>
              <a:rPr lang="en-US" dirty="0"/>
              <a:t>Type of change: added text</a:t>
            </a:r>
          </a:p>
          <a:p>
            <a:pPr marL="486000" lvl="2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594"/>
            <a:ext cx="10515600" cy="566439"/>
          </a:xfrm>
        </p:spPr>
        <p:txBody>
          <a:bodyPr/>
          <a:lstStyle/>
          <a:p>
            <a:r>
              <a:rPr lang="de-DE" dirty="0"/>
              <a:t>Changes from Guide v4.7 to Guide v4.7.1 ,</a:t>
            </a:r>
            <a:r>
              <a:rPr lang="en-US" dirty="0"/>
              <a:t> Section 4.1.4.7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6436953"/>
            <a:ext cx="6267450" cy="124906"/>
          </a:xfrm>
        </p:spPr>
        <p:txBody>
          <a:bodyPr/>
          <a:lstStyle/>
          <a:p>
            <a:r>
              <a:rPr lang="en-US" dirty="0"/>
              <a:t>FDA SDTCG v. 4.7.2 page 24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3DF624-472B-4151-B73F-6DFD305ACC46}"/>
              </a:ext>
            </a:extLst>
          </p:cNvPr>
          <p:cNvSpPr/>
          <p:nvPr/>
        </p:nvSpPr>
        <p:spPr>
          <a:xfrm>
            <a:off x="838200" y="5537640"/>
            <a:ext cx="45838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B1675E-6613-4A57-BA37-2BC89391AF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183800"/>
            <a:ext cx="9037319" cy="405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84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1900"/>
            <a:ext cx="10327783" cy="532500"/>
          </a:xfrm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sz="1800" dirty="0"/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Type of change: added text</a:t>
            </a:r>
          </a:p>
          <a:p>
            <a:pPr marL="0" indent="0">
              <a:buNone/>
            </a:pPr>
            <a:endParaRPr lang="en-US" sz="1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252000" lvl="1" indent="0">
              <a:buNone/>
            </a:pPr>
            <a:endParaRPr lang="en-US" dirty="0"/>
          </a:p>
          <a:p>
            <a:pPr marL="486000" lvl="2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595"/>
            <a:ext cx="10515600" cy="657406"/>
          </a:xfrm>
        </p:spPr>
        <p:txBody>
          <a:bodyPr/>
          <a:lstStyle/>
          <a:p>
            <a:r>
              <a:rPr lang="de-DE" dirty="0"/>
              <a:t>Changes from Guide v4.7 to Guide v4.7.1 ,</a:t>
            </a:r>
            <a:r>
              <a:rPr lang="en-US" dirty="0"/>
              <a:t> Section 4.1.4.7</a:t>
            </a:r>
            <a:br>
              <a:rPr lang="en-US" dirty="0"/>
            </a:br>
            <a:r>
              <a:rPr lang="en-US" dirty="0"/>
              <a:t>Continue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4.7.2 page 25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1D4AD3-1BAC-43CE-BC1E-7D00EFDFB3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782" y="1231900"/>
            <a:ext cx="10237985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6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7009"/>
            <a:ext cx="10515600" cy="4255008"/>
          </a:xfrm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2520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Type of change: added text</a:t>
            </a:r>
          </a:p>
          <a:p>
            <a:pPr marL="486000" lvl="2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595"/>
            <a:ext cx="10515600" cy="555806"/>
          </a:xfrm>
        </p:spPr>
        <p:txBody>
          <a:bodyPr/>
          <a:lstStyle/>
          <a:p>
            <a:r>
              <a:rPr lang="de-DE" dirty="0"/>
              <a:t>Changes from Guide v4.7 to Guide v4.7.1 ,</a:t>
            </a:r>
            <a:r>
              <a:rPr lang="en-US" dirty="0"/>
              <a:t> Section 4.1.4.7</a:t>
            </a:r>
            <a:br>
              <a:rPr lang="en-US" dirty="0"/>
            </a:br>
            <a:r>
              <a:rPr lang="en-US" dirty="0"/>
              <a:t>Continue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6415034"/>
            <a:ext cx="6267450" cy="123111"/>
          </a:xfrm>
        </p:spPr>
        <p:txBody>
          <a:bodyPr/>
          <a:lstStyle/>
          <a:p>
            <a:r>
              <a:rPr lang="en-US" dirty="0"/>
              <a:t>FFDA SDTCG v. 4.7.2  page 21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967470-CE3E-443C-9E26-A55CB3C0F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097280"/>
            <a:ext cx="10622279" cy="436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38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3185"/>
            <a:ext cx="10515600" cy="235981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Type of change: added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595"/>
            <a:ext cx="10515600" cy="581206"/>
          </a:xfrm>
        </p:spPr>
        <p:txBody>
          <a:bodyPr/>
          <a:lstStyle/>
          <a:p>
            <a:r>
              <a:rPr lang="de-DE" dirty="0"/>
              <a:t>Changes from Guide v4.7 to Guide v4.7.2 ,</a:t>
            </a:r>
            <a:r>
              <a:rPr lang="en-US" dirty="0"/>
              <a:t> Section 8.2.2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4.7.2 page 40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657AB3-335E-4856-9411-9D1CB7706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712" y="1060704"/>
            <a:ext cx="10338816" cy="471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2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6A4D-D0F6-B54B-A242-8A2A91FF14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2365"/>
            <a:ext cx="10515600" cy="1299235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sz="2000" dirty="0"/>
              <a:t>Type of change: added text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252000" lvl="1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52000" lvl="1" indent="0">
              <a:buNone/>
            </a:pPr>
            <a:endParaRPr lang="en-US" dirty="0"/>
          </a:p>
          <a:p>
            <a:pPr marL="486000" lvl="2" indent="0">
              <a:buNone/>
            </a:pP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34F22-03ED-004B-AB95-608B7AB95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7543-1012-3B42-87D3-9C910E88F9F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F27A4-23A3-5F40-B891-AC2B5341C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594"/>
            <a:ext cx="10515600" cy="771965"/>
          </a:xfrm>
        </p:spPr>
        <p:txBody>
          <a:bodyPr/>
          <a:lstStyle/>
          <a:p>
            <a:r>
              <a:rPr lang="de-DE" dirty="0"/>
              <a:t>Changes from Guide v4.7 to Guide v4.7.2 ,</a:t>
            </a:r>
            <a:r>
              <a:rPr lang="en-US" dirty="0"/>
              <a:t> Section 8.2.2 Continue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B337C0A-DBE0-1649-BB10-D22C37155CE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FDA SDTCG v. 4.7.2 page 40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CF2440-D855-4182-BFF0-2BDBA3347E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783" y="1255777"/>
            <a:ext cx="10875018" cy="28407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58C922-8E98-4CD9-A49E-9DA14F5A16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170" y="4096512"/>
            <a:ext cx="10053638" cy="109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962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Parexel Corporate Template 2019">
  <a:themeElements>
    <a:clrScheme name="Parexel colours Thursday">
      <a:dk1>
        <a:srgbClr val="4E5659"/>
      </a:dk1>
      <a:lt1>
        <a:srgbClr val="FFFFFF"/>
      </a:lt1>
      <a:dk2>
        <a:srgbClr val="8A0050"/>
      </a:dk2>
      <a:lt2>
        <a:srgbClr val="EBECED"/>
      </a:lt2>
      <a:accent1>
        <a:srgbClr val="D3D800"/>
      </a:accent1>
      <a:accent2>
        <a:srgbClr val="2AA834"/>
      </a:accent2>
      <a:accent3>
        <a:srgbClr val="00A9CB"/>
      </a:accent3>
      <a:accent4>
        <a:srgbClr val="0079A3"/>
      </a:accent4>
      <a:accent5>
        <a:srgbClr val="003E6E"/>
      </a:accent5>
      <a:accent6>
        <a:srgbClr val="E94E04"/>
      </a:accent6>
      <a:hlink>
        <a:srgbClr val="4D565B"/>
      </a:hlink>
      <a:folHlink>
        <a:srgbClr val="4E565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 anchorCtr="0">
        <a:spAutoFit/>
      </a:bodyPr>
      <a:lstStyle>
        <a:defPPr marL="234000" indent="-234000" algn="l">
          <a:lnSpc>
            <a:spcPct val="110000"/>
          </a:lnSpc>
          <a:spcBef>
            <a:spcPts val="900"/>
          </a:spcBef>
          <a:buBlip>
            <a:blip xmlns:r="http://schemas.openxmlformats.org/officeDocument/2006/relationships" r:embed="rId1"/>
          </a:buBlip>
          <a:defRPr sz="2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1035-19 Parexel PPT template-CORP v6 AW.pptx" id="{F7142EB6-E4CA-1F4F-99E3-61F63EB2A6B3}" vid="{624B2A95-73A0-214A-8371-5429382B44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91FF8EFA59B44C98C0E0D5E0D525D2" ma:contentTypeVersion="10" ma:contentTypeDescription="Create a new document." ma:contentTypeScope="" ma:versionID="5eca5169b1833cfe248903c3acd93b7d">
  <xsd:schema xmlns:xsd="http://www.w3.org/2001/XMLSchema" xmlns:xs="http://www.w3.org/2001/XMLSchema" xmlns:p="http://schemas.microsoft.com/office/2006/metadata/properties" xmlns:ns3="63ca0e01-432a-4a3b-8b4c-b43b881c7775" targetNamespace="http://schemas.microsoft.com/office/2006/metadata/properties" ma:root="true" ma:fieldsID="c485c91b6b26d0b388fafdefe0b92a3d" ns3:_="">
    <xsd:import namespace="63ca0e01-432a-4a3b-8b4c-b43b881c777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ca0e01-432a-4a3b-8b4c-b43b881c777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3B2BF7-84DA-4DF3-BF92-3528F064976A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63ca0e01-432a-4a3b-8b4c-b43b881c7775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4FA7C71-9E81-4B24-90E2-EA569EC214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474DF6-96A1-4ED2-8B6F-12C5B6761C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ca0e01-432a-4a3b-8b4c-b43b881c77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847</TotalTime>
  <Words>243</Words>
  <Application>Microsoft Office PowerPoint</Application>
  <PresentationFormat>Widescreen</PresentationFormat>
  <Paragraphs>125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Parexel Corporate Template 2019</vt:lpstr>
      <vt:lpstr>Changes in FDA technical Conformance Guide v4.7.1 &amp; v4.7.2</vt:lpstr>
      <vt:lpstr>Revision History</vt:lpstr>
      <vt:lpstr>Definition</vt:lpstr>
      <vt:lpstr>Definition- Continue</vt:lpstr>
      <vt:lpstr>Changes from Guide v4.7 to Guide v4.7.1 , Section 4.1.4.7 </vt:lpstr>
      <vt:lpstr>Changes from Guide v4.7 to Guide v4.7.1 , Section 4.1.4.7 Continue </vt:lpstr>
      <vt:lpstr>Changes from Guide v4.7 to Guide v4.7.1 , Section 4.1.4.7 Continue </vt:lpstr>
      <vt:lpstr>Changes from Guide v4.7 to Guide v4.7.2 , Section 8.2.2 </vt:lpstr>
      <vt:lpstr>Changes from Guide v4.7 to Guide v4.7.2 , Section 8.2.2 Continue 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–  Arial Bold 45pt</dc:title>
  <dc:creator>Richard Jones</dc:creator>
  <cp:lastModifiedBy>Friebel, Marion</cp:lastModifiedBy>
  <cp:revision>123</cp:revision>
  <cp:lastPrinted>2019-04-10T15:23:54Z</cp:lastPrinted>
  <dcterms:created xsi:type="dcterms:W3CDTF">2019-04-18T17:00:26Z</dcterms:created>
  <dcterms:modified xsi:type="dcterms:W3CDTF">2022-01-21T08:58:51Z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0x0101006A91FF8EFA59B44C98C0E0D5E0D525D2</vt:lpwstr>
  </property>
</Properties>
</file>