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5" d="100"/>
          <a:sy n="65" d="100"/>
        </p:scale>
        <p:origin x="88" y="1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A823-DDF4-4A2F-8493-F3DE964E1920}" type="datetimeFigureOut">
              <a:rPr lang="en-US" smtClean="0"/>
              <a:t>4/23/2021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452DE-974A-4B78-B477-8B6B1F1DFC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888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A823-DDF4-4A2F-8493-F3DE964E1920}" type="datetimeFigureOut">
              <a:rPr lang="en-US" smtClean="0"/>
              <a:t>4/23/2021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452DE-974A-4B78-B477-8B6B1F1DFC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234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A823-DDF4-4A2F-8493-F3DE964E1920}" type="datetimeFigureOut">
              <a:rPr lang="en-US" smtClean="0"/>
              <a:t>4/23/2021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452DE-974A-4B78-B477-8B6B1F1DFC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197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A823-DDF4-4A2F-8493-F3DE964E1920}" type="datetimeFigureOut">
              <a:rPr lang="en-US" smtClean="0"/>
              <a:t>4/23/2021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452DE-974A-4B78-B477-8B6B1F1DFC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74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A823-DDF4-4A2F-8493-F3DE964E1920}" type="datetimeFigureOut">
              <a:rPr lang="en-US" smtClean="0"/>
              <a:t>4/23/2021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452DE-974A-4B78-B477-8B6B1F1DFC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762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A823-DDF4-4A2F-8493-F3DE964E1920}" type="datetimeFigureOut">
              <a:rPr lang="en-US" smtClean="0"/>
              <a:t>4/23/2021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452DE-974A-4B78-B477-8B6B1F1DFC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821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A823-DDF4-4A2F-8493-F3DE964E1920}" type="datetimeFigureOut">
              <a:rPr lang="en-US" smtClean="0"/>
              <a:t>4/23/2021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452DE-974A-4B78-B477-8B6B1F1DFC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839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A823-DDF4-4A2F-8493-F3DE964E1920}" type="datetimeFigureOut">
              <a:rPr lang="en-US" smtClean="0"/>
              <a:t>4/23/2021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452DE-974A-4B78-B477-8B6B1F1DFC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21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A823-DDF4-4A2F-8493-F3DE964E1920}" type="datetimeFigureOut">
              <a:rPr lang="en-US" smtClean="0"/>
              <a:t>4/23/2021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452DE-974A-4B78-B477-8B6B1F1DFC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27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A823-DDF4-4A2F-8493-F3DE964E1920}" type="datetimeFigureOut">
              <a:rPr lang="en-US" smtClean="0"/>
              <a:t>4/23/2021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452DE-974A-4B78-B477-8B6B1F1DFC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125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A823-DDF4-4A2F-8493-F3DE964E1920}" type="datetimeFigureOut">
              <a:rPr lang="en-US" smtClean="0"/>
              <a:t>4/23/2021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452DE-974A-4B78-B477-8B6B1F1DFC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691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EA823-DDF4-4A2F-8493-F3DE964E1920}" type="datetimeFigureOut">
              <a:rPr lang="en-US" smtClean="0"/>
              <a:t>4/23/2021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452DE-974A-4B78-B477-8B6B1F1DFC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316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4729" y="330805"/>
            <a:ext cx="61338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172B4D"/>
                </a:solidFill>
              </a:rPr>
              <a:t>P</a:t>
            </a:r>
            <a:r>
              <a:rPr lang="en-US" sz="2800" u="none" strike="noStrike" dirty="0" smtClean="0">
                <a:solidFill>
                  <a:srgbClr val="172B4D"/>
                </a:solidFill>
                <a:effectLst/>
              </a:rPr>
              <a:t>ercutaneous </a:t>
            </a:r>
            <a:r>
              <a:rPr lang="en-US" sz="2800" dirty="0">
                <a:solidFill>
                  <a:srgbClr val="172B4D"/>
                </a:solidFill>
              </a:rPr>
              <a:t>V</a:t>
            </a:r>
            <a:r>
              <a:rPr lang="en-US" sz="2800" u="none" strike="noStrike" dirty="0" smtClean="0">
                <a:solidFill>
                  <a:srgbClr val="172B4D"/>
                </a:solidFill>
                <a:effectLst/>
              </a:rPr>
              <a:t>ascular </a:t>
            </a:r>
            <a:r>
              <a:rPr lang="en-US" sz="2800" dirty="0">
                <a:solidFill>
                  <a:srgbClr val="172B4D"/>
                </a:solidFill>
              </a:rPr>
              <a:t>I</a:t>
            </a:r>
            <a:r>
              <a:rPr lang="en-US" sz="2800" u="none" strike="noStrike" dirty="0" smtClean="0">
                <a:solidFill>
                  <a:srgbClr val="172B4D"/>
                </a:solidFill>
                <a:effectLst/>
              </a:rPr>
              <a:t>ntervention (PVI)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330917" y="1118228"/>
            <a:ext cx="1117976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Peripheral vascular intervention is used to treat peripheral artery disease, the following first two bullets are the mostly commonly performed PVIs: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Angioplasty with Stents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Opens up occluded blood vessel by using a catheter with a stent at its tip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err="1" smtClean="0"/>
              <a:t>Atherectomy</a:t>
            </a:r>
            <a:endParaRPr lang="en-US" dirty="0" smtClean="0"/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removes plaque using a catheter with either a sharp blade or small drill on its tip</a:t>
            </a:r>
          </a:p>
          <a:p>
            <a:pPr lvl="1"/>
            <a:r>
              <a:rPr lang="en-US" dirty="0" smtClean="0"/>
              <a:t>3.    A </a:t>
            </a:r>
            <a:r>
              <a:rPr lang="en-US" dirty="0" smtClean="0"/>
              <a:t>bunch of other procedures: percutaneous transluminal </a:t>
            </a:r>
            <a:r>
              <a:rPr lang="en-US" dirty="0"/>
              <a:t>balloon angioplasty</a:t>
            </a:r>
            <a:r>
              <a:rPr lang="en-US" dirty="0" smtClean="0"/>
              <a:t>, </a:t>
            </a:r>
            <a:r>
              <a:rPr lang="en-US" dirty="0" err="1" smtClean="0"/>
              <a:t>thrombectomy</a:t>
            </a:r>
            <a:r>
              <a:rPr lang="en-US" dirty="0"/>
              <a:t>, </a:t>
            </a:r>
            <a:endParaRPr lang="en-US" dirty="0" smtClean="0"/>
          </a:p>
          <a:p>
            <a:pPr lvl="1"/>
            <a:r>
              <a:rPr lang="en-US" dirty="0" smtClean="0"/>
              <a:t>embolectomy</a:t>
            </a:r>
            <a:r>
              <a:rPr lang="en-US" dirty="0" smtClean="0"/>
              <a:t>, </a:t>
            </a:r>
            <a:r>
              <a:rPr lang="en-US" dirty="0"/>
              <a:t>dissection repair, </a:t>
            </a:r>
            <a:r>
              <a:rPr lang="en-US" dirty="0" smtClean="0"/>
              <a:t>aneurysm exclusion, etc.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30916" y="3827041"/>
            <a:ext cx="1117976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For the published SDTM examples, PVI is the bucket/categorical term that describes 3 (or more) procedures: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/>
              <a:t>CT angiography: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for pre-op lesion diagnostic and identification process.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/>
              <a:t>during operation it guides the catheter insertion and its movement within the vessel that’s under treatment.</a:t>
            </a:r>
          </a:p>
          <a:p>
            <a:pPr lvl="1"/>
            <a:r>
              <a:rPr lang="en-US" dirty="0" smtClean="0"/>
              <a:t>2. Cardiac Catheterization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injects contrast dye into the affected vessel to help visualize the vessel and the lesion.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/>
              <a:t>carries the stent (or the blade/drill)</a:t>
            </a:r>
          </a:p>
          <a:p>
            <a:pPr lvl="1"/>
            <a:r>
              <a:rPr lang="en-US" dirty="0" smtClean="0"/>
              <a:t>3. Stent implantation (or lesion removal with blade/drill).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415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58966" y="2728405"/>
            <a:ext cx="986195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This surgery is performed when the patient is not a good candidate for PVI, and when the lesion is too severe and extensive. The femoral-popliteal graft surgery is the most commonly performed (and is the example that was created for the CV-endpoint TAUG, also in the SDTMIG) but technically, lesion can develop anywhere within the peripheral vasculature, and you could build grafts at different locations accordingly.</a:t>
            </a:r>
          </a:p>
          <a:p>
            <a:endParaRPr lang="en-US" dirty="0"/>
          </a:p>
          <a:p>
            <a:r>
              <a:rPr lang="en-US" dirty="0" smtClean="0"/>
              <a:t>With bypass grafts, you’d typically want to know the following information:</a:t>
            </a:r>
          </a:p>
          <a:p>
            <a:pPr marL="342900" indent="-342900">
              <a:buAutoNum type="arabicPeriod"/>
            </a:pPr>
            <a:r>
              <a:rPr lang="en-US" dirty="0" smtClean="0"/>
              <a:t>Where is the graft? On which native vessel system is the graft built?</a:t>
            </a:r>
          </a:p>
          <a:p>
            <a:pPr marL="342900" indent="-342900">
              <a:buAutoNum type="arabicPeriod"/>
            </a:pPr>
            <a:r>
              <a:rPr lang="en-US" dirty="0" smtClean="0"/>
              <a:t>What is the material/type of the graft?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From the patient himself (arterial or venous)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From a dead/cadaveric donor (arterial or venous)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Synthetic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The connection points/locations to the native vessel, this is called graft anastomosis.</a:t>
            </a:r>
          </a:p>
          <a:p>
            <a:pPr marL="800100" lvl="1" indent="-342900">
              <a:buAutoNum type="arabicPeriod"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58966" y="924255"/>
            <a:ext cx="57641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/>
              <a:t>P</a:t>
            </a:r>
            <a:r>
              <a:rPr lang="en-US" sz="2800" dirty="0" smtClean="0"/>
              <a:t>eripheral </a:t>
            </a:r>
            <a:r>
              <a:rPr lang="en-US" sz="2800" dirty="0"/>
              <a:t>A</a:t>
            </a:r>
            <a:r>
              <a:rPr lang="en-US" sz="2800" dirty="0" smtClean="0"/>
              <a:t>rtery Bypass Graft </a:t>
            </a:r>
            <a:r>
              <a:rPr lang="en-US" sz="2800" dirty="0"/>
              <a:t>S</a:t>
            </a:r>
            <a:r>
              <a:rPr lang="en-US" sz="2800" dirty="0" smtClean="0"/>
              <a:t>urgery</a:t>
            </a:r>
            <a:endParaRPr lang="en-US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7941" y="0"/>
            <a:ext cx="5514073" cy="2611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2751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1269" y="357409"/>
            <a:ext cx="73889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172B4D"/>
                </a:solidFill>
              </a:rPr>
              <a:t>Complex anatomy of lesion location identification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457579" y="1419058"/>
            <a:ext cx="532378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How do you represent the complex anatomy of a lesion’s location, such as : </a:t>
            </a:r>
            <a:r>
              <a:rPr lang="en-US" sz="2000" i="1" dirty="0" smtClean="0"/>
              <a:t>“A lesion is in the segment of the popliteal artery above the knee, in the femoral-popliteal major arterial vessel system, of the left leg.”</a:t>
            </a:r>
          </a:p>
          <a:p>
            <a:endParaRPr lang="en-US" sz="2000" dirty="0" smtClean="0"/>
          </a:p>
          <a:p>
            <a:r>
              <a:rPr lang="en-US" sz="2000" dirty="0" smtClean="0"/>
              <a:t>Take </a:t>
            </a:r>
            <a:r>
              <a:rPr lang="en-US" sz="2000" i="1" dirty="0" smtClean="0"/>
              <a:t>femoral artery </a:t>
            </a:r>
            <a:r>
              <a:rPr lang="en-US" sz="2000" dirty="0" smtClean="0"/>
              <a:t>for example, it is divided into: common, deep, superficial femoral artery segments.</a:t>
            </a:r>
          </a:p>
          <a:p>
            <a:endParaRPr lang="en-US" sz="2000" dirty="0" smtClean="0"/>
          </a:p>
          <a:p>
            <a:r>
              <a:rPr lang="en-US" sz="2000" i="1" dirty="0" smtClean="0"/>
              <a:t>Popliteal artery </a:t>
            </a:r>
            <a:r>
              <a:rPr lang="en-US" sz="2000" dirty="0" smtClean="0"/>
              <a:t>is divided into: above the knee, below the knee segments.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2661" y="1497284"/>
            <a:ext cx="4428565" cy="3321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537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1269" y="259087"/>
            <a:ext cx="73889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rgbClr val="172B4D"/>
                </a:solidFill>
              </a:rPr>
              <a:t>Complex anatomy of lesion location identification</a:t>
            </a:r>
            <a:endParaRPr lang="en-US" sz="2800" dirty="0"/>
          </a:p>
        </p:txBody>
      </p:sp>
      <p:sp>
        <p:nvSpPr>
          <p:cNvPr id="5" name="Rectangle 4"/>
          <p:cNvSpPr/>
          <p:nvPr/>
        </p:nvSpPr>
        <p:spPr>
          <a:xfrm>
            <a:off x="241269" y="986096"/>
            <a:ext cx="986195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There aren’t enough location variables to properly represent this level of anatomical granularities. We can tackle this issue with a combination of </a:t>
            </a:r>
            <a:r>
              <a:rPr lang="en-US" sz="2000" i="1" dirty="0" smtClean="0"/>
              <a:t>location-related TESTs </a:t>
            </a:r>
            <a:r>
              <a:rPr lang="en-US" sz="2000" dirty="0" smtClean="0"/>
              <a:t>and the </a:t>
            </a:r>
            <a:r>
              <a:rPr lang="en-US" sz="2000" i="1" dirty="0" smtClean="0"/>
              <a:t>use of location variables</a:t>
            </a:r>
            <a:r>
              <a:rPr lang="en-US" sz="2000" dirty="0" smtClean="0"/>
              <a:t>.</a:t>
            </a:r>
            <a:endParaRPr lang="en-US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1058" y="2205548"/>
            <a:ext cx="5617956" cy="3571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6406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446</Words>
  <Application>Microsoft Office PowerPoint</Application>
  <PresentationFormat>Widescreen</PresentationFormat>
  <Paragraphs>34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Jordan Li</dc:creator>
  <cp:lastModifiedBy>Jordan Li</cp:lastModifiedBy>
  <cp:revision>17</cp:revision>
  <dcterms:created xsi:type="dcterms:W3CDTF">2021-04-23T14:39:59Z</dcterms:created>
  <dcterms:modified xsi:type="dcterms:W3CDTF">2021-04-23T19:07:01Z</dcterms:modified>
</cp:coreProperties>
</file>