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16"/>
  </p:notesMasterIdLst>
  <p:sldIdLst>
    <p:sldId id="256" r:id="rId5"/>
    <p:sldId id="294" r:id="rId6"/>
    <p:sldId id="313" r:id="rId7"/>
    <p:sldId id="298" r:id="rId8"/>
    <p:sldId id="295" r:id="rId9"/>
    <p:sldId id="319" r:id="rId10"/>
    <p:sldId id="311" r:id="rId11"/>
    <p:sldId id="312" r:id="rId12"/>
    <p:sldId id="307" r:id="rId13"/>
    <p:sldId id="306" r:id="rId14"/>
    <p:sldId id="274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a Booth" initials="DB" lastIdx="13" clrIdx="0">
    <p:extLst>
      <p:ext uri="{19B8F6BF-5375-455C-9EA6-DF929625EA0E}">
        <p15:presenceInfo xmlns:p15="http://schemas.microsoft.com/office/powerpoint/2012/main" userId="S::dbooth@cdisc.org::d876eff1-4f3c-414a-b79b-fe20bfc641f2" providerId="AD"/>
      </p:ext>
    </p:extLst>
  </p:cmAuthor>
  <p:cmAuthor id="2" name="Steve Kopko" initials="SK" lastIdx="7" clrIdx="1">
    <p:extLst>
      <p:ext uri="{19B8F6BF-5375-455C-9EA6-DF929625EA0E}">
        <p15:presenceInfo xmlns:p15="http://schemas.microsoft.com/office/powerpoint/2012/main" userId="c8a2efb5fc8429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0" autoAdjust="0"/>
    <p:restoredTop sz="94653"/>
  </p:normalViewPr>
  <p:slideViewPr>
    <p:cSldViewPr snapToGrid="0" snapToObjects="1" showGuides="1">
      <p:cViewPr varScale="1">
        <p:scale>
          <a:sx n="118" d="100"/>
          <a:sy n="118" d="100"/>
        </p:scale>
        <p:origin x="216" y="8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4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E1A3E-C737-584E-86B0-F484DE311626}" type="datetimeFigureOut">
              <a:rPr lang="en-US" smtClean="0"/>
              <a:t>3/8/21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7163-B04C-C34A-8000-FDF58C3633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3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78FFEE-EA0C-5E4A-B1D2-8213F7094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C4787D-0744-8047-A68C-F117D26CFC58}"/>
              </a:ext>
            </a:extLst>
          </p:cNvPr>
          <p:cNvSpPr/>
          <p:nvPr userDrawn="1"/>
        </p:nvSpPr>
        <p:spPr>
          <a:xfrm>
            <a:off x="1648918" y="1139639"/>
            <a:ext cx="7495082" cy="2324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90" y="1154590"/>
            <a:ext cx="6781830" cy="136247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7690" y="2648262"/>
            <a:ext cx="6781830" cy="60047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9930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903408-9362-EC46-8776-E9E810266D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09DADF-D9E6-A04F-8A80-7622E2E18903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342900" indent="-334963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385763" indent="-15121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2pPr>
            <a:lvl3pPr marL="560785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3pPr>
            <a:lvl4pPr marL="731044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4pPr>
            <a:lvl5pPr marL="901304" indent="-17026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2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7F8D0-7524-D448-A94D-C7E1F01CAED9}" type="datetime1">
              <a:rPr lang="en-US" smtClean="0"/>
              <a:t>3/8/21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1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6103351-EB45-234F-8697-DE91E66640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DB1314-0315-DB4C-AE95-AFD46FB209DC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0" indent="0">
              <a:buFont typeface="+mj-lt"/>
              <a:buNone/>
              <a:tabLst/>
              <a:defRPr sz="1800">
                <a:solidFill>
                  <a:schemeClr val="bg1"/>
                </a:solidFill>
              </a:defRPr>
            </a:lvl1pPr>
            <a:lvl2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2pPr>
            <a:lvl3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3pPr>
            <a:lvl4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4pPr>
            <a:lvl5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91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losing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5F5DB-D0B7-B844-A4AC-647C44C65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790" y="273845"/>
            <a:ext cx="6078069" cy="2101242"/>
          </a:xfrm>
        </p:spPr>
        <p:txBody>
          <a:bodyPr anchor="b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7790" y="2551580"/>
            <a:ext cx="6078069" cy="1752166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tabLst/>
              <a:defRPr sz="900">
                <a:solidFill>
                  <a:schemeClr val="tx1"/>
                </a:solidFill>
              </a:defRPr>
            </a:lvl1pPr>
            <a:lvl2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2pPr>
            <a:lvl3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3pPr>
            <a:lvl4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4pPr>
            <a:lvl5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1A794-C745-1542-AC4C-A0D07A44D2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791" y="4457700"/>
            <a:ext cx="1076325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7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824" y="1111250"/>
            <a:ext cx="3609975" cy="35214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0EDD-8A69-4447-976A-74A236ED3C33}" type="datetime1">
              <a:rPr lang="en-US" smtClean="0"/>
              <a:t>3/8/21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52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1DEF-801A-4A47-AAA2-0EE00B3F7B82}" type="datetime1">
              <a:rPr lang="en-US" smtClean="0"/>
              <a:t>3/8/21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4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219A4-F3BB-9C43-8D7A-AA5FCB1970EC}" type="datetime1">
              <a:rPr lang="en-US" smtClean="0"/>
              <a:t>3/8/21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6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CF86AEA-23B8-D847-A3D2-25B6A12213D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111250"/>
            <a:ext cx="7886700" cy="3521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6304" y="4767263"/>
            <a:ext cx="120421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A39D7527-A277-E24D-9A56-20081ADC979C}" type="datetime1">
              <a:rPr lang="en-US" smtClean="0"/>
              <a:pPr/>
              <a:t>3/8/21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0132" y="4767263"/>
            <a:ext cx="467617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0520" y="4767263"/>
            <a:ext cx="30628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EB4FF9C4-EEBF-D24D-8A4E-C0B9CCE3F9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7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9" r:id="rId2"/>
    <p:sldLayoutId id="2147483676" r:id="rId3"/>
    <p:sldLayoutId id="2147483690" r:id="rId4"/>
    <p:sldLayoutId id="2147483691" r:id="rId5"/>
    <p:sldLayoutId id="2147483678" r:id="rId6"/>
    <p:sldLayoutId id="2147483680" r:id="rId7"/>
    <p:sldLayoutId id="2147483681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0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pos="504" userDrawn="1">
          <p15:clr>
            <a:srgbClr val="F26B43"/>
          </p15:clr>
        </p15:guide>
        <p15:guide id="4" pos="3054" userDrawn="1">
          <p15:clr>
            <a:srgbClr val="F26B43"/>
          </p15:clr>
        </p15:guide>
        <p15:guide id="5" pos="3198" userDrawn="1">
          <p15:clr>
            <a:srgbClr val="F26B43"/>
          </p15:clr>
        </p15:guide>
        <p15:guide id="6" pos="288" userDrawn="1">
          <p15:clr>
            <a:srgbClr val="F26B43"/>
          </p15:clr>
        </p15:guide>
        <p15:guide id="7" orient="horz" pos="7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kopko.external@cdisc.org" TargetMode="External"/><Relationship Id="rId2" Type="http://schemas.openxmlformats.org/officeDocument/2006/relationships/hyperlink" Target="mailto:dbooth@cdisc.org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Representation of Questionnaires, Ratings, and Scales (QRS) items in SDTM – </a:t>
            </a:r>
            <a:br>
              <a:rPr lang="en-US" dirty="0"/>
            </a:br>
            <a:r>
              <a:rPr lang="en-US" dirty="0"/>
              <a:t>All Other QRS Items (Not Logically Skipped)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7690" y="3030582"/>
            <a:ext cx="6781830" cy="21815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03.08.2021</a:t>
            </a:r>
          </a:p>
        </p:txBody>
      </p:sp>
    </p:spTree>
    <p:extLst>
      <p:ext uri="{BB962C8B-B14F-4D97-AF65-F5344CB8AC3E}">
        <p14:creationId xmlns:p14="http://schemas.microsoft.com/office/powerpoint/2010/main" val="1846562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9244E8-6AFE-45F5-8E75-60377CD3521A}"/>
              </a:ext>
            </a:extLst>
          </p:cNvPr>
          <p:cNvSpPr txBox="1"/>
          <p:nvPr/>
        </p:nvSpPr>
        <p:spPr>
          <a:xfrm>
            <a:off x="1879846" y="1002848"/>
            <a:ext cx="671090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Final notes regarding representing missing data in QS/RS/FT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Providing records for items with no response will be unique to QRS domains (QS, RS, and FT).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 are working to revise the SDTMIG to reflect the representation of missing data for QRS instruments.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67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951C-28EA-8440-93C2-225179276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F8973-D4CB-2442-AB5F-340D00FF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Dana Booth</a:t>
            </a:r>
            <a:br>
              <a:rPr lang="en-US" dirty="0"/>
            </a:br>
            <a:r>
              <a:rPr lang="en-US" dirty="0">
                <a:hlinkClick r:id="rId2"/>
              </a:rPr>
              <a:t>dbooth@cdisc.org</a:t>
            </a:r>
            <a:endParaRPr lang="en-US" dirty="0"/>
          </a:p>
          <a:p>
            <a:r>
              <a:rPr lang="en-US" dirty="0"/>
              <a:t>Steve Kopko</a:t>
            </a:r>
            <a:br>
              <a:rPr lang="en-US" dirty="0"/>
            </a:br>
            <a:r>
              <a:rPr lang="en-US" dirty="0">
                <a:hlinkClick r:id="rId3"/>
              </a:rPr>
              <a:t>skopko.external@cdisc.org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6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9AE8-0E1B-2740-A95B-81DDAC2FC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70" y="827793"/>
            <a:ext cx="6644935" cy="914400"/>
          </a:xfrm>
        </p:spPr>
        <p:txBody>
          <a:bodyPr/>
          <a:lstStyle/>
          <a:p>
            <a:r>
              <a:rPr lang="en-US" dirty="0"/>
              <a:t>Which kinds of QS items are NOT considered logically skipped items?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AC96-36D4-5E48-A3EC-AAD817F3E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371" y="1867700"/>
            <a:ext cx="6644935" cy="2604287"/>
          </a:xfrm>
        </p:spPr>
        <p:txBody>
          <a:bodyPr>
            <a:normAutofit/>
          </a:bodyPr>
          <a:lstStyle/>
          <a:p>
            <a:pPr marL="4763"/>
            <a:r>
              <a:rPr lang="en-US" dirty="0"/>
              <a:t>Another item does not instruct that the item be skipped</a:t>
            </a:r>
          </a:p>
          <a:p>
            <a:pPr marL="290513" indent="-285750">
              <a:buFont typeface="Arial" panose="020B0604020202020204" pitchFamily="34" charset="0"/>
              <a:buChar char="•"/>
            </a:pPr>
            <a:r>
              <a:rPr lang="en-US" dirty="0"/>
              <a:t>Presence of data styles of items</a:t>
            </a:r>
          </a:p>
          <a:p>
            <a:pPr marL="9526" lvl="2"/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sz="1600" dirty="0"/>
              <a:t>∙ “Other, Specify:” text responses</a:t>
            </a:r>
          </a:p>
          <a:p>
            <a:pPr marL="9526" lvl="1"/>
            <a:r>
              <a:rPr lang="en-US" sz="1600" dirty="0"/>
              <a:t>	∙ “Check all that apply” type questions</a:t>
            </a:r>
          </a:p>
          <a:p>
            <a:pPr marL="9526" lvl="1"/>
            <a:endParaRPr lang="en-US" dirty="0"/>
          </a:p>
          <a:p>
            <a:pPr marL="29527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Items that indicate a specific response (original result) when an item would otherwise be skipped.</a:t>
            </a:r>
          </a:p>
          <a:p>
            <a:pPr marL="29527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Items the subject skips for some unknown reason</a:t>
            </a:r>
          </a:p>
          <a:p>
            <a:pPr marL="4763">
              <a:lnSpc>
                <a:spcPct val="120000"/>
              </a:lnSpc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0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940" y="0"/>
            <a:ext cx="8023860" cy="994172"/>
          </a:xfrm>
        </p:spPr>
        <p:txBody>
          <a:bodyPr>
            <a:normAutofit/>
          </a:bodyPr>
          <a:lstStyle/>
          <a:p>
            <a:r>
              <a:rPr lang="en-US" dirty="0"/>
              <a:t>Example of presence of data with “other, specify” – HAQ-DI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C762A-0987-7A4A-9959-5F453C2E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03.08.2021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CA1E2-04B0-5644-9EC1-DF4CB485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From the Health Assessment Questionnaire – Disability Index (HAQ-DI)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0CA00-99F7-3E44-A839-0402F441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E250C7-57C2-488B-BF28-EE666016B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58" y="677280"/>
            <a:ext cx="8380520" cy="18103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633149-09BE-44FB-B4D5-76DC884D15B0}"/>
              </a:ext>
            </a:extLst>
          </p:cNvPr>
          <p:cNvSpPr txBox="1"/>
          <p:nvPr/>
        </p:nvSpPr>
        <p:spPr>
          <a:xfrm>
            <a:off x="1135380" y="2318862"/>
            <a:ext cx="72451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HAQ0218 (the specify part of the last checkbox above) is only responded to when HAQ0217 (the checkbox for “Other, (specify)”) is “CHECKED”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needs cleaning if HAQ0217/HAQ0218 conflict.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Records are created for all checkboxes and HAQ0218.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HAQ0218 is not considered to be logically skipped if HAQ0217 is not checked; it is a “presence of data” style of item.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HAQ0217 is not checked, then HAQ0218 has QSSTAT=“NOT DONE”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4B05C0-0AB4-4299-B057-A8C563DE2E96}"/>
              </a:ext>
            </a:extLst>
          </p:cNvPr>
          <p:cNvCxnSpPr/>
          <p:nvPr/>
        </p:nvCxnSpPr>
        <p:spPr>
          <a:xfrm>
            <a:off x="1390185" y="2170771"/>
            <a:ext cx="2408664" cy="111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65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Representing presence of data – HAQ-DI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C762A-0987-7A4A-9959-5F453C2E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03.08.2021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0CA00-99F7-3E44-A839-0402F441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FF9C4-EEBF-D24D-8A4E-C0B9CCE3F97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26284ED-5288-44DA-84F6-B3F2B3CED3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054018"/>
              </p:ext>
            </p:extLst>
          </p:nvPr>
        </p:nvGraphicFramePr>
        <p:xfrm>
          <a:off x="800100" y="1178838"/>
          <a:ext cx="6182044" cy="262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55">
                  <a:extLst>
                    <a:ext uri="{9D8B030D-6E8A-4147-A177-3AD203B41FA5}">
                      <a16:colId xmlns:a16="http://schemas.microsoft.com/office/drawing/2014/main" val="1184701580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3860262946"/>
                    </a:ext>
                  </a:extLst>
                </a:gridCol>
                <a:gridCol w="1163955">
                  <a:extLst>
                    <a:ext uri="{9D8B030D-6E8A-4147-A177-3AD203B41FA5}">
                      <a16:colId xmlns:a16="http://schemas.microsoft.com/office/drawing/2014/main" val="884727715"/>
                    </a:ext>
                  </a:extLst>
                </a:gridCol>
                <a:gridCol w="1241743">
                  <a:extLst>
                    <a:ext uri="{9D8B030D-6E8A-4147-A177-3AD203B41FA5}">
                      <a16:colId xmlns:a16="http://schemas.microsoft.com/office/drawing/2014/main" val="642771131"/>
                    </a:ext>
                  </a:extLst>
                </a:gridCol>
                <a:gridCol w="1241743">
                  <a:extLst>
                    <a:ext uri="{9D8B030D-6E8A-4147-A177-3AD203B41FA5}">
                      <a16:colId xmlns:a16="http://schemas.microsoft.com/office/drawing/2014/main" val="3877033191"/>
                    </a:ext>
                  </a:extLst>
                </a:gridCol>
                <a:gridCol w="959168">
                  <a:extLst>
                    <a:ext uri="{9D8B030D-6E8A-4147-A177-3AD203B41FA5}">
                      <a16:colId xmlns:a16="http://schemas.microsoft.com/office/drawing/2014/main" val="1788153011"/>
                    </a:ext>
                  </a:extLst>
                </a:gridCol>
              </a:tblGrid>
              <a:tr h="260824">
                <a:tc>
                  <a:txBody>
                    <a:bodyPr/>
                    <a:lstStyle/>
                    <a:p>
                      <a:r>
                        <a:rPr lang="en-US" dirty="0"/>
                        <a:t>Row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USUBJID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QSTESTCD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QSORRES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QSSTRESC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QSSTAT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997115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952519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50138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334163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93510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022958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280313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228107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CHECKED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67692"/>
                  </a:ext>
                </a:extLst>
              </a:tr>
              <a:tr h="249730">
                <a:tc>
                  <a:txBody>
                    <a:bodyPr/>
                    <a:lstStyle/>
                    <a:p>
                      <a:r>
                        <a:rPr lang="en-US" sz="11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HAQ0218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23736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DECA83D-FDBB-4FF5-B536-E2AC5FB339DC}"/>
              </a:ext>
            </a:extLst>
          </p:cNvPr>
          <p:cNvSpPr txBox="1"/>
          <p:nvPr/>
        </p:nvSpPr>
        <p:spPr>
          <a:xfrm>
            <a:off x="637561" y="809506"/>
            <a:ext cx="818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qs.xpt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FF92D0-0027-AA4E-8BA9-636679835F25}"/>
              </a:ext>
            </a:extLst>
          </p:cNvPr>
          <p:cNvSpPr/>
          <p:nvPr/>
        </p:nvSpPr>
        <p:spPr>
          <a:xfrm>
            <a:off x="763479" y="4073188"/>
            <a:ext cx="732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* Note: Due to space constraints, some variables are not shown in the </a:t>
            </a:r>
            <a:r>
              <a:rPr lang="en-US" sz="1200" i="1" dirty="0"/>
              <a:t>qs.xpt </a:t>
            </a:r>
            <a:r>
              <a:rPr lang="en-US" sz="1200" dirty="0"/>
              <a:t>table. QSREASND is not</a:t>
            </a:r>
          </a:p>
          <a:p>
            <a:r>
              <a:rPr lang="en-US" sz="1200" dirty="0"/>
              <a:t>           included because HAQ0217 is not checked.</a:t>
            </a:r>
          </a:p>
        </p:txBody>
      </p:sp>
    </p:spTree>
    <p:extLst>
      <p:ext uri="{BB962C8B-B14F-4D97-AF65-F5344CB8AC3E}">
        <p14:creationId xmlns:p14="http://schemas.microsoft.com/office/powerpoint/2010/main" val="3678959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9244E8-6AFE-45F5-8E75-60377CD3521A}"/>
              </a:ext>
            </a:extLst>
          </p:cNvPr>
          <p:cNvSpPr txBox="1"/>
          <p:nvPr/>
        </p:nvSpPr>
        <p:spPr>
          <a:xfrm>
            <a:off x="1865558" y="355758"/>
            <a:ext cx="671090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How are non-logically skipped items represented in QS?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 record is created in </a:t>
            </a:r>
            <a:r>
              <a:rPr lang="en-US" i="1" dirty="0">
                <a:solidFill>
                  <a:schemeClr val="bg1"/>
                </a:solidFill>
              </a:rPr>
              <a:t>qs.xpt </a:t>
            </a:r>
            <a:r>
              <a:rPr lang="en-US" dirty="0">
                <a:solidFill>
                  <a:schemeClr val="bg1"/>
                </a:solidFill>
              </a:rPr>
              <a:t>for all items.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If an instrument is not done for any visit, then a record will be created for all items on the instrument.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Items with responses are represented as per usual.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For those in which the subject checks all that apply, if an item is not checked, there is still a response recorded of  “NOT CHECKED” so QSSTAT is not used.</a:t>
            </a:r>
          </a:p>
        </p:txBody>
      </p:sp>
    </p:spTree>
    <p:extLst>
      <p:ext uri="{BB962C8B-B14F-4D97-AF65-F5344CB8AC3E}">
        <p14:creationId xmlns:p14="http://schemas.microsoft.com/office/powerpoint/2010/main" val="60303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9244E8-6AFE-45F5-8E75-60377CD3521A}"/>
              </a:ext>
            </a:extLst>
          </p:cNvPr>
          <p:cNvSpPr txBox="1"/>
          <p:nvPr/>
        </p:nvSpPr>
        <p:spPr>
          <a:xfrm>
            <a:off x="1865558" y="355758"/>
            <a:ext cx="671090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How are non-logically skipped items represented in QS? (cont.)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For items with no response and no reason provided (i.e., for some unknown reason), no assumption is made as to the reason (e.g., QSSTAT=“NOT DONE” and QSREASND is null).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For items with no response where a reason is provided (e.g., “Prefer not to answer”), then that reason is included (e.g., QSSTAT=“NOT DONE” and QSREASND=“PREFER NOT TO ANSWER”).</a:t>
            </a:r>
          </a:p>
        </p:txBody>
      </p:sp>
    </p:spTree>
    <p:extLst>
      <p:ext uri="{BB962C8B-B14F-4D97-AF65-F5344CB8AC3E}">
        <p14:creationId xmlns:p14="http://schemas.microsoft.com/office/powerpoint/2010/main" val="98902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9244E8-6AFE-45F5-8E75-60377CD3521A}"/>
              </a:ext>
            </a:extLst>
          </p:cNvPr>
          <p:cNvSpPr txBox="1"/>
          <p:nvPr/>
        </p:nvSpPr>
        <p:spPr>
          <a:xfrm>
            <a:off x="1865558" y="355758"/>
            <a:ext cx="67109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How are non-logically skipped items represented in QS? (cont.)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If an </a:t>
            </a:r>
            <a:r>
              <a:rPr lang="en-US" b="1" dirty="0">
                <a:solidFill>
                  <a:schemeClr val="bg1"/>
                </a:solidFill>
              </a:rPr>
              <a:t>original </a:t>
            </a:r>
            <a:r>
              <a:rPr lang="en-US" dirty="0">
                <a:solidFill>
                  <a:schemeClr val="bg1"/>
                </a:solidFill>
              </a:rPr>
              <a:t>result is indicated on a QRS instrument for an item that might otherwise be skipped, then that value is represented as an original result in --ORRES and the item is not considered to be logically skipped (e.g., In the Expanded DRS-PI, Sections 4-6, it states to mark 0 if an item does not apply and move to the next item.  The item marked 0 has an original result of QSORRES=0 and is not skipped.).</a:t>
            </a:r>
          </a:p>
        </p:txBody>
      </p:sp>
    </p:spTree>
    <p:extLst>
      <p:ext uri="{BB962C8B-B14F-4D97-AF65-F5344CB8AC3E}">
        <p14:creationId xmlns:p14="http://schemas.microsoft.com/office/powerpoint/2010/main" val="265826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9AE8-0E1B-2740-A95B-81DDAC2FC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72" y="628650"/>
            <a:ext cx="6644935" cy="783270"/>
          </a:xfrm>
        </p:spPr>
        <p:txBody>
          <a:bodyPr/>
          <a:lstStyle/>
          <a:p>
            <a:r>
              <a:rPr lang="en-US" dirty="0"/>
              <a:t>Representation of standardized results in CDISC standards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2FFD1D-DBA3-41C0-A796-9316A320605F}"/>
              </a:ext>
            </a:extLst>
          </p:cNvPr>
          <p:cNvSpPr txBox="1"/>
          <p:nvPr/>
        </p:nvSpPr>
        <p:spPr>
          <a:xfrm>
            <a:off x="2269880" y="1556095"/>
            <a:ext cx="5840967" cy="333737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Sometimes standardized results are known to exist for a QRS instrument, but not stated on the CRF.  When this occurs, the standardized values will be represented in SDTM.  As per CDISC QRS Best Practices and SDTMIG v3.4: “...This is only done when the numeric standardized responses are documented in the QRS CRF instructions, a user manual, a website specific to the QRS instrument, or another reference document that provides a clear explanation and rationale for providing them in the SDTMIG QRS dataset.” </a:t>
            </a:r>
          </a:p>
        </p:txBody>
      </p:sp>
    </p:spTree>
    <p:extLst>
      <p:ext uri="{BB962C8B-B14F-4D97-AF65-F5344CB8AC3E}">
        <p14:creationId xmlns:p14="http://schemas.microsoft.com/office/powerpoint/2010/main" val="2607173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9AE8-0E1B-2740-A95B-81DDAC2FC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372" y="628650"/>
            <a:ext cx="6644935" cy="783270"/>
          </a:xfrm>
        </p:spPr>
        <p:txBody>
          <a:bodyPr/>
          <a:lstStyle/>
          <a:p>
            <a:r>
              <a:rPr lang="en-US" dirty="0"/>
              <a:t>Representation of subtotal and total scores in CDISC standards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2FFD1D-DBA3-41C0-A796-9316A320605F}"/>
              </a:ext>
            </a:extLst>
          </p:cNvPr>
          <p:cNvSpPr txBox="1"/>
          <p:nvPr/>
        </p:nvSpPr>
        <p:spPr>
          <a:xfrm>
            <a:off x="2269881" y="1556095"/>
            <a:ext cx="5729260" cy="2879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Subtotal and total scores provided directly on the CRF will be represented in SDTM as captured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Sometimes subtotal and total scores are indicated in a manual for a QRS instrument, but not shown on the CRF.  Vendors and sponsors do sometimes submit these electronically to SDTM so these scores will be represented in SDTM as captured data.</a:t>
            </a:r>
          </a:p>
        </p:txBody>
      </p:sp>
    </p:spTree>
    <p:extLst>
      <p:ext uri="{BB962C8B-B14F-4D97-AF65-F5344CB8AC3E}">
        <p14:creationId xmlns:p14="http://schemas.microsoft.com/office/powerpoint/2010/main" val="538681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DISC-1 1">
      <a:dk1>
        <a:srgbClr val="134678"/>
      </a:dk1>
      <a:lt1>
        <a:srgbClr val="FFFFFF"/>
      </a:lt1>
      <a:dk2>
        <a:srgbClr val="515349"/>
      </a:dk2>
      <a:lt2>
        <a:srgbClr val="F5F5F5"/>
      </a:lt2>
      <a:accent1>
        <a:srgbClr val="134678"/>
      </a:accent1>
      <a:accent2>
        <a:srgbClr val="A1D0CA"/>
      </a:accent2>
      <a:accent3>
        <a:srgbClr val="C94543"/>
      </a:accent3>
      <a:accent4>
        <a:srgbClr val="EDAA00"/>
      </a:accent4>
      <a:accent5>
        <a:srgbClr val="553278"/>
      </a:accent5>
      <a:accent6>
        <a:srgbClr val="40B3E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D8FD3955C17041B2E52E38FC41047D" ma:contentTypeVersion="7" ma:contentTypeDescription="Create a new document." ma:contentTypeScope="" ma:versionID="e9d20091aeef35dd97671be0267d26c1">
  <xsd:schema xmlns:xsd="http://www.w3.org/2001/XMLSchema" xmlns:xs="http://www.w3.org/2001/XMLSchema" xmlns:p="http://schemas.microsoft.com/office/2006/metadata/properties" xmlns:ns2="a2e4de0a-9907-4e46-b04c-ee564bd216ba" xmlns:ns3="6942efca-e753-43c0-b995-a96645848828" targetNamespace="http://schemas.microsoft.com/office/2006/metadata/properties" ma:root="true" ma:fieldsID="e3ae0cce0a46dceb32b3a3028b249449" ns2:_="" ns3:_="">
    <xsd:import namespace="a2e4de0a-9907-4e46-b04c-ee564bd216ba"/>
    <xsd:import namespace="6942efca-e753-43c0-b995-a966458488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e4de0a-9907-4e46-b04c-ee564bd216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2efca-e753-43c0-b995-a9664584882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6B9454-1B8C-42AF-BC3A-EB9C4D3A5D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e4de0a-9907-4e46-b04c-ee564bd216ba"/>
    <ds:schemaRef ds:uri="6942efca-e753-43c0-b995-a966458488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3EAD0D-AD33-4DE9-A04C-ADBA8D81216E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  <ds:schemaRef ds:uri="a2e4de0a-9907-4e46-b04c-ee564bd216ba"/>
    <ds:schemaRef ds:uri="http://schemas.openxmlformats.org/package/2006/metadata/core-properties"/>
    <ds:schemaRef ds:uri="6942efca-e753-43c0-b995-a96645848828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B69330B-154C-43B9-AAF7-1A571867C6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37740</TotalTime>
  <Words>850</Words>
  <Application>Microsoft Macintosh PowerPoint</Application>
  <PresentationFormat>On-screen Show (16:9)</PresentationFormat>
  <Paragraphs>105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Representation of Questionnaires, Ratings, and Scales (QRS) items in SDTM –  All Other QRS Items (Not Logically Skipped)</vt:lpstr>
      <vt:lpstr>Which kinds of QS items are NOT considered logically skipped items?</vt:lpstr>
      <vt:lpstr>Example of presence of data with “other, specify” – HAQ-DI</vt:lpstr>
      <vt:lpstr>Representing presence of data – HAQ-DI</vt:lpstr>
      <vt:lpstr>PowerPoint Presentation</vt:lpstr>
      <vt:lpstr>PowerPoint Presentation</vt:lpstr>
      <vt:lpstr>PowerPoint Presentation</vt:lpstr>
      <vt:lpstr>Representation of standardized results in CDISC standards</vt:lpstr>
      <vt:lpstr>Representation of subtotal and total scores in CDISC standards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Dana Booth</cp:lastModifiedBy>
  <cp:revision>294</cp:revision>
  <dcterms:created xsi:type="dcterms:W3CDTF">2018-04-05T14:10:17Z</dcterms:created>
  <dcterms:modified xsi:type="dcterms:W3CDTF">2021-03-09T00:26:00Z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0x010100F0D8FD3955C17041B2E52E38FC41047D</vt:lpwstr>
  </property>
</Properties>
</file>