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078FFEE-EA0C-5E4A-B1D2-8213F7094B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C4787D-0744-8047-A68C-F117D26CFC58}"/>
              </a:ext>
            </a:extLst>
          </p:cNvPr>
          <p:cNvSpPr/>
          <p:nvPr/>
        </p:nvSpPr>
        <p:spPr>
          <a:xfrm>
            <a:off x="2198557" y="1519519"/>
            <a:ext cx="9993443" cy="3099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0253" y="1539454"/>
            <a:ext cx="9042440" cy="1816629"/>
          </a:xfrm>
        </p:spPr>
        <p:txBody>
          <a:bodyPr anchor="ctr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0253" y="3531016"/>
            <a:ext cx="9042440" cy="800629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343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903408-9362-EC46-8776-E9E810266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409DADF-D9E6-A04F-8A80-7622E2E18903}"/>
              </a:ext>
            </a:extLst>
          </p:cNvPr>
          <p:cNvSpPr/>
          <p:nvPr/>
        </p:nvSpPr>
        <p:spPr>
          <a:xfrm>
            <a:off x="2083293" y="0"/>
            <a:ext cx="10108707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486" y="365127"/>
            <a:ext cx="8859913" cy="2801656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2486" y="3402108"/>
            <a:ext cx="8859913" cy="2774857"/>
          </a:xfrm>
        </p:spPr>
        <p:txBody>
          <a:bodyPr/>
          <a:lstStyle>
            <a:lvl1pPr marL="457189" indent="-446606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514338" indent="-201608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2pPr>
            <a:lvl3pPr marL="747695" indent="-233357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3pPr>
            <a:lvl4pPr marL="974701" indent="-233357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4pPr>
            <a:lvl5pPr marL="1201709" indent="-227008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357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CA2-421C-486B-8435-0632DCED0BA2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E9BD-DEB1-408E-A087-2248767A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1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6103351-EB45-234F-8697-DE91E6664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DB1314-0315-DB4C-AE95-AFD46FB209DC}"/>
              </a:ext>
            </a:extLst>
          </p:cNvPr>
          <p:cNvSpPr/>
          <p:nvPr/>
        </p:nvSpPr>
        <p:spPr>
          <a:xfrm>
            <a:off x="2083293" y="0"/>
            <a:ext cx="1010870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486" y="365127"/>
            <a:ext cx="8859913" cy="2801656"/>
          </a:xfrm>
        </p:spPr>
        <p:txBody>
          <a:bodyPr anchor="b"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2486" y="3402108"/>
            <a:ext cx="8859913" cy="2774857"/>
          </a:xfrm>
        </p:spPr>
        <p:txBody>
          <a:bodyPr/>
          <a:lstStyle>
            <a:lvl1pPr marL="0" indent="0">
              <a:buFont typeface="+mj-lt"/>
              <a:buNone/>
              <a:tabLst/>
              <a:defRPr sz="2400">
                <a:solidFill>
                  <a:schemeClr val="bg1"/>
                </a:solidFill>
              </a:defRPr>
            </a:lvl1pPr>
            <a:lvl2pPr marL="6351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2pPr>
            <a:lvl3pPr marL="6351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3pPr>
            <a:lvl4pPr marL="6351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4pPr>
            <a:lvl5pPr marL="6351" indent="0">
              <a:buFont typeface="+mj-lt"/>
              <a:buNone/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85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losing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5F5DB-D0B7-B844-A4AC-647C44C65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7054" y="365127"/>
            <a:ext cx="8104092" cy="2801656"/>
          </a:xfrm>
        </p:spPr>
        <p:txBody>
          <a:bodyPr anchor="b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7054" y="3402107"/>
            <a:ext cx="8104092" cy="2336221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tabLst/>
              <a:defRPr sz="1200">
                <a:solidFill>
                  <a:schemeClr val="tx1"/>
                </a:solidFill>
              </a:defRPr>
            </a:lvl1pPr>
            <a:lvl2pPr marL="177796" indent="-171446"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2pPr>
            <a:lvl3pPr marL="177796" indent="-171446"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3pPr>
            <a:lvl4pPr marL="177796" indent="-171446"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4pPr>
            <a:lvl5pPr marL="177796" indent="-171446">
              <a:buFont typeface="Arial" panose="020B0604020202020204" pitchFamily="34" charset="0"/>
              <a:buChar char="•"/>
              <a:tabLst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71A794-C745-1542-AC4C-A0D07A44D2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7055" y="5943600"/>
            <a:ext cx="1435100" cy="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5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1" y="1481668"/>
            <a:ext cx="5092700" cy="46952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9099" y="1481668"/>
            <a:ext cx="4813300" cy="46952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CA2-421C-486B-8435-0632DCED0BA2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E9BD-DEB1-408E-A087-2248767A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5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CA2-421C-486B-8435-0632DCED0BA2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E9BD-DEB1-408E-A087-2248767A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7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6ACA2-421C-486B-8435-0632DCED0BA2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2E9BD-DEB1-408E-A087-2248767A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36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7CF86AEA-23B8-D847-A3D2-25B6A12213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50" y="0"/>
            <a:ext cx="121793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0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481668"/>
            <a:ext cx="10515600" cy="46952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68406" y="6356351"/>
            <a:ext cx="160562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67" b="1">
                <a:solidFill>
                  <a:schemeClr val="tx1"/>
                </a:solidFill>
              </a:defRPr>
            </a:lvl1pPr>
          </a:lstStyle>
          <a:p>
            <a:fld id="{92C6ACA2-421C-486B-8435-0632DCED0BA2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3509" y="6356351"/>
            <a:ext cx="62348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67" b="1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74027" y="6356351"/>
            <a:ext cx="4083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67" b="1">
                <a:solidFill>
                  <a:schemeClr val="tx1"/>
                </a:solidFill>
              </a:defRPr>
            </a:lvl1pPr>
          </a:lstStyle>
          <a:p>
            <a:fld id="{8B72E9BD-DEB1-408E-A087-2248767AEE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2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10">
          <p15:clr>
            <a:srgbClr val="F26B43"/>
          </p15:clr>
        </p15:guide>
        <p15:guide id="2" pos="5472">
          <p15:clr>
            <a:srgbClr val="F26B43"/>
          </p15:clr>
        </p15:guide>
        <p15:guide id="3" pos="504">
          <p15:clr>
            <a:srgbClr val="F26B43"/>
          </p15:clr>
        </p15:guide>
        <p15:guide id="4" pos="3054">
          <p15:clr>
            <a:srgbClr val="F26B43"/>
          </p15:clr>
        </p15:guide>
        <p15:guide id="5" pos="3198">
          <p15:clr>
            <a:srgbClr val="F26B43"/>
          </p15:clr>
        </p15:guide>
        <p15:guide id="6" pos="288">
          <p15:clr>
            <a:srgbClr val="F26B43"/>
          </p15:clr>
        </p15:guide>
        <p15:guide id="7" orient="horz" pos="7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isc.org/education/authorized-instructor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isc.org/membership/benefits-rates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education/online-training/blended-learning" TargetMode="External"/><Relationship Id="rId2" Type="http://schemas.openxmlformats.org/officeDocument/2006/relationships/hyperlink" Target="https://www.cdisc.org/education/virtual-classroom-training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cdisc.org/contact" TargetMode="External"/><Relationship Id="rId4" Type="http://schemas.openxmlformats.org/officeDocument/2006/relationships/hyperlink" Target="https://learnstore.cdisc.org/Home/inde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EB1C-4EEF-4CDD-B75A-89E50BE492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CDISC Training (2021)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CA00E2-66D6-4EE3-B6A0-553255A3FE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CDISC User Group Presentation</a:t>
            </a:r>
          </a:p>
        </p:txBody>
      </p:sp>
    </p:spTree>
    <p:extLst>
      <p:ext uri="{BB962C8B-B14F-4D97-AF65-F5344CB8AC3E}">
        <p14:creationId xmlns:p14="http://schemas.microsoft.com/office/powerpoint/2010/main" val="307006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6B58F-E43C-4A60-A02B-7943C5DCA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Offerings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169A4E-7195-498D-991A-C4A8780C5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Virtual Classroom Trainings</a:t>
            </a:r>
          </a:p>
          <a:p>
            <a:pPr lvl="1"/>
            <a:r>
              <a:rPr lang="en-US" dirty="0"/>
              <a:t>Instructor-led 4, 8, 12, or 16-hour courses (depending on course)</a:t>
            </a:r>
          </a:p>
          <a:p>
            <a:pPr lvl="1"/>
            <a:r>
              <a:rPr lang="en-US" dirty="0"/>
              <a:t>Broken up over multiple days to allow for material ‘digestion’</a:t>
            </a:r>
          </a:p>
          <a:p>
            <a:r>
              <a:rPr lang="en-US" dirty="0"/>
              <a:t>Blended Learning</a:t>
            </a:r>
          </a:p>
          <a:p>
            <a:pPr lvl="1"/>
            <a:r>
              <a:rPr lang="en-US" dirty="0"/>
              <a:t>Self-paced training with weekly instructor Q&amp;A sessions</a:t>
            </a:r>
          </a:p>
          <a:p>
            <a:r>
              <a:rPr lang="en-US" dirty="0"/>
              <a:t>On-Demand Training</a:t>
            </a:r>
          </a:p>
          <a:p>
            <a:pPr lvl="1"/>
            <a:r>
              <a:rPr lang="en-US" dirty="0"/>
              <a:t>Self-paced training</a:t>
            </a:r>
          </a:p>
          <a:p>
            <a:pPr lvl="1"/>
            <a:r>
              <a:rPr lang="en-US" dirty="0"/>
              <a:t>A la carte menu of training modules</a:t>
            </a:r>
          </a:p>
          <a:p>
            <a:pPr lvl="1"/>
            <a:endParaRPr lang="en-US" dirty="0"/>
          </a:p>
          <a:p>
            <a:pPr marL="0" indent="0" algn="ctr">
              <a:buNone/>
            </a:pPr>
            <a:r>
              <a:rPr lang="en-US" i="1" dirty="0"/>
              <a:t>Students retain material into perpetuity for any training </a:t>
            </a:r>
          </a:p>
          <a:p>
            <a:pPr marL="0" indent="0" algn="ctr">
              <a:buNone/>
            </a:pPr>
            <a:r>
              <a:rPr lang="en-US" i="1" dirty="0"/>
              <a:t>for which you have registered</a:t>
            </a:r>
          </a:p>
        </p:txBody>
      </p:sp>
    </p:spTree>
    <p:extLst>
      <p:ext uri="{BB962C8B-B14F-4D97-AF65-F5344CB8AC3E}">
        <p14:creationId xmlns:p14="http://schemas.microsoft.com/office/powerpoint/2010/main" val="318931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0FFAF-EC09-41DC-8E13-6670DBF67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7D414-A189-4604-8B16-E838218D4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 Training</a:t>
            </a:r>
          </a:p>
          <a:p>
            <a:pPr lvl="1"/>
            <a:r>
              <a:rPr lang="en-US" dirty="0"/>
              <a:t>Instructor-led group, </a:t>
            </a:r>
            <a:r>
              <a:rPr lang="en-US" i="1" dirty="0"/>
              <a:t>public</a:t>
            </a:r>
            <a:r>
              <a:rPr lang="en-US" dirty="0"/>
              <a:t> training (i.e.: anyone can register)</a:t>
            </a:r>
          </a:p>
          <a:p>
            <a:pPr lvl="1"/>
            <a:r>
              <a:rPr lang="en-US" dirty="0"/>
              <a:t>Available in English, Mandarin, and Japanese</a:t>
            </a:r>
          </a:p>
          <a:p>
            <a:pPr lvl="1"/>
            <a:r>
              <a:rPr lang="en-US" dirty="0"/>
              <a:t>Available as virtual classroom training and blended learning</a:t>
            </a:r>
          </a:p>
          <a:p>
            <a:r>
              <a:rPr lang="en-US" dirty="0"/>
              <a:t>Private Training</a:t>
            </a:r>
          </a:p>
          <a:p>
            <a:pPr lvl="1"/>
            <a:r>
              <a:rPr lang="en-US" dirty="0"/>
              <a:t>Instructor-led group, </a:t>
            </a:r>
            <a:r>
              <a:rPr lang="en-US" i="1" dirty="0"/>
              <a:t>private</a:t>
            </a:r>
            <a:r>
              <a:rPr lang="en-US" dirty="0"/>
              <a:t> training</a:t>
            </a:r>
          </a:p>
          <a:p>
            <a:pPr lvl="1"/>
            <a:r>
              <a:rPr lang="en-US" dirty="0"/>
              <a:t>Available in any language in which an authorized instructor is fluent in (English, Mandarin, Japanese, German, French, Dutch, Danish, Italian, Spanish, Swedish, Portuguese, Hebrew)</a:t>
            </a:r>
          </a:p>
          <a:p>
            <a:pPr lvl="2"/>
            <a:r>
              <a:rPr lang="en-US" dirty="0"/>
              <a:t>Click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 to view instructor profiles, courses taught, and languages spoken</a:t>
            </a:r>
          </a:p>
          <a:p>
            <a:r>
              <a:rPr lang="en-US" dirty="0"/>
              <a:t>On-Demand Training</a:t>
            </a:r>
          </a:p>
          <a:p>
            <a:pPr lvl="1"/>
            <a:r>
              <a:rPr lang="en-US" dirty="0"/>
              <a:t>Self-paced</a:t>
            </a:r>
          </a:p>
          <a:p>
            <a:pPr lvl="1"/>
            <a:r>
              <a:rPr lang="en-US" dirty="0"/>
              <a:t>Available in English (mostly), Japanese, and Mandarin</a:t>
            </a:r>
          </a:p>
        </p:txBody>
      </p:sp>
    </p:spTree>
    <p:extLst>
      <p:ext uri="{BB962C8B-B14F-4D97-AF65-F5344CB8AC3E}">
        <p14:creationId xmlns:p14="http://schemas.microsoft.com/office/powerpoint/2010/main" val="3466388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53666-3628-444D-B844-69DD013A4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B6F0C7-20C3-47B7-86B1-84AFAAE1D5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from the source</a:t>
            </a:r>
          </a:p>
          <a:p>
            <a:r>
              <a:rPr lang="en-US" dirty="0"/>
              <a:t>20-40% discount (any type of training and any course). Check member status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  <a:p>
            <a:r>
              <a:rPr lang="en-US" dirty="0"/>
              <a:t>Schedule/register for training at your convenience</a:t>
            </a:r>
          </a:p>
          <a:p>
            <a:r>
              <a:rPr lang="en-US" dirty="0"/>
              <a:t>Retain material access into perpetuity</a:t>
            </a:r>
          </a:p>
          <a:p>
            <a:r>
              <a:rPr lang="en-US" dirty="0"/>
              <a:t>Receive certificate of attendance</a:t>
            </a:r>
          </a:p>
          <a:p>
            <a:r>
              <a:rPr lang="en-US" dirty="0"/>
              <a:t>Receive certificate of achievement and earn continuing education units (with passing of assessment)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81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E1716-DAB2-42EC-A3F6-3DF684F26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Information/Links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38485-ED96-49DC-B178-859F49682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132" y="1481668"/>
            <a:ext cx="10515600" cy="4695297"/>
          </a:xfrm>
        </p:spPr>
        <p:txBody>
          <a:bodyPr/>
          <a:lstStyle/>
          <a:p>
            <a:r>
              <a:rPr lang="en-US" dirty="0"/>
              <a:t>Virtual Classroom Training: </a:t>
            </a:r>
            <a:r>
              <a:rPr lang="en-US" dirty="0">
                <a:hlinkClick r:id="rId2"/>
              </a:rPr>
              <a:t>https://www.cdisc.org/education/virtual-classroom-training</a:t>
            </a:r>
            <a:r>
              <a:rPr lang="en-US" dirty="0"/>
              <a:t> </a:t>
            </a:r>
          </a:p>
          <a:p>
            <a:r>
              <a:rPr lang="en-US" dirty="0"/>
              <a:t>Blended Learning: </a:t>
            </a:r>
            <a:r>
              <a:rPr lang="en-US" dirty="0">
                <a:hlinkClick r:id="rId3"/>
              </a:rPr>
              <a:t>https://www.cdisc.org/education/online-training/blended-learning</a:t>
            </a:r>
            <a:r>
              <a:rPr lang="en-US" dirty="0"/>
              <a:t> </a:t>
            </a:r>
          </a:p>
          <a:p>
            <a:r>
              <a:rPr lang="en-US" dirty="0"/>
              <a:t>On-Demand Training: </a:t>
            </a:r>
            <a:r>
              <a:rPr lang="en-US" dirty="0">
                <a:hlinkClick r:id="rId4"/>
              </a:rPr>
              <a:t>https://learnstore.cdisc.org/Home/index</a:t>
            </a:r>
            <a:r>
              <a:rPr lang="en-US" dirty="0"/>
              <a:t> </a:t>
            </a:r>
          </a:p>
          <a:p>
            <a:r>
              <a:rPr lang="en-US" dirty="0"/>
              <a:t>Contact for Information: </a:t>
            </a:r>
            <a:r>
              <a:rPr lang="en-US" dirty="0">
                <a:hlinkClick r:id="rId5"/>
              </a:rPr>
              <a:t>https://www.cdisc.org/contact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2969594"/>
      </p:ext>
    </p:extLst>
  </p:cSld>
  <p:clrMapOvr>
    <a:masterClrMapping/>
  </p:clrMapOvr>
</p:sld>
</file>

<file path=ppt/theme/theme1.xml><?xml version="1.0" encoding="utf-8"?>
<a:theme xmlns:a="http://schemas.openxmlformats.org/drawingml/2006/main" name="CDISC Template Slides_2021">
  <a:themeElements>
    <a:clrScheme name="CDISC-1 1">
      <a:dk1>
        <a:srgbClr val="134678"/>
      </a:dk1>
      <a:lt1>
        <a:srgbClr val="FFFFFF"/>
      </a:lt1>
      <a:dk2>
        <a:srgbClr val="515349"/>
      </a:dk2>
      <a:lt2>
        <a:srgbClr val="F5F5F5"/>
      </a:lt2>
      <a:accent1>
        <a:srgbClr val="134678"/>
      </a:accent1>
      <a:accent2>
        <a:srgbClr val="A1D0CA"/>
      </a:accent2>
      <a:accent3>
        <a:srgbClr val="C94543"/>
      </a:accent3>
      <a:accent4>
        <a:srgbClr val="EDAA00"/>
      </a:accent4>
      <a:accent5>
        <a:srgbClr val="553278"/>
      </a:accent5>
      <a:accent6>
        <a:srgbClr val="40B3E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>
            <a:lumMod val="40000"/>
            <a:lumOff val="60000"/>
          </a:schemeClr>
        </a:solidFill>
        <a:ln w="9525">
          <a:noFill/>
          <a:round/>
          <a:headEnd/>
          <a:tailEnd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a:spPr>
      <a:bodyPr lIns="0" tIns="0" rIns="0" bIns="0"/>
      <a:lstStyle>
        <a:defPPr>
          <a:defRPr sz="1200" dirty="0">
            <a:latin typeface="Arial" pitchFamily="-84" charset="0"/>
            <a:cs typeface="ＭＳ Ｐゴシック" pitchFamily="-84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CDISC Template Slides_2021</Template>
  <TotalTime>21</TotalTime>
  <Words>299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CDISC Template Slides_2021</vt:lpstr>
      <vt:lpstr>CDISC Training (2021)</vt:lpstr>
      <vt:lpstr>Course Offerings</vt:lpstr>
      <vt:lpstr>Types of Training</vt:lpstr>
      <vt:lpstr>Benefits of Training</vt:lpstr>
      <vt:lpstr>More Information/Links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CDISC Training (2021)</dc:title>
  <dc:creator>Saad Yousef</dc:creator>
  <cp:lastModifiedBy>Saad Yousef</cp:lastModifiedBy>
  <cp:revision>3</cp:revision>
  <dcterms:created xsi:type="dcterms:W3CDTF">2021-01-21T21:04:18Z</dcterms:created>
  <dcterms:modified xsi:type="dcterms:W3CDTF">2021-01-21T21:25:19Z</dcterms:modified>
</cp:coreProperties>
</file>