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302" r:id="rId6"/>
    <p:sldId id="304" r:id="rId7"/>
    <p:sldId id="305" r:id="rId8"/>
    <p:sldId id="330" r:id="rId9"/>
    <p:sldId id="307" r:id="rId10"/>
    <p:sldId id="313" r:id="rId11"/>
    <p:sldId id="333" r:id="rId12"/>
    <p:sldId id="334" r:id="rId13"/>
    <p:sldId id="332" r:id="rId14"/>
    <p:sldId id="335" r:id="rId15"/>
    <p:sldId id="314" r:id="rId16"/>
    <p:sldId id="315" r:id="rId17"/>
    <p:sldId id="308" r:id="rId18"/>
    <p:sldId id="276" r:id="rId19"/>
  </p:sldIdLst>
  <p:sldSz cx="9144000" cy="6858000" type="screen4x3"/>
  <p:notesSz cx="9928225" cy="6797675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Trebuchet MS" panose="020B060302020202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in, Petra" initials="RP" lastIdx="5" clrIdx="0"/>
  <p:cmAuthor id="1" name="Friebel, Marion" initials="FM" lastIdx="1" clrIdx="1">
    <p:extLst>
      <p:ext uri="{19B8F6BF-5375-455C-9EA6-DF929625EA0E}">
        <p15:presenceInfo xmlns:p15="http://schemas.microsoft.com/office/powerpoint/2012/main" userId="S::Marion.Friebel@parexel.com::8f4101b6-d6d8-4ff1-8f9d-1413884ab50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1E4D"/>
    <a:srgbClr val="002C77"/>
    <a:srgbClr val="DAD9D7"/>
    <a:srgbClr val="EBEBEB"/>
    <a:srgbClr val="E6E6E6"/>
    <a:srgbClr val="E1E8F6"/>
    <a:srgbClr val="C2D1EC"/>
    <a:srgbClr val="114045"/>
    <a:srgbClr val="414141"/>
    <a:srgbClr val="C2D2E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81" autoAdjust="0"/>
    <p:restoredTop sz="87646" autoAdjust="0"/>
  </p:normalViewPr>
  <p:slideViewPr>
    <p:cSldViewPr snapToGrid="0" showGuides="1">
      <p:cViewPr varScale="1">
        <p:scale>
          <a:sx n="94" d="100"/>
          <a:sy n="94" d="100"/>
        </p:scale>
        <p:origin x="102" y="168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-2844" y="-102"/>
      </p:cViewPr>
      <p:guideLst>
        <p:guide orient="horz" pos="2141"/>
        <p:guide pos="31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3130" cy="340469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851" y="1"/>
            <a:ext cx="4303130" cy="340469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D7A1272F-01FE-45D9-800A-B2CA375D3891}" type="datetimeFigureOut">
              <a:rPr lang="en-US" smtClean="0"/>
              <a:t>12/17/2020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037"/>
            <a:ext cx="4303130" cy="340469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851" y="6456037"/>
            <a:ext cx="4303130" cy="340469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D397BD20-09D8-4135-8A1C-60449D347C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879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1" cy="339884"/>
          </a:xfrm>
          <a:prstGeom prst="rect">
            <a:avLst/>
          </a:prstGeom>
        </p:spPr>
        <p:txBody>
          <a:bodyPr vert="horz" lIns="92748" tIns="46374" rIns="92748" bIns="4637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1" cy="339884"/>
          </a:xfrm>
          <a:prstGeom prst="rect">
            <a:avLst/>
          </a:prstGeom>
        </p:spPr>
        <p:txBody>
          <a:bodyPr vert="horz" lIns="92748" tIns="46374" rIns="92748" bIns="46374" rtlCol="0"/>
          <a:lstStyle>
            <a:lvl1pPr algn="r">
              <a:defRPr sz="1200"/>
            </a:lvl1pPr>
          </a:lstStyle>
          <a:p>
            <a:fld id="{39E28983-A640-448C-85C5-7067C3F9B0AB}" type="datetimeFigureOut">
              <a:rPr lang="en-US" smtClean="0"/>
              <a:pPr/>
              <a:t>12/17/2020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51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48" tIns="46374" rIns="92748" bIns="4637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2748" tIns="46374" rIns="92748" bIns="4637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3"/>
            <a:ext cx="4302231" cy="339884"/>
          </a:xfrm>
          <a:prstGeom prst="rect">
            <a:avLst/>
          </a:prstGeom>
        </p:spPr>
        <p:txBody>
          <a:bodyPr vert="horz" lIns="92748" tIns="46374" rIns="92748" bIns="4637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3"/>
            <a:ext cx="4302231" cy="339884"/>
          </a:xfrm>
          <a:prstGeom prst="rect">
            <a:avLst/>
          </a:prstGeom>
        </p:spPr>
        <p:txBody>
          <a:bodyPr vert="horz" lIns="92748" tIns="46374" rIns="92748" bIns="46374" rtlCol="0" anchor="b"/>
          <a:lstStyle>
            <a:lvl1pPr algn="r">
              <a:defRPr sz="1200"/>
            </a:lvl1pPr>
          </a:lstStyle>
          <a:p>
            <a:fld id="{C41A9627-1BFE-4755-AB99-9427DE64E1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961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088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066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3459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9951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/>
              <a:t>Any experiences , feedback from FDA on mapping SV domain</a:t>
            </a:r>
            <a:r>
              <a:rPr lang="de-DE" baseline="0"/>
              <a:t>, discrepany </a:t>
            </a:r>
            <a:r>
              <a:rPr lang="de-DE" baseline="0" dirty="0"/>
              <a:t>to the CDISC </a:t>
            </a:r>
            <a:r>
              <a:rPr lang="de-DE" baseline="0"/>
              <a:t>guidiances , In French GUG - Peter van Reusel Presentation- question come up and answer was that CDISC will have discussion with FDA regarding the discrepancy-maybe update is available</a:t>
            </a:r>
            <a:endParaRPr lang="de-D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4574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39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452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41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979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More specific that some review team can have specific technical guidiance including additional details-</a:t>
            </a:r>
            <a:r>
              <a:rPr lang="de-DE" dirty="0">
                <a:sym typeface="Wingdings" panose="05000000000000000000" pitchFamily="2" charset="2"/>
              </a:rPr>
              <a:t> early as much contact to review team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32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60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 for Drug Evaluation and Research (CDER) and Center for Biologics Evaluation and Research (CBER).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601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Yellow test deleted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6017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557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241801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4241801" y="4326467"/>
            <a:ext cx="4902200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707751" y="6548104"/>
            <a:ext cx="4052642" cy="20512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defRPr/>
            </a:pPr>
            <a:r>
              <a:rPr lang="en-GB" sz="1200" b="1" kern="9300" cap="all" dirty="0">
                <a:solidFill>
                  <a:srgbClr val="C0081F"/>
                </a:solidFill>
                <a:cs typeface="Arial"/>
              </a:rPr>
              <a:t>Confidential  </a:t>
            </a:r>
            <a:r>
              <a:rPr lang="en-GB" sz="800" b="1" kern="9300" cap="all" dirty="0">
                <a:solidFill>
                  <a:srgbClr val="FF0000"/>
                </a:solidFill>
                <a:cs typeface="Arial"/>
              </a:rPr>
              <a:t>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2020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Users\hurtb\Desktop\PAREXEL Logo with Tagline_Clear Background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098" y="5716924"/>
            <a:ext cx="1809051" cy="57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241801" y="276224"/>
            <a:ext cx="4666348" cy="3130753"/>
          </a:xfrm>
        </p:spPr>
        <p:txBody>
          <a:bodyPr rIns="0"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z="4000" dirty="0"/>
              <a:t> 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5001807" y="3518747"/>
            <a:ext cx="3712500" cy="400892"/>
          </a:xfrm>
        </p:spPr>
        <p:txBody>
          <a:bodyPr>
            <a:normAutofit/>
          </a:bodyPr>
          <a:lstStyle>
            <a:lvl1pPr marL="0" indent="0" algn="l">
              <a:spcAft>
                <a:spcPts val="0"/>
              </a:spcAft>
              <a:buNone/>
              <a:defRPr sz="1100" b="0">
                <a:solidFill>
                  <a:schemeClr val="tx2"/>
                </a:solidFill>
              </a:defRPr>
            </a:lvl1pPr>
            <a:lvl2pPr marL="1588" indent="0" algn="l">
              <a:buNone/>
              <a:defRPr baseline="0"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63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c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688975" indent="-179388">
              <a:buFont typeface="Lucida Grande"/>
              <a:buChar char="»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643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419"/>
            <a:ext cx="9258300" cy="6858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pic>
        <p:nvPicPr>
          <p:cNvPr id="15" name="Picture 14" descr="PAREXEL_Lockup_V2_RGB_Big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2400" y="6502400"/>
            <a:ext cx="1046706" cy="235024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2049557" y="2880193"/>
            <a:ext cx="710291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922408" y="2857612"/>
            <a:ext cx="6229196" cy="11496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7000" i="1" dirty="0">
                <a:solidFill>
                  <a:schemeClr val="tx2"/>
                </a:solidFill>
                <a:latin typeface="Arial"/>
                <a:cs typeface="Arial"/>
              </a:rPr>
              <a:t>THANK YOU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99994" y="6614106"/>
            <a:ext cx="3621024" cy="128016"/>
          </a:xfrm>
          <a:prstGeom prst="rect">
            <a:avLst/>
          </a:prstGeom>
          <a:noFill/>
        </p:spPr>
        <p:txBody>
          <a:bodyPr wrap="none" lIns="0" t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 u="none" strike="noStrike" kern="9300" cap="all" spc="0" baseline="0" dirty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© 2020 PAREXEL International corp.   /  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859197" y="6524690"/>
            <a:ext cx="1371600" cy="274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GB" sz="1200" b="1" i="0" u="none" strike="noStrike" kern="9300" cap="all" spc="0" normalizeH="0" baseline="0" noProof="0" dirty="0">
                <a:ln>
                  <a:noFill/>
                </a:ln>
                <a:solidFill>
                  <a:srgbClr val="C0081F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Confidential</a:t>
            </a:r>
            <a:r>
              <a:rPr lang="en-GB" sz="1200" b="1" i="0" u="none" strike="noStrike" kern="9300" cap="all" spc="0" baseline="0" dirty="0">
                <a:solidFill>
                  <a:srgbClr val="FF0000"/>
                </a:solidFill>
                <a:latin typeface="+mn-lt"/>
                <a:ea typeface="+mn-ea"/>
                <a:cs typeface="Arial"/>
              </a:rPr>
              <a:t> </a:t>
            </a:r>
            <a:endParaRPr lang="en-US" sz="1200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2259640" y="6492875"/>
            <a:ext cx="363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rgbClr val="41414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0C4ADD-19E2-3D40-90A8-DCE7776F50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046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REXEL_V2_Bi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50" y="6502400"/>
            <a:ext cx="1058541" cy="23199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9852" y="206597"/>
            <a:ext cx="8353007" cy="745981"/>
          </a:xfrm>
          <a:prstGeom prst="rect">
            <a:avLst/>
          </a:prstGeom>
        </p:spPr>
        <p:txBody>
          <a:bodyPr vert="horz" lIns="0" tIns="0" rIns="9144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610" y="1214742"/>
            <a:ext cx="8376605" cy="49203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994" y="6614117"/>
            <a:ext cx="4256106" cy="128016"/>
          </a:xfrm>
          <a:prstGeom prst="rect">
            <a:avLst/>
          </a:prstGeom>
          <a:noFill/>
        </p:spPr>
        <p:txBody>
          <a:bodyPr wrap="none" lIns="0" t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 u="none" strike="noStrike" kern="9300" cap="all" spc="0" baseline="0" dirty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© 2020 PAREXEL International corp.   / 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78513" y="185910"/>
            <a:ext cx="8765487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859201" y="6522008"/>
            <a:ext cx="1371600" cy="274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GB" sz="1200" b="1" i="0" u="none" strike="noStrike" kern="9300" cap="all" spc="0" normalizeH="0" baseline="0" noProof="0" dirty="0">
                <a:ln>
                  <a:noFill/>
                </a:ln>
                <a:solidFill>
                  <a:srgbClr val="C0081F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Confidential</a:t>
            </a:r>
            <a:r>
              <a:rPr lang="en-GB" sz="1200" b="1" i="0" u="none" strike="noStrike" kern="9300" cap="all" spc="0" baseline="0" dirty="0">
                <a:solidFill>
                  <a:srgbClr val="FF0000"/>
                </a:solidFill>
                <a:latin typeface="+mn-lt"/>
                <a:ea typeface="+mn-ea"/>
                <a:cs typeface="Arial"/>
              </a:rPr>
              <a:t> </a:t>
            </a:r>
            <a:endParaRPr lang="en-US" sz="1200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2259640" y="6492875"/>
            <a:ext cx="363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rgbClr val="41414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0C4ADD-19E2-3D40-90A8-DCE7776F50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35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650" r:id="rId2"/>
    <p:sldLayoutId id="2147483670" r:id="rId3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i="1" kern="1200" cap="all">
          <a:solidFill>
            <a:srgbClr val="002C77"/>
          </a:solidFill>
          <a:latin typeface="Arial"/>
          <a:ea typeface="+mj-ea"/>
          <a:cs typeface="Arial"/>
        </a:defRPr>
      </a:lvl1pPr>
    </p:titleStyle>
    <p:bodyStyle>
      <a:lvl1pPr marL="169863" indent="-169863" algn="l" defTabSz="457200" rtl="0" eaLnBrk="1" latinLnBrk="0" hangingPunct="1">
        <a:spcBef>
          <a:spcPts val="1200"/>
        </a:spcBef>
        <a:spcAft>
          <a:spcPts val="1200"/>
        </a:spcAft>
        <a:buFont typeface="Arial"/>
        <a:buChar char="•"/>
        <a:defRPr sz="2000" b="1" kern="1200">
          <a:solidFill>
            <a:srgbClr val="414141"/>
          </a:solidFill>
          <a:latin typeface="Arial"/>
          <a:ea typeface="+mn-ea"/>
          <a:cs typeface="Arial"/>
        </a:defRPr>
      </a:lvl1pPr>
      <a:lvl2pPr marL="169863" indent="-166688" algn="l" defTabSz="457200" rtl="0" eaLnBrk="1" latinLnBrk="0" hangingPunct="1">
        <a:spcBef>
          <a:spcPts val="0"/>
        </a:spcBef>
        <a:spcAft>
          <a:spcPts val="1200"/>
        </a:spcAft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2pPr>
      <a:lvl3pPr marL="339725" indent="-169863" algn="l" defTabSz="339725" rtl="0" eaLnBrk="1" latinLnBrk="0" hangingPunct="1">
        <a:spcBef>
          <a:spcPts val="0"/>
        </a:spcBef>
        <a:spcAft>
          <a:spcPts val="1200"/>
        </a:spcAft>
        <a:buFont typeface="Arial"/>
        <a:buChar char="•"/>
        <a:tabLst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509588" indent="-169863" algn="l" defTabSz="681038" rtl="0" eaLnBrk="1" latinLnBrk="0" hangingPunct="1">
        <a:spcBef>
          <a:spcPts val="0"/>
        </a:spcBef>
        <a:spcAft>
          <a:spcPts val="1200"/>
        </a:spcAft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681038" indent="-171450" algn="l" defTabSz="457200" rtl="0" eaLnBrk="1" latinLnBrk="0" hangingPunct="1">
        <a:spcBef>
          <a:spcPts val="0"/>
        </a:spcBef>
        <a:spcAft>
          <a:spcPts val="1200"/>
        </a:spcAft>
        <a:buFont typeface="Lucida Grande"/>
        <a:buChar char="»"/>
        <a:tabLst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0" indent="0" algn="l" defTabSz="457200" rtl="0" eaLnBrk="1" latinLnBrk="0" hangingPunct="1">
        <a:spcBef>
          <a:spcPts val="0"/>
        </a:spcBef>
        <a:spcAft>
          <a:spcPts val="1200"/>
        </a:spcAft>
        <a:buFont typeface="Arial"/>
        <a:buNone/>
        <a:defRPr sz="1800" b="0" i="1" kern="1200" cap="all" baseline="0">
          <a:solidFill>
            <a:schemeClr val="tx1"/>
          </a:solidFill>
          <a:latin typeface="Arial"/>
          <a:ea typeface="+mn-ea"/>
          <a:cs typeface="Arial"/>
        </a:defRPr>
      </a:lvl6pPr>
      <a:lvl7pPr marL="0" indent="0" algn="l" defTabSz="457200" rtl="0" eaLnBrk="1" latinLnBrk="0" hangingPunct="1">
        <a:spcBef>
          <a:spcPts val="0"/>
        </a:spcBef>
        <a:spcAft>
          <a:spcPts val="1200"/>
        </a:spcAft>
        <a:buFont typeface="Arial"/>
        <a:buNone/>
        <a:defRPr sz="900" kern="1200">
          <a:solidFill>
            <a:schemeClr val="tx1"/>
          </a:solidFill>
          <a:latin typeface="Arial"/>
          <a:ea typeface="+mn-ea"/>
          <a:cs typeface="Arial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2116" y="363236"/>
            <a:ext cx="3722190" cy="3043741"/>
          </a:xfrm>
        </p:spPr>
        <p:txBody>
          <a:bodyPr>
            <a:normAutofit fontScale="90000"/>
          </a:bodyPr>
          <a:lstStyle/>
          <a:p>
            <a:br>
              <a:rPr lang="en-US" sz="3800" dirty="0"/>
            </a:br>
            <a:br>
              <a:rPr lang="en-US" sz="3800" dirty="0"/>
            </a:br>
            <a:br>
              <a:rPr lang="en-US" sz="3800" dirty="0"/>
            </a:br>
            <a:r>
              <a:rPr lang="en-US" sz="4000" dirty="0"/>
              <a:t>Changes in FDA technical Conformance Guide v4.6</a:t>
            </a:r>
            <a:endParaRPr lang="en-US" sz="3800" dirty="0"/>
          </a:p>
        </p:txBody>
      </p:sp>
      <p:sp>
        <p:nvSpPr>
          <p:cNvPr id="3" name="TextBox 2"/>
          <p:cNvSpPr txBox="1"/>
          <p:nvPr/>
        </p:nvSpPr>
        <p:spPr>
          <a:xfrm>
            <a:off x="4991100" y="3629025"/>
            <a:ext cx="35623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002C77"/>
                </a:solidFill>
              </a:rPr>
              <a:t>18.Dec2020, German User Group Meeting, </a:t>
            </a:r>
            <a:r>
              <a:rPr lang="en-US" sz="1200" dirty="0">
                <a:solidFill>
                  <a:schemeClr val="tx2"/>
                </a:solidFill>
              </a:rPr>
              <a:t>Marion Friebel</a:t>
            </a:r>
          </a:p>
          <a:p>
            <a:endParaRPr lang="en-US" dirty="0">
              <a:solidFill>
                <a:srgbClr val="414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52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Changes from guide v4.5.1 to Guide v4.6 (released November 2020)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6.1.3</a:t>
            </a:r>
            <a:endParaRPr lang="de-DE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2AF1B61-C444-4E8D-962C-252449E1E0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52125" y="1163252"/>
            <a:ext cx="6772116" cy="169075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0E65F5D-6AFE-406B-8D24-EF29B0A9D102}"/>
              </a:ext>
            </a:extLst>
          </p:cNvPr>
          <p:cNvSpPr/>
          <p:nvPr/>
        </p:nvSpPr>
        <p:spPr>
          <a:xfrm>
            <a:off x="390525" y="1148081"/>
            <a:ext cx="747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FF0000"/>
                </a:solidFill>
              </a:rPr>
              <a:t>V4.5.1</a:t>
            </a:r>
            <a:r>
              <a:rPr lang="de-DE" sz="1400" dirty="0">
                <a:solidFill>
                  <a:srgbClr val="FF0000"/>
                </a:solidFill>
              </a:rPr>
              <a:t>:</a:t>
            </a:r>
            <a:endParaRPr lang="de-DE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DB8903-696B-4A33-AFD8-D743923F148D}"/>
              </a:ext>
            </a:extLst>
          </p:cNvPr>
          <p:cNvSpPr/>
          <p:nvPr/>
        </p:nvSpPr>
        <p:spPr>
          <a:xfrm rot="10800000" flipV="1">
            <a:off x="389853" y="2839363"/>
            <a:ext cx="747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FF0000"/>
                </a:solidFill>
              </a:rPr>
              <a:t>V4.6</a:t>
            </a:r>
            <a:r>
              <a:rPr lang="de-DE" sz="1400" dirty="0">
                <a:solidFill>
                  <a:srgbClr val="FF0000"/>
                </a:solidFill>
              </a:rPr>
              <a:t>:</a:t>
            </a:r>
            <a:endParaRPr lang="de-DE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EB5D2F-27D5-498F-8D85-67DF4ED76F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125" y="3064682"/>
            <a:ext cx="6320789" cy="11545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44375C-7DC7-4CF8-826E-FF424D89A5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3245" y="4033813"/>
            <a:ext cx="5674835" cy="58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018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2" y="206597"/>
            <a:ext cx="8354098" cy="784003"/>
          </a:xfrm>
        </p:spPr>
        <p:txBody>
          <a:bodyPr/>
          <a:lstStyle/>
          <a:p>
            <a:r>
              <a:rPr lang="de-DE" dirty="0"/>
              <a:t>Changes from guide v4.1 to Guide v4.2 (released November 2020)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Appendix c</a:t>
            </a:r>
            <a:endParaRPr lang="de-DE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3826" y="1123950"/>
            <a:ext cx="647699" cy="1857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69863" indent="-169863" algn="l" defTabSz="457200" rtl="0" eaLnBrk="1" latinLnBrk="0" hangingPunct="1">
              <a:spcBef>
                <a:spcPts val="1200"/>
              </a:spcBef>
              <a:spcAft>
                <a:spcPts val="1200"/>
              </a:spcAft>
              <a:buFont typeface="Arial"/>
              <a:buChar char="•"/>
              <a:defRPr sz="2000" b="1" kern="1200">
                <a:solidFill>
                  <a:srgbClr val="414141"/>
                </a:solidFill>
                <a:latin typeface="Arial"/>
                <a:ea typeface="+mn-ea"/>
                <a:cs typeface="Arial"/>
              </a:defRPr>
            </a:lvl1pPr>
            <a:lvl2pPr marL="169863" indent="-1666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339725" indent="-169863" algn="l" defTabSz="339725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509588" indent="-169863" algn="l" defTabSz="681038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688975" indent="-1793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Lucida Grande"/>
              <a:buChar char="»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1800" b="0" i="1" kern="1200" cap="all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9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400" b="0" i="1" dirty="0">
                <a:solidFill>
                  <a:srgbClr val="FF0000"/>
                </a:solidFill>
              </a:rPr>
              <a:t>V4.5.1:</a:t>
            </a:r>
            <a:endParaRPr lang="de-DE" b="0" i="1" dirty="0"/>
          </a:p>
          <a:p>
            <a:endParaRPr lang="de-DE" b="0" i="1" dirty="0"/>
          </a:p>
          <a:p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123826" y="3105835"/>
            <a:ext cx="8572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FF0000"/>
                </a:solidFill>
              </a:rPr>
              <a:t>V4.6: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6677183-90C2-4C87-B4B5-AF22569021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1509" y="3678494"/>
            <a:ext cx="7000875" cy="1104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269EBE-8CCF-48B8-B15B-7D1B7D4902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160" y="1631278"/>
            <a:ext cx="624840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188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3" y="206598"/>
            <a:ext cx="8106448" cy="688752"/>
          </a:xfrm>
        </p:spPr>
        <p:txBody>
          <a:bodyPr/>
          <a:lstStyle/>
          <a:p>
            <a:r>
              <a:rPr lang="de-DE" dirty="0"/>
              <a:t>Changes from guide v4.1 to Guide v4.2 (released November 2020)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Appendix 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400" b="0" dirty="0"/>
              <a:t>  </a:t>
            </a:r>
            <a:endParaRPr lang="de-DE" dirty="0"/>
          </a:p>
        </p:txBody>
      </p:sp>
      <p:sp>
        <p:nvSpPr>
          <p:cNvPr id="4" name="Rectangle 3"/>
          <p:cNvSpPr/>
          <p:nvPr/>
        </p:nvSpPr>
        <p:spPr>
          <a:xfrm>
            <a:off x="247649" y="1057275"/>
            <a:ext cx="11036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V4.5.1:                                                                     </a:t>
            </a:r>
          </a:p>
        </p:txBody>
      </p:sp>
      <p:sp>
        <p:nvSpPr>
          <p:cNvPr id="11" name="Rectangle 10"/>
          <p:cNvSpPr/>
          <p:nvPr/>
        </p:nvSpPr>
        <p:spPr>
          <a:xfrm rot="10800000" flipV="1">
            <a:off x="296257" y="3713690"/>
            <a:ext cx="23021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V4.6:                                                                  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720D42-0B9A-4BD0-8105-6522C82B6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420" y="3944505"/>
            <a:ext cx="5277168" cy="9180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FAFA16-00C3-400B-906F-D6E251D0D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9860" y="1266418"/>
            <a:ext cx="5641340" cy="14548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8C4E56-C974-4F1B-9987-A15626FEBC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9860" y="5022294"/>
            <a:ext cx="4411980" cy="37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675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  <a:t>Question : mapping Covid impact    SV versa VE ?</a:t>
            </a:r>
            <a:endParaRPr lang="de-DE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3826" y="990600"/>
            <a:ext cx="714374" cy="2952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69863" indent="-169863" algn="l" defTabSz="457200" rtl="0" eaLnBrk="1" latinLnBrk="0" hangingPunct="1">
              <a:spcBef>
                <a:spcPts val="1200"/>
              </a:spcBef>
              <a:spcAft>
                <a:spcPts val="1200"/>
              </a:spcAft>
              <a:buFont typeface="Arial"/>
              <a:buChar char="•"/>
              <a:defRPr sz="2000" b="1" kern="1200">
                <a:solidFill>
                  <a:srgbClr val="414141"/>
                </a:solidFill>
                <a:latin typeface="Arial"/>
                <a:ea typeface="+mn-ea"/>
                <a:cs typeface="Arial"/>
              </a:defRPr>
            </a:lvl1pPr>
            <a:lvl2pPr marL="169863" indent="-1666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339725" indent="-169863" algn="l" defTabSz="339725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509588" indent="-169863" algn="l" defTabSz="681038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688975" indent="-1793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Lucida Grande"/>
              <a:buChar char="»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1800" b="0" i="1" kern="1200" cap="all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9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:                                                                   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          </a:t>
            </a:r>
            <a:endParaRPr lang="de-DE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B6B457-C9B0-4098-8F95-D3792453C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032" y="952578"/>
            <a:ext cx="6734175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479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53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u="sng" dirty="0"/>
              <a:t>This Study Data Technical Conformance Guide provides specification, recommendations and general considerations on how to submit standardized study data using FDA–support</a:t>
            </a:r>
          </a:p>
          <a:p>
            <a:r>
              <a:rPr lang="de-DE" dirty="0"/>
              <a:t>The guide is separated in the same sections as before:</a:t>
            </a:r>
          </a:p>
          <a:p>
            <a:pPr marL="0" indent="0">
              <a:buNone/>
            </a:pPr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          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914650"/>
            <a:ext cx="7410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695700"/>
            <a:ext cx="76390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772025"/>
            <a:ext cx="76866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4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 -  continue</a:t>
            </a:r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009649"/>
            <a:ext cx="7400925" cy="106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276475"/>
            <a:ext cx="78009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190874"/>
            <a:ext cx="75533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971924"/>
            <a:ext cx="73152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867275"/>
            <a:ext cx="72961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353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Updates 4.6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26D5A7D6-C3B7-4FF4-AAC5-E5A3D924D0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9852" y="835978"/>
            <a:ext cx="8286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323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Changes from guide v4.5.1 to Guide v4.6 (released November 2020)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1.2</a:t>
            </a:r>
            <a:b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de-DE" sz="1400" dirty="0">
              <a:solidFill>
                <a:srgbClr val="FF0000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C02FA7C-5AE7-4297-B8F5-B18FC5C67B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9852" y="2299732"/>
            <a:ext cx="7210425" cy="26479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8F59FCA-4103-4A71-B210-ADE101E00E41}"/>
              </a:ext>
            </a:extLst>
          </p:cNvPr>
          <p:cNvSpPr/>
          <p:nvPr/>
        </p:nvSpPr>
        <p:spPr>
          <a:xfrm>
            <a:off x="390525" y="1148081"/>
            <a:ext cx="747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FF0000"/>
                </a:solidFill>
              </a:rPr>
              <a:t>V4.6</a:t>
            </a:r>
            <a:r>
              <a:rPr lang="de-DE" sz="1400" dirty="0">
                <a:solidFill>
                  <a:srgbClr val="FF0000"/>
                </a:solidFill>
              </a:rPr>
              <a:t>:</a:t>
            </a:r>
            <a:endParaRPr lang="de-DE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10847D4-1200-4470-A0AB-C38C84B1F2A0}"/>
              </a:ext>
            </a:extLst>
          </p:cNvPr>
          <p:cNvSpPr/>
          <p:nvPr/>
        </p:nvSpPr>
        <p:spPr>
          <a:xfrm>
            <a:off x="389852" y="1930400"/>
            <a:ext cx="77483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451E4D"/>
                </a:solidFill>
              </a:rPr>
              <a:t>Added Text</a:t>
            </a:r>
          </a:p>
        </p:txBody>
      </p:sp>
    </p:spTree>
    <p:extLst>
      <p:ext uri="{BB962C8B-B14F-4D97-AF65-F5344CB8AC3E}">
        <p14:creationId xmlns:p14="http://schemas.microsoft.com/office/powerpoint/2010/main" val="1454422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Changes from guide v4.5.1 to Guide v4.6 (released November 2020)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4.1.1.2</a:t>
            </a:r>
            <a:br>
              <a:rPr lang="de-DE" dirty="0"/>
            </a:br>
            <a:b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1400" dirty="0">
                <a:solidFill>
                  <a:srgbClr val="FF0000"/>
                </a:solidFill>
              </a:rPr>
              <a:t>v4.5.1:</a:t>
            </a:r>
            <a:endParaRPr lang="de-DE" sz="1400" dirty="0"/>
          </a:p>
        </p:txBody>
      </p:sp>
      <p:sp>
        <p:nvSpPr>
          <p:cNvPr id="4" name="Rectangle 3"/>
          <p:cNvSpPr/>
          <p:nvPr/>
        </p:nvSpPr>
        <p:spPr>
          <a:xfrm>
            <a:off x="325119" y="3292079"/>
            <a:ext cx="70104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FF0000"/>
                </a:solidFill>
              </a:rPr>
              <a:t>V4.6</a:t>
            </a:r>
            <a:r>
              <a:rPr lang="de-DE" sz="1400" b="1" i="1" dirty="0">
                <a:solidFill>
                  <a:srgbClr val="FF0000"/>
                </a:solidFill>
              </a:rPr>
              <a:t>:                    </a:t>
            </a:r>
            <a:r>
              <a:rPr lang="de-DE" sz="1400" b="1" dirty="0">
                <a:solidFill>
                  <a:srgbClr val="FF0000"/>
                </a:solidFill>
              </a:rPr>
              <a:t>yellow marked passage is removed in v4.6</a:t>
            </a:r>
            <a:endParaRPr lang="de-DE" sz="14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745" y="952501"/>
            <a:ext cx="3371056" cy="30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D7E063-3A2A-4E9B-B192-8F74D6CFFB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2726" y="1336478"/>
            <a:ext cx="61150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013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2" y="206598"/>
            <a:ext cx="8354098" cy="622078"/>
          </a:xfrm>
        </p:spPr>
        <p:txBody>
          <a:bodyPr/>
          <a:lstStyle/>
          <a:p>
            <a:r>
              <a:rPr lang="de-DE" dirty="0"/>
              <a:t>Changes from guide v4.5.1 to Guide v4.6 (released November 2020)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4.1.3.2</a:t>
            </a:r>
            <a:b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1400" dirty="0">
                <a:solidFill>
                  <a:srgbClr val="FF0000"/>
                </a:solidFill>
              </a:rPr>
              <a:t>v4.6:</a:t>
            </a:r>
            <a:endParaRPr lang="de-DE" sz="1400" dirty="0"/>
          </a:p>
        </p:txBody>
      </p:sp>
      <p:sp>
        <p:nvSpPr>
          <p:cNvPr id="4" name="Rectangle 3"/>
          <p:cNvSpPr/>
          <p:nvPr/>
        </p:nvSpPr>
        <p:spPr>
          <a:xfrm rot="10800000" flipV="1">
            <a:off x="205740" y="3189178"/>
            <a:ext cx="11353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  </a:t>
            </a:r>
            <a:r>
              <a:rPr lang="de-DE" sz="1400" i="1" dirty="0">
                <a:solidFill>
                  <a:srgbClr val="FF0000"/>
                </a:solidFill>
              </a:rPr>
              <a:t>New text</a:t>
            </a:r>
            <a:r>
              <a:rPr lang="de-DE" sz="1400" dirty="0">
                <a:solidFill>
                  <a:srgbClr val="FF0000"/>
                </a:solidFill>
              </a:rPr>
              <a:t>:  </a:t>
            </a:r>
            <a:endParaRPr lang="de-DE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D0C3B0-1678-4D88-B2D9-D8B05B0AD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510" y="3327082"/>
            <a:ext cx="7048500" cy="31908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ACDDD1-E598-418C-AED3-A925F0E447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265" y="945605"/>
            <a:ext cx="6692265" cy="232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13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2" y="206598"/>
            <a:ext cx="8354098" cy="622078"/>
          </a:xfrm>
        </p:spPr>
        <p:txBody>
          <a:bodyPr/>
          <a:lstStyle/>
          <a:p>
            <a:r>
              <a:rPr lang="de-DE" dirty="0"/>
              <a:t>Changes from guide v4.5.1 to Guide v4.6 (released November 2020)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4.1.4.1</a:t>
            </a:r>
            <a:endParaRPr lang="de-DE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262192-C57F-4A03-A101-E2D73094B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112" y="1879600"/>
            <a:ext cx="6628448" cy="27114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59AEACC-BD8F-47E2-8DBB-8FA705237A63}"/>
              </a:ext>
            </a:extLst>
          </p:cNvPr>
          <p:cNvSpPr/>
          <p:nvPr/>
        </p:nvSpPr>
        <p:spPr>
          <a:xfrm>
            <a:off x="390525" y="1148081"/>
            <a:ext cx="747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FF0000"/>
                </a:solidFill>
              </a:rPr>
              <a:t>V4.5.1</a:t>
            </a:r>
            <a:r>
              <a:rPr lang="de-DE" sz="1400" dirty="0">
                <a:solidFill>
                  <a:srgbClr val="FF0000"/>
                </a:solidFill>
              </a:rPr>
              <a:t>: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360936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331" y="206597"/>
            <a:ext cx="8353007" cy="745981"/>
          </a:xfrm>
        </p:spPr>
        <p:txBody>
          <a:bodyPr/>
          <a:lstStyle/>
          <a:p>
            <a:r>
              <a:rPr lang="de-DE" sz="2000" dirty="0"/>
              <a:t>Changes from guide v4.5.1 to Guide v4.6 (released November 2020) –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5.2</a:t>
            </a:r>
            <a:b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de-DE" sz="14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456CC08-E258-4479-A9B2-44CD75AFBF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6891" y="1994260"/>
            <a:ext cx="6743700" cy="7524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F6FADB8-1700-450D-8654-DB64E726BB55}"/>
              </a:ext>
            </a:extLst>
          </p:cNvPr>
          <p:cNvSpPr/>
          <p:nvPr/>
        </p:nvSpPr>
        <p:spPr>
          <a:xfrm rot="10800000" flipV="1">
            <a:off x="356891" y="1507649"/>
            <a:ext cx="13752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  </a:t>
            </a:r>
            <a:r>
              <a:rPr lang="de-DE" sz="1400" i="1" dirty="0">
                <a:solidFill>
                  <a:srgbClr val="FF0000"/>
                </a:solidFill>
              </a:rPr>
              <a:t>New Taug</a:t>
            </a:r>
            <a:r>
              <a:rPr lang="de-DE" sz="1400" dirty="0">
                <a:solidFill>
                  <a:srgbClr val="FF0000"/>
                </a:solidFill>
              </a:rPr>
              <a:t>: 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221435942"/>
      </p:ext>
    </p:extLst>
  </p:cSld>
  <p:clrMapOvr>
    <a:masterClrMapping/>
  </p:clrMapOvr>
</p:sld>
</file>

<file path=ppt/theme/theme1.xml><?xml version="1.0" encoding="utf-8"?>
<a:theme xmlns:a="http://schemas.openxmlformats.org/drawingml/2006/main" name="PAREXEL PPT Template for Conferences_JAN17">
  <a:themeElements>
    <a:clrScheme name="PAREXEL 2104 Palette">
      <a:dk1>
        <a:srgbClr val="414141"/>
      </a:dk1>
      <a:lt1>
        <a:srgbClr val="FFFFFF"/>
      </a:lt1>
      <a:dk2>
        <a:srgbClr val="002C77"/>
      </a:dk2>
      <a:lt2>
        <a:srgbClr val="6A1A41"/>
      </a:lt2>
      <a:accent1>
        <a:srgbClr val="114045"/>
      </a:accent1>
      <a:accent2>
        <a:srgbClr val="451E4D"/>
      </a:accent2>
      <a:accent3>
        <a:srgbClr val="3468C0"/>
      </a:accent3>
      <a:accent4>
        <a:srgbClr val="677F3A"/>
      </a:accent4>
      <a:accent5>
        <a:srgbClr val="CA511E"/>
      </a:accent5>
      <a:accent6>
        <a:srgbClr val="AC063C"/>
      </a:accent6>
      <a:hlink>
        <a:srgbClr val="B9BE10"/>
      </a:hlink>
      <a:folHlink>
        <a:srgbClr val="B3B1B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st_x0020_Updated_x0020_By xmlns="b895a170-9c1c-438e-a300-744152ab4794" xsi:nil="true"/>
    <Version1TaxHTField1 xmlns="ed5fddad-caff-460b-9a61-91dac819c123">
      <Terms xmlns="http://schemas.microsoft.com/office/infopath/2007/PartnerControls"/>
    </Version1TaxHTField1>
    <Region1TaxHTField1 xmlns="ed5fddad-caff-460b-9a61-91dac819c123">
      <Terms xmlns="http://schemas.microsoft.com/office/infopath/2007/PartnerControls"/>
    </Region1TaxHTField1>
    <RoutingRuleDescription xmlns="http://schemas.microsoft.com/sharepoint/v3">PAREXEL PPT High-Resolution Template</RoutingRuleDescription>
    <Last_x0020_Modified_x0020_By xmlns="b895a170-9c1c-438e-a300-744152ab4794" xsi:nil="true"/>
    <TaxCatchAll xmlns="81ba672a-242f-4ade-a224-231f5fb25e36"/>
    <_dlc_DocId xmlns="ed5fddad-caff-460b-9a61-91dac819c123">YJRDSVPQRJSS-17-2746</_dlc_DocId>
    <_dlc_DocIdUrl xmlns="ed5fddad-caff-460b-9a61-91dac819c123">
      <Url>http://epsp.pxl.int/ga/marketing/_layouts/DocIdRedir.aspx?ID=YJRDSVPQRJSS-17-2746</Url>
      <Description>YJRDSVPQRJSS-17-2746</Description>
    </_dlc_DocIdUrl>
    <IconOverlay xmlns="http://schemas.microsoft.com/sharepoint/v4" xsi:nil="true"/>
    <_dlc_DocIdPersistId xmlns="ed5fddad-caff-460b-9a61-91dac819c123">false</_dlc_DocIdPersistId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Marketing Final2" ma:contentTypeID="0x01010071118A678000944C90E3ECBAA2F2B0CC00ACB90F6F6541684A999EEBE1FBEB3B50" ma:contentTypeVersion="20" ma:contentTypeDescription="" ma:contentTypeScope="" ma:versionID="de9c7648a48d4cd9d4051c7f011edbaf">
  <xsd:schema xmlns:xsd="http://www.w3.org/2001/XMLSchema" xmlns:xs="http://www.w3.org/2001/XMLSchema" xmlns:p="http://schemas.microsoft.com/office/2006/metadata/properties" xmlns:ns1="http://schemas.microsoft.com/sharepoint/v3" xmlns:ns3="ed5fddad-caff-460b-9a61-91dac819c123" xmlns:ns4="81ba672a-242f-4ade-a224-231f5fb25e36" xmlns:ns7="b895a170-9c1c-438e-a300-744152ab4794" xmlns:ns8="http://schemas.microsoft.com/sharepoint/v4" targetNamespace="http://schemas.microsoft.com/office/2006/metadata/properties" ma:root="true" ma:fieldsID="1eec25de72db659dc776aff84da09f07" ns1:_="" ns3:_="" ns4:_="" ns7:_="" ns8:_="">
    <xsd:import namespace="http://schemas.microsoft.com/sharepoint/v3"/>
    <xsd:import namespace="ed5fddad-caff-460b-9a61-91dac819c123"/>
    <xsd:import namespace="81ba672a-242f-4ade-a224-231f5fb25e36"/>
    <xsd:import namespace="b895a170-9c1c-438e-a300-744152ab4794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4:TaxCatchAll" minOccurs="0"/>
                <xsd:element ref="ns4:TaxCatchAllLabel" minOccurs="0"/>
                <xsd:element ref="ns3:Region1TaxHTField1" minOccurs="0"/>
                <xsd:element ref="ns3:Version1TaxHTField1" minOccurs="0"/>
                <xsd:element ref="ns1:RoutingRuleDescription"/>
                <xsd:element ref="ns7:Last_x0020_Modified_x0020_By" minOccurs="0"/>
                <xsd:element ref="ns7:Last_x0020_Updated_x0020_By" minOccurs="0"/>
                <xsd:element ref="ns8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17" ma:displayName="Description" ma:description="Abstract of document in native language; British English equivalent added to abstract for international sharing" ma:internalName="RoutingRuleDescription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5fddad-caff-460b-9a61-91dac819c12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Region1TaxHTField1" ma:index="13" nillable="true" ma:taxonomy="true" ma:internalName="Region1TaxHTField1" ma:taxonomyFieldName="Region1" ma:displayName="Region" ma:default="" ma:fieldId="{725b898f-6251-47d2-a703-eb1e2aee289e}" ma:sspId="04c08f00-645a-4098-aa4d-84bc43e9e1cc" ma:termSetId="39e282be-3158-46ca-b0a4-6d9684daf6b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Version1TaxHTField1" ma:index="15" nillable="true" ma:taxonomy="true" ma:internalName="Version1TaxHTField1" ma:taxonomyFieldName="Version1" ma:displayName="Version" ma:default="" ma:fieldId="{b8ecb08a-4728-4a34-a735-b650b9ed8da6}" ma:sspId="04c08f00-645a-4098-aa4d-84bc43e9e1cc" ma:termSetId="22634ad9-535c-45ff-ab0f-4d9517014d4f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a672a-242f-4ade-a224-231f5fb25e36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34b6083c-7b56-4193-9e46-8668363bcbdd}" ma:internalName="TaxCatchAll" ma:showField="CatchAllData" ma:web="ed5fddad-caff-460b-9a61-91dac819c1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34b6083c-7b56-4193-9e46-8668363bcbdd}" ma:internalName="TaxCatchAllLabel" ma:readOnly="true" ma:showField="CatchAllDataLabel" ma:web="ed5fddad-caff-460b-9a61-91dac819c1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95a170-9c1c-438e-a300-744152ab4794" elementFormDefault="qualified">
    <xsd:import namespace="http://schemas.microsoft.com/office/2006/documentManagement/types"/>
    <xsd:import namespace="http://schemas.microsoft.com/office/infopath/2007/PartnerControls"/>
    <xsd:element name="Last_x0020_Modified_x0020_By" ma:index="20" nillable="true" ma:displayName="Last Modified By" ma:internalName="Last_x0020_Modified_x0020_By">
      <xsd:simpleType>
        <xsd:restriction base="dms:Text">
          <xsd:maxLength value="255"/>
        </xsd:restriction>
      </xsd:simpleType>
    </xsd:element>
    <xsd:element name="Last_x0020_Updated_x0020_By" ma:index="21" nillable="true" ma:displayName="Last Updated By" ma:internalName="Last_x0020_Updated_x0020_B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2" nillable="true" ma:displayName="IconOverlay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44AC19-9B0E-44C6-9258-047DA4B69FA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09EB67D7-CDA1-4776-8B6C-E33F70CECC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62C7-9215-42CD-AF0B-8E87FB6E1E99}">
  <ds:schemaRefs>
    <ds:schemaRef ds:uri="http://schemas.microsoft.com/office/2006/documentManagement/types"/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http://purl.org/dc/dcmitype/"/>
    <ds:schemaRef ds:uri="81ba672a-242f-4ade-a224-231f5fb25e36"/>
    <ds:schemaRef ds:uri="ed5fddad-caff-460b-9a61-91dac819c123"/>
    <ds:schemaRef ds:uri="http://purl.org/dc/elements/1.1/"/>
    <ds:schemaRef ds:uri="http://schemas.microsoft.com/office/2006/metadata/properties"/>
    <ds:schemaRef ds:uri="http://schemas.microsoft.com/office/infopath/2007/PartnerControls"/>
    <ds:schemaRef ds:uri="b895a170-9c1c-438e-a300-744152ab4794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1D9792B5-A8E9-4702-AEEF-EEF4AAEEA0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d5fddad-caff-460b-9a61-91dac819c123"/>
    <ds:schemaRef ds:uri="81ba672a-242f-4ade-a224-231f5fb25e36"/>
    <ds:schemaRef ds:uri="b895a170-9c1c-438e-a300-744152ab4794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PAREXEL PPT Template for Conferences_JAN17</Template>
  <TotalTime>314</TotalTime>
  <Words>354</Words>
  <Application>Microsoft Office PowerPoint</Application>
  <PresentationFormat>On-screen Show (4:3)</PresentationFormat>
  <Paragraphs>55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Calibri</vt:lpstr>
      <vt:lpstr>Lucida Grande</vt:lpstr>
      <vt:lpstr>PAREXEL PPT Template for Conferences_JAN17</vt:lpstr>
      <vt:lpstr>   Changes in FDA technical Conformance Guide v4.6</vt:lpstr>
      <vt:lpstr>Definition</vt:lpstr>
      <vt:lpstr>Definition -  continue</vt:lpstr>
      <vt:lpstr>Updates 4.6</vt:lpstr>
      <vt:lpstr>Changes from guide v4.5.1 to Guide v4.6 (released November 2020) –Updates in section 1.2 </vt:lpstr>
      <vt:lpstr>Changes from guide v4.5.1 to Guide v4.6 (released November 2020) –Updates in section 4.1.1.2  v4.5.1:</vt:lpstr>
      <vt:lpstr>Changes from guide v4.5.1 to Guide v4.6 (released November 2020) –Updates in section 4.1.3.2 v4.6:</vt:lpstr>
      <vt:lpstr>Changes from guide v4.5.1 to Guide v4.6 (released November 2020) –Updates in section 4.1.4.1</vt:lpstr>
      <vt:lpstr>Changes from guide v4.5.1 to Guide v4.6 (released November 2020) –Updates in section 5.2 </vt:lpstr>
      <vt:lpstr>Changes from guide v4.5.1 to Guide v4.6 (released November 2020) –Updates in section 6.1.3</vt:lpstr>
      <vt:lpstr>Changes from guide v4.1 to Guide v4.2 (released November 2020) –Appendix c</vt:lpstr>
      <vt:lpstr>Changes from guide v4.1 to Guide v4.2 (released November 2020) –Appendix D</vt:lpstr>
      <vt:lpstr>Question : mapping Covid impact    SV versa VE ?</vt:lpstr>
      <vt:lpstr>PowerPoint Presentation</vt:lpstr>
    </vt:vector>
  </TitlesOfParts>
  <Company>PAREXEL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 slide header</dc:title>
  <dc:creator>Dahill, Kathleen</dc:creator>
  <cp:lastModifiedBy>Friebel, Marion</cp:lastModifiedBy>
  <cp:revision>199</cp:revision>
  <cp:lastPrinted>2019-03-05T16:55:33Z</cp:lastPrinted>
  <dcterms:created xsi:type="dcterms:W3CDTF">2017-01-04T21:39:13Z</dcterms:created>
  <dcterms:modified xsi:type="dcterms:W3CDTF">2020-12-17T19:17:22Z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0x01010071118A678000944C90E3ECBAA2F2B0CC00ACB90F6F6541684A999EEBE1FBEB3B50</vt:lpwstr>
  </property>
  <property fmtid="{D5CDD505-2E9C-101B-9397-08002B2CF9AE}" pid="3" name="_dlc_DocIdItemGuid">
    <vt:lpwstr>628f099b-29b0-4961-bd11-d1097cb60631</vt:lpwstr>
  </property>
  <property fmtid="{D5CDD505-2E9C-101B-9397-08002B2CF9AE}" pid="4" name="Region1">
    <vt:lpwstr/>
  </property>
  <property fmtid="{D5CDD505-2E9C-101B-9397-08002B2CF9AE}" pid="5" name="Version1">
    <vt:lpwstr/>
  </property>
  <property fmtid="{D5CDD505-2E9C-101B-9397-08002B2CF9AE}" pid="6" name="Order">
    <vt:r8>95700</vt:r8>
  </property>
  <property fmtid="{D5CDD505-2E9C-101B-9397-08002B2CF9AE}" pid="7" name="Description00">
    <vt:lpwstr/>
  </property>
  <property fmtid="{D5CDD505-2E9C-101B-9397-08002B2CF9AE}" pid="8" name="URL">
    <vt:lpwstr/>
  </property>
  <property fmtid="{D5CDD505-2E9C-101B-9397-08002B2CF9AE}" pid="9" name="AlternateThumbnailUrl">
    <vt:lpwstr/>
  </property>
  <property fmtid="{D5CDD505-2E9C-101B-9397-08002B2CF9AE}" pid="10" name="vti_imgdate">
    <vt:lpwstr/>
  </property>
  <property fmtid="{D5CDD505-2E9C-101B-9397-08002B2CF9AE}" pid="11" name="SBU">
    <vt:lpwstr/>
  </property>
  <property fmtid="{D5CDD505-2E9C-101B-9397-08002B2CF9AE}" pid="12" name="wic_System_Copyright">
    <vt:lpwstr/>
  </property>
</Properties>
</file>