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19" r:id="rId5"/>
    <p:sldMasterId id="2147483735" r:id="rId6"/>
    <p:sldMasterId id="2147483754" r:id="rId7"/>
  </p:sldMasterIdLst>
  <p:notesMasterIdLst>
    <p:notesMasterId r:id="rId28"/>
  </p:notesMasterIdLst>
  <p:sldIdLst>
    <p:sldId id="730" r:id="rId8"/>
    <p:sldId id="724" r:id="rId9"/>
    <p:sldId id="1033" r:id="rId10"/>
    <p:sldId id="1028" r:id="rId11"/>
    <p:sldId id="1029" r:id="rId12"/>
    <p:sldId id="1030" r:id="rId13"/>
    <p:sldId id="1023" r:id="rId14"/>
    <p:sldId id="1024" r:id="rId15"/>
    <p:sldId id="1026" r:id="rId16"/>
    <p:sldId id="739" r:id="rId17"/>
    <p:sldId id="1021" r:id="rId18"/>
    <p:sldId id="1027" r:id="rId19"/>
    <p:sldId id="1022" r:id="rId20"/>
    <p:sldId id="731" r:id="rId21"/>
    <p:sldId id="729" r:id="rId22"/>
    <p:sldId id="743" r:id="rId23"/>
    <p:sldId id="1015" r:id="rId24"/>
    <p:sldId id="1025" r:id="rId25"/>
    <p:sldId id="1031" r:id="rId26"/>
    <p:sldId id="742" r:id="rId2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BC44"/>
    <a:srgbClr val="E0D384"/>
    <a:srgbClr val="FF9900"/>
    <a:srgbClr val="7EC490"/>
    <a:srgbClr val="75EE54"/>
    <a:srgbClr val="86BC8C"/>
    <a:srgbClr val="6CFE44"/>
    <a:srgbClr val="65DD68"/>
    <a:srgbClr val="B1C8F7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4230" autoAdjust="0"/>
  </p:normalViewPr>
  <p:slideViewPr>
    <p:cSldViewPr>
      <p:cViewPr>
        <p:scale>
          <a:sx n="63" d="100"/>
          <a:sy n="63" d="100"/>
        </p:scale>
        <p:origin x="294" y="-24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324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6ED240-66FA-49B1-8EC4-3401DD7F8809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665EC43-76D3-42A6-B9AE-611AF8885C63}">
      <dgm:prSet phldrT="[Text]" custT="1"/>
      <dgm:spPr>
        <a:solidFill>
          <a:srgbClr val="1F526F"/>
        </a:solidFill>
        <a:ln>
          <a:noFill/>
        </a:ln>
      </dgm:spPr>
      <dgm:t>
        <a:bodyPr/>
        <a:lstStyle/>
        <a:p>
          <a:pPr>
            <a:buNone/>
          </a:pPr>
          <a:r>
            <a:rPr lang="en-US" sz="2000" b="1" dirty="0"/>
            <a:t>Tools on the market</a:t>
          </a:r>
          <a:endParaRPr lang="en-US" sz="2000" dirty="0"/>
        </a:p>
      </dgm:t>
    </dgm:pt>
    <dgm:pt modelId="{E64EFFAB-CE98-4AA6-8745-A76A6E9D7A3F}" type="parTrans" cxnId="{71235558-4F2E-4EC5-BFFD-827F73D871CD}">
      <dgm:prSet/>
      <dgm:spPr/>
      <dgm:t>
        <a:bodyPr/>
        <a:lstStyle/>
        <a:p>
          <a:endParaRPr lang="en-US"/>
        </a:p>
      </dgm:t>
    </dgm:pt>
    <dgm:pt modelId="{DDEAB294-573B-4CA9-A306-539D0A07071C}" type="sibTrans" cxnId="{71235558-4F2E-4EC5-BFFD-827F73D871CD}">
      <dgm:prSet/>
      <dgm:spPr/>
      <dgm:t>
        <a:bodyPr/>
        <a:lstStyle/>
        <a:p>
          <a:endParaRPr lang="en-US"/>
        </a:p>
      </dgm:t>
    </dgm:pt>
    <dgm:pt modelId="{4DDD3F0F-0F8F-413C-A47B-DB360AA089C6}">
      <dgm:prSet phldrT="[Text]" custT="1"/>
      <dgm:spPr>
        <a:solidFill>
          <a:srgbClr val="3081AC"/>
        </a:solidFill>
        <a:ln>
          <a:noFill/>
        </a:ln>
      </dgm:spPr>
      <dgm:t>
        <a:bodyPr/>
        <a:lstStyle/>
        <a:p>
          <a:r>
            <a:rPr lang="en-US" sz="2000" dirty="0"/>
            <a:t>Use </a:t>
          </a:r>
          <a:r>
            <a:rPr lang="de-DE" sz="2000" dirty="0"/>
            <a:t>blank Case Report Form (</a:t>
          </a:r>
          <a:r>
            <a:rPr lang="de-DE" sz="2000" dirty="0" err="1"/>
            <a:t>CRF</a:t>
          </a:r>
          <a:r>
            <a:rPr lang="de-DE" sz="2000" dirty="0"/>
            <a:t>) </a:t>
          </a:r>
          <a:r>
            <a:rPr lang="de-DE" sz="2000" dirty="0" err="1"/>
            <a:t>document</a:t>
          </a:r>
          <a:r>
            <a:rPr lang="de-DE" sz="2000" dirty="0"/>
            <a:t> </a:t>
          </a:r>
          <a:r>
            <a:rPr lang="de-DE" sz="2000" dirty="0" err="1"/>
            <a:t>from</a:t>
          </a:r>
          <a:r>
            <a:rPr lang="de-DE" sz="2000" dirty="0"/>
            <a:t> Electronic Data Capture (</a:t>
          </a:r>
          <a:r>
            <a:rPr lang="de-DE" sz="2000" dirty="0" err="1"/>
            <a:t>EDC</a:t>
          </a:r>
          <a:r>
            <a:rPr lang="de-DE" sz="2000" dirty="0"/>
            <a:t>) </a:t>
          </a:r>
          <a:r>
            <a:rPr lang="de-DE" sz="2000" dirty="0" err="1"/>
            <a:t>system</a:t>
          </a:r>
          <a:endParaRPr lang="en-US" sz="2000" dirty="0">
            <a:solidFill>
              <a:schemeClr val="bg1"/>
            </a:solidFill>
          </a:endParaRPr>
        </a:p>
      </dgm:t>
    </dgm:pt>
    <dgm:pt modelId="{D9D0B858-55A9-4071-A990-469B174F2F15}" type="parTrans" cxnId="{9910AA2B-ACC9-46D7-BACC-A7CEBB0F87E4}">
      <dgm:prSet/>
      <dgm:spPr/>
      <dgm:t>
        <a:bodyPr/>
        <a:lstStyle/>
        <a:p>
          <a:endParaRPr lang="en-US"/>
        </a:p>
      </dgm:t>
    </dgm:pt>
    <dgm:pt modelId="{D8A81ACC-F132-47B1-A818-76547CC5C3DF}" type="sibTrans" cxnId="{9910AA2B-ACC9-46D7-BACC-A7CEBB0F87E4}">
      <dgm:prSet/>
      <dgm:spPr/>
      <dgm:t>
        <a:bodyPr/>
        <a:lstStyle/>
        <a:p>
          <a:endParaRPr lang="en-US"/>
        </a:p>
      </dgm:t>
    </dgm:pt>
    <dgm:pt modelId="{298AA518-B52B-4C22-B5DF-D86301BED29D}">
      <dgm:prSet phldrT="[Text]" custT="1"/>
      <dgm:spPr>
        <a:solidFill>
          <a:srgbClr val="B03918"/>
        </a:solidFill>
        <a:ln>
          <a:noFill/>
        </a:ln>
      </dgm:spPr>
      <dgm:t>
        <a:bodyPr/>
        <a:lstStyle/>
        <a:p>
          <a:pPr>
            <a:buNone/>
          </a:pPr>
          <a:r>
            <a:rPr lang="en-US" sz="2000" b="1"/>
            <a:t>aCRF Creator</a:t>
          </a:r>
          <a:endParaRPr lang="en-US" sz="2000"/>
        </a:p>
      </dgm:t>
    </dgm:pt>
    <dgm:pt modelId="{7BDA7FA9-2F60-4AAC-9914-30FC7BAE4213}" type="parTrans" cxnId="{61DB0A49-FD4B-4BD1-BE02-BAC921565C0B}">
      <dgm:prSet/>
      <dgm:spPr/>
      <dgm:t>
        <a:bodyPr/>
        <a:lstStyle/>
        <a:p>
          <a:endParaRPr lang="en-US"/>
        </a:p>
      </dgm:t>
    </dgm:pt>
    <dgm:pt modelId="{728BFE73-CDD2-4A04-87CF-ECBF974E58B3}" type="sibTrans" cxnId="{61DB0A49-FD4B-4BD1-BE02-BAC921565C0B}">
      <dgm:prSet/>
      <dgm:spPr/>
      <dgm:t>
        <a:bodyPr/>
        <a:lstStyle/>
        <a:p>
          <a:endParaRPr lang="en-US"/>
        </a:p>
      </dgm:t>
    </dgm:pt>
    <dgm:pt modelId="{A62B16BF-447B-4913-B643-A1F3A61545B9}">
      <dgm:prSet phldrT="[Text]" custT="1"/>
      <dgm:spPr>
        <a:solidFill>
          <a:srgbClr val="E35A35"/>
        </a:solidFill>
        <a:ln>
          <a:noFill/>
        </a:ln>
      </dgm:spPr>
      <dgm:t>
        <a:bodyPr/>
        <a:lstStyle/>
        <a:p>
          <a:r>
            <a:rPr lang="en-US" sz="2000"/>
            <a:t>Automated creation of SDTM annotated CRF</a:t>
          </a:r>
          <a:endParaRPr lang="en-US" sz="2000">
            <a:solidFill>
              <a:schemeClr val="bg1"/>
            </a:solidFill>
          </a:endParaRPr>
        </a:p>
      </dgm:t>
    </dgm:pt>
    <dgm:pt modelId="{75906589-F753-47CB-86C1-C3C01F189C87}" type="parTrans" cxnId="{412CB91D-3E6E-4F68-9C0B-8D0EA0912F44}">
      <dgm:prSet/>
      <dgm:spPr/>
      <dgm:t>
        <a:bodyPr/>
        <a:lstStyle/>
        <a:p>
          <a:endParaRPr lang="en-US"/>
        </a:p>
      </dgm:t>
    </dgm:pt>
    <dgm:pt modelId="{42F57078-1723-4973-86FA-F73BF1B49CC8}" type="sibTrans" cxnId="{412CB91D-3E6E-4F68-9C0B-8D0EA0912F44}">
      <dgm:prSet/>
      <dgm:spPr/>
      <dgm:t>
        <a:bodyPr/>
        <a:lstStyle/>
        <a:p>
          <a:endParaRPr lang="en-US"/>
        </a:p>
      </dgm:t>
    </dgm:pt>
    <dgm:pt modelId="{68CF1F71-247E-4933-84E0-E883C2CD27F0}">
      <dgm:prSet custT="1"/>
      <dgm:spPr/>
      <dgm:t>
        <a:bodyPr/>
        <a:lstStyle/>
        <a:p>
          <a:r>
            <a:rPr lang="de-DE" sz="2000" dirty="0" err="1"/>
            <a:t>Often</a:t>
          </a:r>
          <a:r>
            <a:rPr lang="de-DE" sz="2000" dirty="0"/>
            <a:t> </a:t>
          </a:r>
          <a:r>
            <a:rPr lang="de-DE" sz="2000" dirty="0" err="1"/>
            <a:t>require</a:t>
          </a:r>
          <a:r>
            <a:rPr lang="de-DE" sz="2000" dirty="0"/>
            <a:t> </a:t>
          </a:r>
          <a:r>
            <a:rPr lang="de-DE" sz="2000" dirty="0" err="1"/>
            <a:t>pre</a:t>
          </a:r>
          <a:r>
            <a:rPr lang="de-DE" sz="2000" dirty="0"/>
            <a:t>-annotation </a:t>
          </a:r>
          <a:r>
            <a:rPr lang="de-DE" sz="2000" dirty="0" err="1"/>
            <a:t>of</a:t>
          </a:r>
          <a:r>
            <a:rPr lang="de-DE" sz="2000" dirty="0"/>
            <a:t> </a:t>
          </a:r>
          <a:r>
            <a:rPr lang="de-DE" sz="2000" dirty="0" err="1"/>
            <a:t>the</a:t>
          </a:r>
          <a:r>
            <a:rPr lang="de-DE" sz="2000" dirty="0"/>
            <a:t> form </a:t>
          </a:r>
        </a:p>
      </dgm:t>
    </dgm:pt>
    <dgm:pt modelId="{48DE6173-7AE4-4795-A914-6378A0224ABF}" type="parTrans" cxnId="{CB6076DC-00F7-4899-A5C6-414D8EF97C53}">
      <dgm:prSet/>
      <dgm:spPr/>
      <dgm:t>
        <a:bodyPr/>
        <a:lstStyle/>
        <a:p>
          <a:endParaRPr lang="de-DE"/>
        </a:p>
      </dgm:t>
    </dgm:pt>
    <dgm:pt modelId="{F4CC3834-E044-4EE3-9858-3443FD2C72B7}" type="sibTrans" cxnId="{CB6076DC-00F7-4899-A5C6-414D8EF97C53}">
      <dgm:prSet/>
      <dgm:spPr/>
      <dgm:t>
        <a:bodyPr/>
        <a:lstStyle/>
        <a:p>
          <a:endParaRPr lang="de-DE"/>
        </a:p>
      </dgm:t>
    </dgm:pt>
    <dgm:pt modelId="{D87E1107-B1C7-4966-971F-916CC70562EA}">
      <dgm:prSet custT="1"/>
      <dgm:spPr/>
      <dgm:t>
        <a:bodyPr/>
        <a:lstStyle/>
        <a:p>
          <a:r>
            <a:rPr lang="de-DE" sz="2000" dirty="0" err="1"/>
            <a:t>Cannot</a:t>
          </a:r>
          <a:r>
            <a:rPr lang="de-DE" sz="2000" dirty="0"/>
            <a:t> </a:t>
          </a:r>
          <a:r>
            <a:rPr lang="de-DE" sz="2000" dirty="0" err="1"/>
            <a:t>be</a:t>
          </a:r>
          <a:r>
            <a:rPr lang="de-DE" sz="2000" dirty="0"/>
            <a:t> </a:t>
          </a:r>
          <a:r>
            <a:rPr lang="de-DE" sz="2000" dirty="0" err="1"/>
            <a:t>linked</a:t>
          </a:r>
          <a:r>
            <a:rPr lang="de-DE" sz="2000" dirty="0"/>
            <a:t> </a:t>
          </a:r>
          <a:r>
            <a:rPr lang="de-DE" sz="2000" dirty="0" err="1"/>
            <a:t>to</a:t>
          </a:r>
          <a:r>
            <a:rPr lang="de-DE" sz="2000" dirty="0"/>
            <a:t> in-house </a:t>
          </a:r>
          <a:r>
            <a:rPr lang="de-DE" sz="2000" dirty="0" err="1"/>
            <a:t>systems</a:t>
          </a:r>
          <a:endParaRPr lang="de-DE" sz="2000" dirty="0"/>
        </a:p>
      </dgm:t>
    </dgm:pt>
    <dgm:pt modelId="{A3FF9649-9711-4D08-AA75-2F5C47DFCC9C}" type="parTrans" cxnId="{0C0FD8E3-3942-46A8-95C1-7117615C8646}">
      <dgm:prSet/>
      <dgm:spPr/>
      <dgm:t>
        <a:bodyPr/>
        <a:lstStyle/>
        <a:p>
          <a:endParaRPr lang="de-DE"/>
        </a:p>
      </dgm:t>
    </dgm:pt>
    <dgm:pt modelId="{4F8C98D5-2115-4491-AFA9-C8E928F6E1BC}" type="sibTrans" cxnId="{0C0FD8E3-3942-46A8-95C1-7117615C8646}">
      <dgm:prSet/>
      <dgm:spPr/>
      <dgm:t>
        <a:bodyPr/>
        <a:lstStyle/>
        <a:p>
          <a:endParaRPr lang="de-DE"/>
        </a:p>
      </dgm:t>
    </dgm:pt>
    <dgm:pt modelId="{13EC1011-E77C-4928-97C1-C7F9DC8DA861}">
      <dgm:prSet custT="1"/>
      <dgm:spPr/>
      <dgm:t>
        <a:bodyPr/>
        <a:lstStyle/>
        <a:p>
          <a:r>
            <a:rPr lang="de-DE" sz="2000"/>
            <a:t>Cannot handle complex pages</a:t>
          </a:r>
        </a:p>
      </dgm:t>
    </dgm:pt>
    <dgm:pt modelId="{0C9802A4-E5D6-455E-B62B-5E5C7E0527CC}" type="parTrans" cxnId="{DF41DD64-45C6-4916-8B59-E3A357426E6A}">
      <dgm:prSet/>
      <dgm:spPr/>
      <dgm:t>
        <a:bodyPr/>
        <a:lstStyle/>
        <a:p>
          <a:endParaRPr lang="de-DE"/>
        </a:p>
      </dgm:t>
    </dgm:pt>
    <dgm:pt modelId="{82E49024-9DEA-4C71-AD9F-43C1D158EB48}" type="sibTrans" cxnId="{DF41DD64-45C6-4916-8B59-E3A357426E6A}">
      <dgm:prSet/>
      <dgm:spPr/>
      <dgm:t>
        <a:bodyPr/>
        <a:lstStyle/>
        <a:p>
          <a:endParaRPr lang="de-DE"/>
        </a:p>
      </dgm:t>
    </dgm:pt>
    <dgm:pt modelId="{FB236DBD-7413-49D0-989C-C8F8BED2E31A}">
      <dgm:prSet custT="1"/>
      <dgm:spPr/>
      <dgm:t>
        <a:bodyPr/>
        <a:lstStyle/>
        <a:p>
          <a:r>
            <a:rPr lang="de-DE" sz="2000" dirty="0" err="1"/>
            <a:t>Entail</a:t>
          </a:r>
          <a:r>
            <a:rPr lang="de-DE" sz="2000" dirty="0"/>
            <a:t> </a:t>
          </a:r>
          <a:r>
            <a:rPr lang="de-DE" sz="2000" dirty="0" err="1"/>
            <a:t>updates</a:t>
          </a:r>
          <a:r>
            <a:rPr lang="de-DE" sz="2000" dirty="0"/>
            <a:t> </a:t>
          </a:r>
          <a:r>
            <a:rPr lang="de-DE" sz="2000" dirty="0" err="1"/>
            <a:t>of</a:t>
          </a:r>
          <a:r>
            <a:rPr lang="de-DE" sz="2000" dirty="0"/>
            <a:t> </a:t>
          </a:r>
          <a:r>
            <a:rPr lang="de-DE" sz="2000" dirty="0" err="1"/>
            <a:t>created</a:t>
          </a:r>
          <a:r>
            <a:rPr lang="de-DE" sz="2000" dirty="0"/>
            <a:t> </a:t>
          </a:r>
          <a:r>
            <a:rPr lang="de-DE" sz="2000" dirty="0" err="1"/>
            <a:t>annotation</a:t>
          </a:r>
          <a:endParaRPr lang="de-DE" sz="2000" dirty="0"/>
        </a:p>
      </dgm:t>
    </dgm:pt>
    <dgm:pt modelId="{3F9F0829-BBCB-42F3-B41E-3220515DFF3B}" type="parTrans" cxnId="{91DC99A5-432F-43A4-90C7-575DD69180E4}">
      <dgm:prSet/>
      <dgm:spPr/>
      <dgm:t>
        <a:bodyPr/>
        <a:lstStyle/>
        <a:p>
          <a:endParaRPr lang="de-DE"/>
        </a:p>
      </dgm:t>
    </dgm:pt>
    <dgm:pt modelId="{C19A44CD-5E3C-415C-B394-75BC5A46A313}" type="sibTrans" cxnId="{91DC99A5-432F-43A4-90C7-575DD69180E4}">
      <dgm:prSet/>
      <dgm:spPr/>
      <dgm:t>
        <a:bodyPr/>
        <a:lstStyle/>
        <a:p>
          <a:endParaRPr lang="de-DE"/>
        </a:p>
      </dgm:t>
    </dgm:pt>
    <dgm:pt modelId="{B5C8287F-58B5-40E9-BE16-B870A4695A61}">
      <dgm:prSet custT="1"/>
      <dgm:spPr/>
      <dgm:t>
        <a:bodyPr/>
        <a:lstStyle/>
        <a:p>
          <a:r>
            <a:rPr lang="en-US" sz="2000" dirty="0" err="1"/>
            <a:t>CRF</a:t>
          </a:r>
          <a:r>
            <a:rPr lang="en-US" sz="2000" dirty="0"/>
            <a:t> creation based on EDC system metadata instead of using blank </a:t>
          </a:r>
          <a:r>
            <a:rPr lang="en-US" sz="2000" dirty="0" err="1"/>
            <a:t>CRF</a:t>
          </a:r>
          <a:r>
            <a:rPr lang="en-US" sz="2000" dirty="0"/>
            <a:t> from EDC system</a:t>
          </a:r>
        </a:p>
      </dgm:t>
    </dgm:pt>
    <dgm:pt modelId="{4D77D20E-473D-4F05-86D6-A8504175507E}" type="parTrans" cxnId="{211C76DD-0F30-432B-8615-31B2AFB40949}">
      <dgm:prSet/>
      <dgm:spPr/>
      <dgm:t>
        <a:bodyPr/>
        <a:lstStyle/>
        <a:p>
          <a:endParaRPr lang="de-DE"/>
        </a:p>
      </dgm:t>
    </dgm:pt>
    <dgm:pt modelId="{19C43FB5-DC10-4CC7-9509-552A014419EC}" type="sibTrans" cxnId="{211C76DD-0F30-432B-8615-31B2AFB40949}">
      <dgm:prSet/>
      <dgm:spPr/>
      <dgm:t>
        <a:bodyPr/>
        <a:lstStyle/>
        <a:p>
          <a:endParaRPr lang="de-DE"/>
        </a:p>
      </dgm:t>
    </dgm:pt>
    <dgm:pt modelId="{EF5A719C-F567-4AF8-B942-21EF9C1134CA}">
      <dgm:prSet custT="1"/>
      <dgm:spPr/>
      <dgm:t>
        <a:bodyPr/>
        <a:lstStyle/>
        <a:p>
          <a:r>
            <a:rPr lang="en-US" sz="2000"/>
            <a:t>Use of Metadata stored and maintained in Metadata Repository, no pre-annotation is needed</a:t>
          </a:r>
        </a:p>
      </dgm:t>
    </dgm:pt>
    <dgm:pt modelId="{B6F34749-D8D1-4F2C-88A9-2FF9D017DFB5}" type="parTrans" cxnId="{15167BFF-38F5-49FE-B68D-75B1C754A99B}">
      <dgm:prSet/>
      <dgm:spPr/>
      <dgm:t>
        <a:bodyPr/>
        <a:lstStyle/>
        <a:p>
          <a:endParaRPr lang="de-DE"/>
        </a:p>
      </dgm:t>
    </dgm:pt>
    <dgm:pt modelId="{0EC0C260-1CDC-4791-95E3-474A3CFD5B7D}" type="sibTrans" cxnId="{15167BFF-38F5-49FE-B68D-75B1C754A99B}">
      <dgm:prSet/>
      <dgm:spPr/>
      <dgm:t>
        <a:bodyPr/>
        <a:lstStyle/>
        <a:p>
          <a:endParaRPr lang="de-DE"/>
        </a:p>
      </dgm:t>
    </dgm:pt>
    <dgm:pt modelId="{1A3B2D9D-F87A-4791-B956-FBEC3496BE6A}">
      <dgm:prSet custT="1"/>
      <dgm:spPr/>
      <dgm:t>
        <a:bodyPr/>
        <a:lstStyle/>
        <a:p>
          <a:r>
            <a:rPr lang="en-US" sz="2000" dirty="0"/>
            <a:t>Annotation based on study specific metadata from Clinical Data Repository (</a:t>
          </a:r>
          <a:r>
            <a:rPr lang="en-US" sz="2000" dirty="0" err="1"/>
            <a:t>CDR</a:t>
          </a:r>
          <a:r>
            <a:rPr lang="en-US" sz="2000" dirty="0"/>
            <a:t>) </a:t>
          </a:r>
        </a:p>
      </dgm:t>
    </dgm:pt>
    <dgm:pt modelId="{8D3F54E7-2FCB-4918-8BAD-649BDC155CB9}" type="parTrans" cxnId="{FC2D5FDC-4AC3-4A53-AD92-2CCC7E28B004}">
      <dgm:prSet/>
      <dgm:spPr/>
      <dgm:t>
        <a:bodyPr/>
        <a:lstStyle/>
        <a:p>
          <a:endParaRPr lang="de-DE"/>
        </a:p>
      </dgm:t>
    </dgm:pt>
    <dgm:pt modelId="{9AF483E6-D3F1-4502-B4E4-74E97152ACDF}" type="sibTrans" cxnId="{FC2D5FDC-4AC3-4A53-AD92-2CCC7E28B004}">
      <dgm:prSet/>
      <dgm:spPr/>
      <dgm:t>
        <a:bodyPr/>
        <a:lstStyle/>
        <a:p>
          <a:endParaRPr lang="de-DE"/>
        </a:p>
      </dgm:t>
    </dgm:pt>
    <dgm:pt modelId="{86207876-F265-43CB-B7B3-879403D9BD85}">
      <dgm:prSet custT="1"/>
      <dgm:spPr/>
      <dgm:t>
        <a:bodyPr/>
        <a:lstStyle/>
        <a:p>
          <a:r>
            <a:rPr lang="en-US" sz="2000" dirty="0"/>
            <a:t>Complete annotation process is automated</a:t>
          </a:r>
        </a:p>
      </dgm:t>
    </dgm:pt>
    <dgm:pt modelId="{7E66CE02-650C-4BE7-AD76-BDB25285F7A1}" type="parTrans" cxnId="{1C691AF1-CFBF-44F0-B373-686F6E77C579}">
      <dgm:prSet/>
      <dgm:spPr/>
      <dgm:t>
        <a:bodyPr/>
        <a:lstStyle/>
        <a:p>
          <a:endParaRPr lang="de-DE"/>
        </a:p>
      </dgm:t>
    </dgm:pt>
    <dgm:pt modelId="{28993917-145E-4B51-9651-E2A1464E907A}" type="sibTrans" cxnId="{1C691AF1-CFBF-44F0-B373-686F6E77C579}">
      <dgm:prSet/>
      <dgm:spPr/>
      <dgm:t>
        <a:bodyPr/>
        <a:lstStyle/>
        <a:p>
          <a:endParaRPr lang="de-DE"/>
        </a:p>
      </dgm:t>
    </dgm:pt>
    <dgm:pt modelId="{E40DF1F0-C668-4EE3-9E3E-0738E843C3EB}" type="pres">
      <dgm:prSet presAssocID="{EB6ED240-66FA-49B1-8EC4-3401DD7F8809}" presName="Name0" presStyleCnt="0">
        <dgm:presLayoutVars>
          <dgm:dir/>
          <dgm:animLvl val="lvl"/>
          <dgm:resizeHandles val="exact"/>
        </dgm:presLayoutVars>
      </dgm:prSet>
      <dgm:spPr/>
    </dgm:pt>
    <dgm:pt modelId="{4B6B6D74-D99B-4E89-AE3B-AC6499F6BBCB}" type="pres">
      <dgm:prSet presAssocID="{4665EC43-76D3-42A6-B9AE-611AF8885C63}" presName="composite" presStyleCnt="0"/>
      <dgm:spPr/>
    </dgm:pt>
    <dgm:pt modelId="{29373AFF-B19F-4322-A389-2865B48BAC0A}" type="pres">
      <dgm:prSet presAssocID="{4665EC43-76D3-42A6-B9AE-611AF8885C63}" presName="parTx" presStyleLbl="alignNode1" presStyleIdx="0" presStyleCnt="2" custLinFactNeighborX="-11867" custLinFactNeighborY="-13028">
        <dgm:presLayoutVars>
          <dgm:chMax val="0"/>
          <dgm:chPref val="0"/>
          <dgm:bulletEnabled val="1"/>
        </dgm:presLayoutVars>
      </dgm:prSet>
      <dgm:spPr/>
    </dgm:pt>
    <dgm:pt modelId="{5ABA2F3A-7FC7-4DDC-859C-A068FFAB321A}" type="pres">
      <dgm:prSet presAssocID="{4665EC43-76D3-42A6-B9AE-611AF8885C63}" presName="desTx" presStyleLbl="alignAccFollowNode1" presStyleIdx="0" presStyleCnt="2" custScaleY="100000">
        <dgm:presLayoutVars>
          <dgm:bulletEnabled val="1"/>
        </dgm:presLayoutVars>
      </dgm:prSet>
      <dgm:spPr/>
    </dgm:pt>
    <dgm:pt modelId="{E1E2FA77-32D2-48E2-8FF1-813051FC73B1}" type="pres">
      <dgm:prSet presAssocID="{DDEAB294-573B-4CA9-A306-539D0A07071C}" presName="space" presStyleCnt="0"/>
      <dgm:spPr/>
    </dgm:pt>
    <dgm:pt modelId="{8FF688AB-20A1-4227-9275-2CEB5252DCC2}" type="pres">
      <dgm:prSet presAssocID="{298AA518-B52B-4C22-B5DF-D86301BED29D}" presName="composite" presStyleCnt="0"/>
      <dgm:spPr/>
    </dgm:pt>
    <dgm:pt modelId="{B9EA9D0A-5636-44A0-9C11-158ECEE8A25C}" type="pres">
      <dgm:prSet presAssocID="{298AA518-B52B-4C22-B5DF-D86301BED29D}" presName="parTx" presStyleLbl="alignNode1" presStyleIdx="1" presStyleCnt="2" custLinFactNeighborX="24962" custLinFactNeighborY="-98329">
        <dgm:presLayoutVars>
          <dgm:chMax val="0"/>
          <dgm:chPref val="0"/>
          <dgm:bulletEnabled val="1"/>
        </dgm:presLayoutVars>
      </dgm:prSet>
      <dgm:spPr/>
    </dgm:pt>
    <dgm:pt modelId="{B385BDFE-AB15-4A8C-AA59-0FE5213657CE}" type="pres">
      <dgm:prSet presAssocID="{298AA518-B52B-4C22-B5DF-D86301BED29D}" presName="desTx" presStyleLbl="alignAccFollowNode1" presStyleIdx="1" presStyleCnt="2" custScaleY="99836" custLinFactNeighborX="69" custLinFactNeighborY="6373">
        <dgm:presLayoutVars>
          <dgm:bulletEnabled val="1"/>
        </dgm:presLayoutVars>
      </dgm:prSet>
      <dgm:spPr/>
    </dgm:pt>
  </dgm:ptLst>
  <dgm:cxnLst>
    <dgm:cxn modelId="{A414820F-6311-4E9E-883C-3C70581F360C}" type="presOf" srcId="{298AA518-B52B-4C22-B5DF-D86301BED29D}" destId="{B9EA9D0A-5636-44A0-9C11-158ECEE8A25C}" srcOrd="0" destOrd="0" presId="urn:microsoft.com/office/officeart/2005/8/layout/hList1"/>
    <dgm:cxn modelId="{75FF021C-F094-428A-B1A2-43B5B8A56B3B}" type="presOf" srcId="{13EC1011-E77C-4928-97C1-C7F9DC8DA861}" destId="{5ABA2F3A-7FC7-4DDC-859C-A068FFAB321A}" srcOrd="0" destOrd="3" presId="urn:microsoft.com/office/officeart/2005/8/layout/hList1"/>
    <dgm:cxn modelId="{412CB91D-3E6E-4F68-9C0B-8D0EA0912F44}" srcId="{298AA518-B52B-4C22-B5DF-D86301BED29D}" destId="{A62B16BF-447B-4913-B643-A1F3A61545B9}" srcOrd="0" destOrd="0" parTransId="{75906589-F753-47CB-86C1-C3C01F189C87}" sibTransId="{42F57078-1723-4973-86FA-F73BF1B49CC8}"/>
    <dgm:cxn modelId="{9910AA2B-ACC9-46D7-BACC-A7CEBB0F87E4}" srcId="{4665EC43-76D3-42A6-B9AE-611AF8885C63}" destId="{4DDD3F0F-0F8F-413C-A47B-DB360AA089C6}" srcOrd="0" destOrd="0" parTransId="{D9D0B858-55A9-4071-A990-469B174F2F15}" sibTransId="{D8A81ACC-F132-47B1-A818-76547CC5C3DF}"/>
    <dgm:cxn modelId="{7445D02E-F5D9-470C-9B4E-F8C9CC4A7BBC}" type="presOf" srcId="{EF5A719C-F567-4AF8-B942-21EF9C1134CA}" destId="{B385BDFE-AB15-4A8C-AA59-0FE5213657CE}" srcOrd="0" destOrd="2" presId="urn:microsoft.com/office/officeart/2005/8/layout/hList1"/>
    <dgm:cxn modelId="{6605E53B-3F8C-4365-916A-849F89B67657}" type="presOf" srcId="{D87E1107-B1C7-4966-971F-916CC70562EA}" destId="{5ABA2F3A-7FC7-4DDC-859C-A068FFAB321A}" srcOrd="0" destOrd="2" presId="urn:microsoft.com/office/officeart/2005/8/layout/hList1"/>
    <dgm:cxn modelId="{6AF3B13C-2452-44BB-95F2-D69C6682881A}" type="presOf" srcId="{EB6ED240-66FA-49B1-8EC4-3401DD7F8809}" destId="{E40DF1F0-C668-4EE3-9E3E-0738E843C3EB}" srcOrd="0" destOrd="0" presId="urn:microsoft.com/office/officeart/2005/8/layout/hList1"/>
    <dgm:cxn modelId="{6A7E295E-90F5-4CC1-B308-54840CDFBC92}" type="presOf" srcId="{68CF1F71-247E-4933-84E0-E883C2CD27F0}" destId="{5ABA2F3A-7FC7-4DDC-859C-A068FFAB321A}" srcOrd="0" destOrd="1" presId="urn:microsoft.com/office/officeart/2005/8/layout/hList1"/>
    <dgm:cxn modelId="{DF41DD64-45C6-4916-8B59-E3A357426E6A}" srcId="{4665EC43-76D3-42A6-B9AE-611AF8885C63}" destId="{13EC1011-E77C-4928-97C1-C7F9DC8DA861}" srcOrd="3" destOrd="0" parTransId="{0C9802A4-E5D6-455E-B62B-5E5C7E0527CC}" sibTransId="{82E49024-9DEA-4C71-AD9F-43C1D158EB48}"/>
    <dgm:cxn modelId="{61DB0A49-FD4B-4BD1-BE02-BAC921565C0B}" srcId="{EB6ED240-66FA-49B1-8EC4-3401DD7F8809}" destId="{298AA518-B52B-4C22-B5DF-D86301BED29D}" srcOrd="1" destOrd="0" parTransId="{7BDA7FA9-2F60-4AAC-9914-30FC7BAE4213}" sibTransId="{728BFE73-CDD2-4A04-87CF-ECBF974E58B3}"/>
    <dgm:cxn modelId="{3FAE9549-47B8-4FFE-A2E0-7A766A8D5132}" type="presOf" srcId="{A62B16BF-447B-4913-B643-A1F3A61545B9}" destId="{B385BDFE-AB15-4A8C-AA59-0FE5213657CE}" srcOrd="0" destOrd="0" presId="urn:microsoft.com/office/officeart/2005/8/layout/hList1"/>
    <dgm:cxn modelId="{71235558-4F2E-4EC5-BFFD-827F73D871CD}" srcId="{EB6ED240-66FA-49B1-8EC4-3401DD7F8809}" destId="{4665EC43-76D3-42A6-B9AE-611AF8885C63}" srcOrd="0" destOrd="0" parTransId="{E64EFFAB-CE98-4AA6-8745-A76A6E9D7A3F}" sibTransId="{DDEAB294-573B-4CA9-A306-539D0A07071C}"/>
    <dgm:cxn modelId="{19F9A690-006A-421A-A384-622688AF8BE9}" type="presOf" srcId="{1A3B2D9D-F87A-4791-B956-FBEC3496BE6A}" destId="{B385BDFE-AB15-4A8C-AA59-0FE5213657CE}" srcOrd="0" destOrd="3" presId="urn:microsoft.com/office/officeart/2005/8/layout/hList1"/>
    <dgm:cxn modelId="{0512A3A1-C946-4C91-8744-55805BD14655}" type="presOf" srcId="{FB236DBD-7413-49D0-989C-C8F8BED2E31A}" destId="{5ABA2F3A-7FC7-4DDC-859C-A068FFAB321A}" srcOrd="0" destOrd="4" presId="urn:microsoft.com/office/officeart/2005/8/layout/hList1"/>
    <dgm:cxn modelId="{B56E0DA3-7272-4949-9A6B-7C161612444E}" type="presOf" srcId="{B5C8287F-58B5-40E9-BE16-B870A4695A61}" destId="{B385BDFE-AB15-4A8C-AA59-0FE5213657CE}" srcOrd="0" destOrd="1" presId="urn:microsoft.com/office/officeart/2005/8/layout/hList1"/>
    <dgm:cxn modelId="{91DC99A5-432F-43A4-90C7-575DD69180E4}" srcId="{4665EC43-76D3-42A6-B9AE-611AF8885C63}" destId="{FB236DBD-7413-49D0-989C-C8F8BED2E31A}" srcOrd="4" destOrd="0" parTransId="{3F9F0829-BBCB-42F3-B41E-3220515DFF3B}" sibTransId="{C19A44CD-5E3C-415C-B394-75BC5A46A313}"/>
    <dgm:cxn modelId="{A6DA6BA6-B6A9-4EFA-A9D1-DAB0D2233269}" type="presOf" srcId="{4665EC43-76D3-42A6-B9AE-611AF8885C63}" destId="{29373AFF-B19F-4322-A389-2865B48BAC0A}" srcOrd="0" destOrd="0" presId="urn:microsoft.com/office/officeart/2005/8/layout/hList1"/>
    <dgm:cxn modelId="{FC2D5FDC-4AC3-4A53-AD92-2CCC7E28B004}" srcId="{298AA518-B52B-4C22-B5DF-D86301BED29D}" destId="{1A3B2D9D-F87A-4791-B956-FBEC3496BE6A}" srcOrd="3" destOrd="0" parTransId="{8D3F54E7-2FCB-4918-8BAD-649BDC155CB9}" sibTransId="{9AF483E6-D3F1-4502-B4E4-74E97152ACDF}"/>
    <dgm:cxn modelId="{CB6076DC-00F7-4899-A5C6-414D8EF97C53}" srcId="{4665EC43-76D3-42A6-B9AE-611AF8885C63}" destId="{68CF1F71-247E-4933-84E0-E883C2CD27F0}" srcOrd="1" destOrd="0" parTransId="{48DE6173-7AE4-4795-A914-6378A0224ABF}" sibTransId="{F4CC3834-E044-4EE3-9858-3443FD2C72B7}"/>
    <dgm:cxn modelId="{211C76DD-0F30-432B-8615-31B2AFB40949}" srcId="{298AA518-B52B-4C22-B5DF-D86301BED29D}" destId="{B5C8287F-58B5-40E9-BE16-B870A4695A61}" srcOrd="1" destOrd="0" parTransId="{4D77D20E-473D-4F05-86D6-A8504175507E}" sibTransId="{19C43FB5-DC10-4CC7-9509-552A014419EC}"/>
    <dgm:cxn modelId="{6CFC50E3-D03F-46E8-A0FF-A8790EC7A634}" type="presOf" srcId="{4DDD3F0F-0F8F-413C-A47B-DB360AA089C6}" destId="{5ABA2F3A-7FC7-4DDC-859C-A068FFAB321A}" srcOrd="0" destOrd="0" presId="urn:microsoft.com/office/officeart/2005/8/layout/hList1"/>
    <dgm:cxn modelId="{0C0FD8E3-3942-46A8-95C1-7117615C8646}" srcId="{4665EC43-76D3-42A6-B9AE-611AF8885C63}" destId="{D87E1107-B1C7-4966-971F-916CC70562EA}" srcOrd="2" destOrd="0" parTransId="{A3FF9649-9711-4D08-AA75-2F5C47DFCC9C}" sibTransId="{4F8C98D5-2115-4491-AFA9-C8E928F6E1BC}"/>
    <dgm:cxn modelId="{1C691AF1-CFBF-44F0-B373-686F6E77C579}" srcId="{298AA518-B52B-4C22-B5DF-D86301BED29D}" destId="{86207876-F265-43CB-B7B3-879403D9BD85}" srcOrd="4" destOrd="0" parTransId="{7E66CE02-650C-4BE7-AD76-BDB25285F7A1}" sibTransId="{28993917-145E-4B51-9651-E2A1464E907A}"/>
    <dgm:cxn modelId="{A29897F1-7613-4682-B0F1-EDF055EDB1CD}" type="presOf" srcId="{86207876-F265-43CB-B7B3-879403D9BD85}" destId="{B385BDFE-AB15-4A8C-AA59-0FE5213657CE}" srcOrd="0" destOrd="4" presId="urn:microsoft.com/office/officeart/2005/8/layout/hList1"/>
    <dgm:cxn modelId="{15167BFF-38F5-49FE-B68D-75B1C754A99B}" srcId="{298AA518-B52B-4C22-B5DF-D86301BED29D}" destId="{EF5A719C-F567-4AF8-B942-21EF9C1134CA}" srcOrd="2" destOrd="0" parTransId="{B6F34749-D8D1-4F2C-88A9-2FF9D017DFB5}" sibTransId="{0EC0C260-1CDC-4791-95E3-474A3CFD5B7D}"/>
    <dgm:cxn modelId="{8EB68580-47A7-45FD-8E22-BA342453507B}" type="presParOf" srcId="{E40DF1F0-C668-4EE3-9E3E-0738E843C3EB}" destId="{4B6B6D74-D99B-4E89-AE3B-AC6499F6BBCB}" srcOrd="0" destOrd="0" presId="urn:microsoft.com/office/officeart/2005/8/layout/hList1"/>
    <dgm:cxn modelId="{64C5AD53-9E30-4BE2-B5E6-DB7A8995AAC8}" type="presParOf" srcId="{4B6B6D74-D99B-4E89-AE3B-AC6499F6BBCB}" destId="{29373AFF-B19F-4322-A389-2865B48BAC0A}" srcOrd="0" destOrd="0" presId="urn:microsoft.com/office/officeart/2005/8/layout/hList1"/>
    <dgm:cxn modelId="{90D21AEE-0608-4931-BD3B-6CBDA6635C26}" type="presParOf" srcId="{4B6B6D74-D99B-4E89-AE3B-AC6499F6BBCB}" destId="{5ABA2F3A-7FC7-4DDC-859C-A068FFAB321A}" srcOrd="1" destOrd="0" presId="urn:microsoft.com/office/officeart/2005/8/layout/hList1"/>
    <dgm:cxn modelId="{5AB7834D-C5D2-47EA-A1B5-15098987556F}" type="presParOf" srcId="{E40DF1F0-C668-4EE3-9E3E-0738E843C3EB}" destId="{E1E2FA77-32D2-48E2-8FF1-813051FC73B1}" srcOrd="1" destOrd="0" presId="urn:microsoft.com/office/officeart/2005/8/layout/hList1"/>
    <dgm:cxn modelId="{B8BA616D-3885-40DE-A14C-B81D27DB2173}" type="presParOf" srcId="{E40DF1F0-C668-4EE3-9E3E-0738E843C3EB}" destId="{8FF688AB-20A1-4227-9275-2CEB5252DCC2}" srcOrd="2" destOrd="0" presId="urn:microsoft.com/office/officeart/2005/8/layout/hList1"/>
    <dgm:cxn modelId="{0DCAAD6D-EBDC-4D41-B638-09C8FD75C46F}" type="presParOf" srcId="{8FF688AB-20A1-4227-9275-2CEB5252DCC2}" destId="{B9EA9D0A-5636-44A0-9C11-158ECEE8A25C}" srcOrd="0" destOrd="0" presId="urn:microsoft.com/office/officeart/2005/8/layout/hList1"/>
    <dgm:cxn modelId="{C8DE188A-18BA-465B-9307-0B6788195A9E}" type="presParOf" srcId="{8FF688AB-20A1-4227-9275-2CEB5252DCC2}" destId="{B385BDFE-AB15-4A8C-AA59-0FE5213657CE}" srcOrd="1" destOrd="0" presId="urn:microsoft.com/office/officeart/2005/8/layout/hList1"/>
  </dgm:cxnLst>
  <dgm:bg/>
  <dgm:whole>
    <a:ln w="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56F6D1-8D61-4FF7-999A-3A0BA663B679}" type="doc">
      <dgm:prSet loTypeId="urn:microsoft.com/office/officeart/2005/8/layout/hProcess9" loCatId="process" qsTypeId="urn:microsoft.com/office/officeart/2005/8/quickstyle/3d6" qsCatId="3D" csTypeId="urn:microsoft.com/office/officeart/2005/8/colors/accent2_2" csCatId="accent2" phldr="1"/>
      <dgm:spPr/>
    </dgm:pt>
    <dgm:pt modelId="{F85855B8-C79E-4872-B07D-9BECEDAB8FFC}">
      <dgm:prSet phldr="0"/>
      <dgm:spPr>
        <a:xfrm>
          <a:off x="687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Create PDF from EDC system</a:t>
          </a:r>
        </a:p>
      </dgm:t>
    </dgm:pt>
    <dgm:pt modelId="{C19D4E0F-EB31-411C-8A54-F90444E72EF2}" type="parTrans" cxnId="{7131C28F-908A-4107-9FF1-A28FB20080CE}">
      <dgm:prSet/>
      <dgm:spPr/>
      <dgm:t>
        <a:bodyPr/>
        <a:lstStyle/>
        <a:p>
          <a:endParaRPr lang="de-DE"/>
        </a:p>
      </dgm:t>
    </dgm:pt>
    <dgm:pt modelId="{EFC07865-DEF5-4A0B-AACD-E04F5E22ED67}" type="sibTrans" cxnId="{7131C28F-908A-4107-9FF1-A28FB20080CE}">
      <dgm:prSet/>
      <dgm:spPr/>
      <dgm:t>
        <a:bodyPr/>
        <a:lstStyle/>
        <a:p>
          <a:endParaRPr lang="de-DE"/>
        </a:p>
      </dgm:t>
    </dgm:pt>
    <dgm:pt modelId="{25241A88-F34E-4EE8-96A8-F6BC8212ED09}">
      <dgm:prSet/>
      <dgm:spPr>
        <a:xfrm>
          <a:off x="1157239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Identify annotations for form, question, test etc.</a:t>
          </a:r>
        </a:p>
      </dgm:t>
    </dgm:pt>
    <dgm:pt modelId="{64D692B0-8A56-4E81-B012-A01FFEE5BD5A}" type="parTrans" cxnId="{336FFAEF-45B8-4EF6-B441-E1C36268F7B0}">
      <dgm:prSet/>
      <dgm:spPr/>
      <dgm:t>
        <a:bodyPr/>
        <a:lstStyle/>
        <a:p>
          <a:endParaRPr lang="de-DE"/>
        </a:p>
      </dgm:t>
    </dgm:pt>
    <dgm:pt modelId="{CA635F80-14BE-46A4-B23A-7BF1028D1AE9}" type="sibTrans" cxnId="{336FFAEF-45B8-4EF6-B441-E1C36268F7B0}">
      <dgm:prSet/>
      <dgm:spPr/>
      <dgm:t>
        <a:bodyPr/>
        <a:lstStyle/>
        <a:p>
          <a:endParaRPr lang="de-DE"/>
        </a:p>
      </dgm:t>
    </dgm:pt>
    <dgm:pt modelId="{8FB11615-0ED7-4BCC-8CC1-4EB028F53243}">
      <dgm:prSet/>
      <dgm:spPr>
        <a:xfrm>
          <a:off x="2313792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Set attributes like color and font</a:t>
          </a:r>
        </a:p>
      </dgm:t>
    </dgm:pt>
    <dgm:pt modelId="{AA5CCB2E-BC62-49A9-BB9F-12EEBFFE5144}" type="parTrans" cxnId="{48595429-373B-449C-ABDC-13536741C8DF}">
      <dgm:prSet/>
      <dgm:spPr/>
      <dgm:t>
        <a:bodyPr/>
        <a:lstStyle/>
        <a:p>
          <a:endParaRPr lang="de-DE"/>
        </a:p>
      </dgm:t>
    </dgm:pt>
    <dgm:pt modelId="{AE77C447-9208-4621-936E-5E1575B202FE}" type="sibTrans" cxnId="{48595429-373B-449C-ABDC-13536741C8DF}">
      <dgm:prSet/>
      <dgm:spPr/>
      <dgm:t>
        <a:bodyPr/>
        <a:lstStyle/>
        <a:p>
          <a:endParaRPr lang="de-DE"/>
        </a:p>
      </dgm:t>
    </dgm:pt>
    <dgm:pt modelId="{1767B819-E25A-495A-8177-4DEB08F1EE60}">
      <dgm:prSet/>
      <dgm:spPr>
        <a:xfrm>
          <a:off x="3470345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Create annotation and place on pdf page</a:t>
          </a:r>
        </a:p>
      </dgm:t>
    </dgm:pt>
    <dgm:pt modelId="{E87BADF8-8FCA-4E04-97D9-2D3C1F32A799}" type="parTrans" cxnId="{849AED20-D31F-495D-A7E0-1912ADAB083F}">
      <dgm:prSet/>
      <dgm:spPr/>
      <dgm:t>
        <a:bodyPr/>
        <a:lstStyle/>
        <a:p>
          <a:endParaRPr lang="de-DE"/>
        </a:p>
      </dgm:t>
    </dgm:pt>
    <dgm:pt modelId="{92A148AA-593F-4258-8E13-80A348844E30}" type="sibTrans" cxnId="{849AED20-D31F-495D-A7E0-1912ADAB083F}">
      <dgm:prSet/>
      <dgm:spPr/>
      <dgm:t>
        <a:bodyPr/>
        <a:lstStyle/>
        <a:p>
          <a:endParaRPr lang="de-DE"/>
        </a:p>
      </dgm:t>
    </dgm:pt>
    <dgm:pt modelId="{80499839-DEB5-4D79-A01C-33386091B7AB}">
      <dgm:prSet/>
      <dgm:spPr>
        <a:xfrm>
          <a:off x="4626898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Create domain/visit bookmarks</a:t>
          </a:r>
        </a:p>
      </dgm:t>
    </dgm:pt>
    <dgm:pt modelId="{06192768-A9F9-4981-9D41-2C00057D3380}" type="parTrans" cxnId="{501DCAE2-7F46-4DF2-9462-4A8C042A82CF}">
      <dgm:prSet/>
      <dgm:spPr/>
      <dgm:t>
        <a:bodyPr/>
        <a:lstStyle/>
        <a:p>
          <a:endParaRPr lang="de-DE"/>
        </a:p>
      </dgm:t>
    </dgm:pt>
    <dgm:pt modelId="{EB4DEF34-F3B1-462B-9F79-D34095D37AF5}" type="sibTrans" cxnId="{501DCAE2-7F46-4DF2-9462-4A8C042A82CF}">
      <dgm:prSet/>
      <dgm:spPr/>
      <dgm:t>
        <a:bodyPr/>
        <a:lstStyle/>
        <a:p>
          <a:endParaRPr lang="de-DE"/>
        </a:p>
      </dgm:t>
    </dgm:pt>
    <dgm:pt modelId="{FBF7A510-6E82-495B-823E-19F079EFD14E}">
      <dgm:prSet/>
      <dgm:spPr>
        <a:xfrm>
          <a:off x="5783451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In case of any EDC setup changes, update annotations and redo bookmarks</a:t>
          </a:r>
        </a:p>
      </dgm:t>
    </dgm:pt>
    <dgm:pt modelId="{A1686EF3-2796-4A7B-84B5-D2D211715880}" type="parTrans" cxnId="{83A7033F-E130-4D4D-A311-A7ADDAB89D7A}">
      <dgm:prSet/>
      <dgm:spPr/>
      <dgm:t>
        <a:bodyPr/>
        <a:lstStyle/>
        <a:p>
          <a:endParaRPr lang="de-DE"/>
        </a:p>
      </dgm:t>
    </dgm:pt>
    <dgm:pt modelId="{8651032D-297F-4053-9F22-5E5FED87E877}" type="sibTrans" cxnId="{83A7033F-E130-4D4D-A311-A7ADDAB89D7A}">
      <dgm:prSet/>
      <dgm:spPr/>
      <dgm:t>
        <a:bodyPr/>
        <a:lstStyle/>
        <a:p>
          <a:endParaRPr lang="de-DE"/>
        </a:p>
      </dgm:t>
    </dgm:pt>
    <dgm:pt modelId="{6294CFB0-B2D5-4B84-AEE6-3CCD2208FA64}">
      <dgm:prSet/>
      <dgm:spPr>
        <a:xfrm>
          <a:off x="6940003" y="989317"/>
          <a:ext cx="1101478" cy="1319090"/>
        </a:xfrm>
        <a:prstGeom prst="roundRect">
          <a:avLst/>
        </a:prstGeom>
        <a:solidFill>
          <a:srgbClr val="7EC490"/>
        </a:solidFill>
      </dgm:spPr>
      <dgm:t>
        <a:bodyPr/>
        <a:lstStyle/>
        <a:p>
          <a:pPr rtl="0">
            <a:buNone/>
          </a:pPr>
          <a:r>
            <a:rPr lang="en-US">
              <a:latin typeface="Trebuchet MS" panose="020B0603020202020204"/>
              <a:ea typeface="+mn-ea"/>
              <a:cs typeface="+mn-cs"/>
            </a:rPr>
            <a:t>Finalize aCRF</a:t>
          </a:r>
        </a:p>
      </dgm:t>
    </dgm:pt>
    <dgm:pt modelId="{135EDD0F-266B-4EDE-83EE-1C516BF09F46}" type="sibTrans" cxnId="{E5B413A4-094D-4DA7-872B-21D0A6FBD097}">
      <dgm:prSet/>
      <dgm:spPr/>
      <dgm:t>
        <a:bodyPr/>
        <a:lstStyle/>
        <a:p>
          <a:endParaRPr lang="de-DE"/>
        </a:p>
      </dgm:t>
    </dgm:pt>
    <dgm:pt modelId="{A2E782B4-99DB-4AAA-A65D-D7BFE0742ED6}" type="parTrans" cxnId="{E5B413A4-094D-4DA7-872B-21D0A6FBD097}">
      <dgm:prSet/>
      <dgm:spPr/>
      <dgm:t>
        <a:bodyPr/>
        <a:lstStyle/>
        <a:p>
          <a:endParaRPr lang="de-DE"/>
        </a:p>
      </dgm:t>
    </dgm:pt>
    <dgm:pt modelId="{DD70CFB2-1674-4FE0-97CF-BC17F9A33D1B}" type="pres">
      <dgm:prSet presAssocID="{AD56F6D1-8D61-4FF7-999A-3A0BA663B679}" presName="CompostProcess" presStyleCnt="0">
        <dgm:presLayoutVars>
          <dgm:dir/>
          <dgm:resizeHandles val="exact"/>
        </dgm:presLayoutVars>
      </dgm:prSet>
      <dgm:spPr/>
    </dgm:pt>
    <dgm:pt modelId="{BF8372E2-E38D-4D9D-9444-96D0AD2EEC97}" type="pres">
      <dgm:prSet presAssocID="{AD56F6D1-8D61-4FF7-999A-3A0BA663B679}" presName="arrow" presStyleLbl="bgShp" presStyleIdx="0" presStyleCnt="1"/>
      <dgm:spPr>
        <a:xfrm>
          <a:off x="603162" y="0"/>
          <a:ext cx="6835844" cy="3297725"/>
        </a:xfrm>
        <a:prstGeom prst="rightArrow">
          <a:avLst/>
        </a:prstGeom>
      </dgm:spPr>
    </dgm:pt>
    <dgm:pt modelId="{3FE00B43-A6DE-443B-8DD1-B31C5F47A8E4}" type="pres">
      <dgm:prSet presAssocID="{AD56F6D1-8D61-4FF7-999A-3A0BA663B679}" presName="linearProcess" presStyleCnt="0"/>
      <dgm:spPr/>
    </dgm:pt>
    <dgm:pt modelId="{2C64EE3A-8ECB-4536-9179-DACEF01CF7C9}" type="pres">
      <dgm:prSet presAssocID="{F85855B8-C79E-4872-B07D-9BECEDAB8FFC}" presName="textNode" presStyleLbl="node1" presStyleIdx="0" presStyleCnt="7">
        <dgm:presLayoutVars>
          <dgm:bulletEnabled val="1"/>
        </dgm:presLayoutVars>
      </dgm:prSet>
      <dgm:spPr/>
    </dgm:pt>
    <dgm:pt modelId="{500D1F4F-7B72-4BAA-8EB2-49593442BDE5}" type="pres">
      <dgm:prSet presAssocID="{EFC07865-DEF5-4A0B-AACD-E04F5E22ED67}" presName="sibTrans" presStyleCnt="0"/>
      <dgm:spPr/>
    </dgm:pt>
    <dgm:pt modelId="{ED880A50-7B65-4CF8-A24E-06D4C1E3D227}" type="pres">
      <dgm:prSet presAssocID="{25241A88-F34E-4EE8-96A8-F6BC8212ED09}" presName="textNode" presStyleLbl="node1" presStyleIdx="1" presStyleCnt="7">
        <dgm:presLayoutVars>
          <dgm:bulletEnabled val="1"/>
        </dgm:presLayoutVars>
      </dgm:prSet>
      <dgm:spPr/>
    </dgm:pt>
    <dgm:pt modelId="{CCE0DE20-F19F-4A65-A28E-0931B52A2CF2}" type="pres">
      <dgm:prSet presAssocID="{CA635F80-14BE-46A4-B23A-7BF1028D1AE9}" presName="sibTrans" presStyleCnt="0"/>
      <dgm:spPr/>
    </dgm:pt>
    <dgm:pt modelId="{9E6A019E-1E83-4AAB-A058-13FF1F19CCAE}" type="pres">
      <dgm:prSet presAssocID="{8FB11615-0ED7-4BCC-8CC1-4EB028F53243}" presName="textNode" presStyleLbl="node1" presStyleIdx="2" presStyleCnt="7">
        <dgm:presLayoutVars>
          <dgm:bulletEnabled val="1"/>
        </dgm:presLayoutVars>
      </dgm:prSet>
      <dgm:spPr/>
    </dgm:pt>
    <dgm:pt modelId="{B25BB924-CBCD-467C-930A-0B02C436BDED}" type="pres">
      <dgm:prSet presAssocID="{AE77C447-9208-4621-936E-5E1575B202FE}" presName="sibTrans" presStyleCnt="0"/>
      <dgm:spPr/>
    </dgm:pt>
    <dgm:pt modelId="{59DB2712-FF0F-4737-B32A-D1BD768E0C88}" type="pres">
      <dgm:prSet presAssocID="{1767B819-E25A-495A-8177-4DEB08F1EE60}" presName="textNode" presStyleLbl="node1" presStyleIdx="3" presStyleCnt="7">
        <dgm:presLayoutVars>
          <dgm:bulletEnabled val="1"/>
        </dgm:presLayoutVars>
      </dgm:prSet>
      <dgm:spPr/>
    </dgm:pt>
    <dgm:pt modelId="{49D9D8AD-5C41-47F5-AE22-C5247DD86779}" type="pres">
      <dgm:prSet presAssocID="{92A148AA-593F-4258-8E13-80A348844E30}" presName="sibTrans" presStyleCnt="0"/>
      <dgm:spPr/>
    </dgm:pt>
    <dgm:pt modelId="{9BA7CC2C-4E93-4BF8-84A5-9CE0CD22CA9B}" type="pres">
      <dgm:prSet presAssocID="{80499839-DEB5-4D79-A01C-33386091B7AB}" presName="textNode" presStyleLbl="node1" presStyleIdx="4" presStyleCnt="7">
        <dgm:presLayoutVars>
          <dgm:bulletEnabled val="1"/>
        </dgm:presLayoutVars>
      </dgm:prSet>
      <dgm:spPr/>
    </dgm:pt>
    <dgm:pt modelId="{31659A6E-1B5A-4194-8B36-7BB0918D2BC9}" type="pres">
      <dgm:prSet presAssocID="{EB4DEF34-F3B1-462B-9F79-D34095D37AF5}" presName="sibTrans" presStyleCnt="0"/>
      <dgm:spPr/>
    </dgm:pt>
    <dgm:pt modelId="{1F2C3862-3BFA-412B-B2F1-5EB4FF566AA3}" type="pres">
      <dgm:prSet presAssocID="{FBF7A510-6E82-495B-823E-19F079EFD14E}" presName="textNode" presStyleLbl="node1" presStyleIdx="5" presStyleCnt="7">
        <dgm:presLayoutVars>
          <dgm:bulletEnabled val="1"/>
        </dgm:presLayoutVars>
      </dgm:prSet>
      <dgm:spPr/>
    </dgm:pt>
    <dgm:pt modelId="{99E06513-7764-4952-ACEC-70E3FDE46CED}" type="pres">
      <dgm:prSet presAssocID="{8651032D-297F-4053-9F22-5E5FED87E877}" presName="sibTrans" presStyleCnt="0"/>
      <dgm:spPr/>
    </dgm:pt>
    <dgm:pt modelId="{98784C73-671A-4EEA-97A0-F80C9C33BCFD}" type="pres">
      <dgm:prSet presAssocID="{6294CFB0-B2D5-4B84-AEE6-3CCD2208FA64}" presName="textNode" presStyleLbl="node1" presStyleIdx="6" presStyleCnt="7">
        <dgm:presLayoutVars>
          <dgm:bulletEnabled val="1"/>
        </dgm:presLayoutVars>
      </dgm:prSet>
      <dgm:spPr/>
    </dgm:pt>
  </dgm:ptLst>
  <dgm:cxnLst>
    <dgm:cxn modelId="{393F5010-5092-41AC-82CC-A5760357A511}" type="presOf" srcId="{FBF7A510-6E82-495B-823E-19F079EFD14E}" destId="{1F2C3862-3BFA-412B-B2F1-5EB4FF566AA3}" srcOrd="0" destOrd="0" presId="urn:microsoft.com/office/officeart/2005/8/layout/hProcess9"/>
    <dgm:cxn modelId="{A5633F11-AD62-4F16-BA7F-A03CF4EEDF54}" type="presOf" srcId="{6294CFB0-B2D5-4B84-AEE6-3CCD2208FA64}" destId="{98784C73-671A-4EEA-97A0-F80C9C33BCFD}" srcOrd="0" destOrd="0" presId="urn:microsoft.com/office/officeart/2005/8/layout/hProcess9"/>
    <dgm:cxn modelId="{849AED20-D31F-495D-A7E0-1912ADAB083F}" srcId="{AD56F6D1-8D61-4FF7-999A-3A0BA663B679}" destId="{1767B819-E25A-495A-8177-4DEB08F1EE60}" srcOrd="3" destOrd="0" parTransId="{E87BADF8-8FCA-4E04-97D9-2D3C1F32A799}" sibTransId="{92A148AA-593F-4258-8E13-80A348844E30}"/>
    <dgm:cxn modelId="{48595429-373B-449C-ABDC-13536741C8DF}" srcId="{AD56F6D1-8D61-4FF7-999A-3A0BA663B679}" destId="{8FB11615-0ED7-4BCC-8CC1-4EB028F53243}" srcOrd="2" destOrd="0" parTransId="{AA5CCB2E-BC62-49A9-BB9F-12EEBFFE5144}" sibTransId="{AE77C447-9208-4621-936E-5E1575B202FE}"/>
    <dgm:cxn modelId="{AC2A032A-CE0B-423D-AA9C-27E19D71AA66}" type="presOf" srcId="{25241A88-F34E-4EE8-96A8-F6BC8212ED09}" destId="{ED880A50-7B65-4CF8-A24E-06D4C1E3D227}" srcOrd="0" destOrd="0" presId="urn:microsoft.com/office/officeart/2005/8/layout/hProcess9"/>
    <dgm:cxn modelId="{83A7033F-E130-4D4D-A311-A7ADDAB89D7A}" srcId="{AD56F6D1-8D61-4FF7-999A-3A0BA663B679}" destId="{FBF7A510-6E82-495B-823E-19F079EFD14E}" srcOrd="5" destOrd="0" parTransId="{A1686EF3-2796-4A7B-84B5-D2D211715880}" sibTransId="{8651032D-297F-4053-9F22-5E5FED87E877}"/>
    <dgm:cxn modelId="{F0066B43-5CB3-407D-B27B-714C34988C9B}" type="presOf" srcId="{F85855B8-C79E-4872-B07D-9BECEDAB8FFC}" destId="{2C64EE3A-8ECB-4536-9179-DACEF01CF7C9}" srcOrd="0" destOrd="0" presId="urn:microsoft.com/office/officeart/2005/8/layout/hProcess9"/>
    <dgm:cxn modelId="{25A79578-D9B4-4993-8266-9288DB6E6FF8}" type="presOf" srcId="{80499839-DEB5-4D79-A01C-33386091B7AB}" destId="{9BA7CC2C-4E93-4BF8-84A5-9CE0CD22CA9B}" srcOrd="0" destOrd="0" presId="urn:microsoft.com/office/officeart/2005/8/layout/hProcess9"/>
    <dgm:cxn modelId="{7131C28F-908A-4107-9FF1-A28FB20080CE}" srcId="{AD56F6D1-8D61-4FF7-999A-3A0BA663B679}" destId="{F85855B8-C79E-4872-B07D-9BECEDAB8FFC}" srcOrd="0" destOrd="0" parTransId="{C19D4E0F-EB31-411C-8A54-F90444E72EF2}" sibTransId="{EFC07865-DEF5-4A0B-AACD-E04F5E22ED67}"/>
    <dgm:cxn modelId="{D4251091-E924-430B-8FF2-AC45BF02BF30}" type="presOf" srcId="{1767B819-E25A-495A-8177-4DEB08F1EE60}" destId="{59DB2712-FF0F-4737-B32A-D1BD768E0C88}" srcOrd="0" destOrd="0" presId="urn:microsoft.com/office/officeart/2005/8/layout/hProcess9"/>
    <dgm:cxn modelId="{4AED9294-6F85-4CA5-AACE-21D1C7E868D0}" type="presOf" srcId="{8FB11615-0ED7-4BCC-8CC1-4EB028F53243}" destId="{9E6A019E-1E83-4AAB-A058-13FF1F19CCAE}" srcOrd="0" destOrd="0" presId="urn:microsoft.com/office/officeart/2005/8/layout/hProcess9"/>
    <dgm:cxn modelId="{E5B413A4-094D-4DA7-872B-21D0A6FBD097}" srcId="{AD56F6D1-8D61-4FF7-999A-3A0BA663B679}" destId="{6294CFB0-B2D5-4B84-AEE6-3CCD2208FA64}" srcOrd="6" destOrd="0" parTransId="{A2E782B4-99DB-4AAA-A65D-D7BFE0742ED6}" sibTransId="{135EDD0F-266B-4EDE-83EE-1C516BF09F46}"/>
    <dgm:cxn modelId="{0D2C3BDE-AC78-4FE3-A0C2-2A9863BBA702}" type="presOf" srcId="{AD56F6D1-8D61-4FF7-999A-3A0BA663B679}" destId="{DD70CFB2-1674-4FE0-97CF-BC17F9A33D1B}" srcOrd="0" destOrd="0" presId="urn:microsoft.com/office/officeart/2005/8/layout/hProcess9"/>
    <dgm:cxn modelId="{501DCAE2-7F46-4DF2-9462-4A8C042A82CF}" srcId="{AD56F6D1-8D61-4FF7-999A-3A0BA663B679}" destId="{80499839-DEB5-4D79-A01C-33386091B7AB}" srcOrd="4" destOrd="0" parTransId="{06192768-A9F9-4981-9D41-2C00057D3380}" sibTransId="{EB4DEF34-F3B1-462B-9F79-D34095D37AF5}"/>
    <dgm:cxn modelId="{336FFAEF-45B8-4EF6-B441-E1C36268F7B0}" srcId="{AD56F6D1-8D61-4FF7-999A-3A0BA663B679}" destId="{25241A88-F34E-4EE8-96A8-F6BC8212ED09}" srcOrd="1" destOrd="0" parTransId="{64D692B0-8A56-4E81-B012-A01FFEE5BD5A}" sibTransId="{CA635F80-14BE-46A4-B23A-7BF1028D1AE9}"/>
    <dgm:cxn modelId="{FD33D40D-F10F-4AFA-8480-35CBB649CBE9}" type="presParOf" srcId="{DD70CFB2-1674-4FE0-97CF-BC17F9A33D1B}" destId="{BF8372E2-E38D-4D9D-9444-96D0AD2EEC97}" srcOrd="0" destOrd="0" presId="urn:microsoft.com/office/officeart/2005/8/layout/hProcess9"/>
    <dgm:cxn modelId="{412D1830-CB0A-42E8-90FE-506C844CFC7A}" type="presParOf" srcId="{DD70CFB2-1674-4FE0-97CF-BC17F9A33D1B}" destId="{3FE00B43-A6DE-443B-8DD1-B31C5F47A8E4}" srcOrd="1" destOrd="0" presId="urn:microsoft.com/office/officeart/2005/8/layout/hProcess9"/>
    <dgm:cxn modelId="{7408E42E-8D9A-456B-A581-283AA6960432}" type="presParOf" srcId="{3FE00B43-A6DE-443B-8DD1-B31C5F47A8E4}" destId="{2C64EE3A-8ECB-4536-9179-DACEF01CF7C9}" srcOrd="0" destOrd="0" presId="urn:microsoft.com/office/officeart/2005/8/layout/hProcess9"/>
    <dgm:cxn modelId="{80778268-EC6D-4B0B-9A9D-0E87A52D0FCA}" type="presParOf" srcId="{3FE00B43-A6DE-443B-8DD1-B31C5F47A8E4}" destId="{500D1F4F-7B72-4BAA-8EB2-49593442BDE5}" srcOrd="1" destOrd="0" presId="urn:microsoft.com/office/officeart/2005/8/layout/hProcess9"/>
    <dgm:cxn modelId="{3883B641-10AF-4637-9CA7-FAE1AEB02C32}" type="presParOf" srcId="{3FE00B43-A6DE-443B-8DD1-B31C5F47A8E4}" destId="{ED880A50-7B65-4CF8-A24E-06D4C1E3D227}" srcOrd="2" destOrd="0" presId="urn:microsoft.com/office/officeart/2005/8/layout/hProcess9"/>
    <dgm:cxn modelId="{3FCA6C91-506B-43A3-9D73-15E8EDF00764}" type="presParOf" srcId="{3FE00B43-A6DE-443B-8DD1-B31C5F47A8E4}" destId="{CCE0DE20-F19F-4A65-A28E-0931B52A2CF2}" srcOrd="3" destOrd="0" presId="urn:microsoft.com/office/officeart/2005/8/layout/hProcess9"/>
    <dgm:cxn modelId="{B0F34559-5B30-44D2-842F-90C6EE32FE4D}" type="presParOf" srcId="{3FE00B43-A6DE-443B-8DD1-B31C5F47A8E4}" destId="{9E6A019E-1E83-4AAB-A058-13FF1F19CCAE}" srcOrd="4" destOrd="0" presId="urn:microsoft.com/office/officeart/2005/8/layout/hProcess9"/>
    <dgm:cxn modelId="{CCD6EA97-DFC5-4786-B785-F6FE889C8B50}" type="presParOf" srcId="{3FE00B43-A6DE-443B-8DD1-B31C5F47A8E4}" destId="{B25BB924-CBCD-467C-930A-0B02C436BDED}" srcOrd="5" destOrd="0" presId="urn:microsoft.com/office/officeart/2005/8/layout/hProcess9"/>
    <dgm:cxn modelId="{7367860A-FD45-4BF6-BCA3-6BEB9B3B6EDF}" type="presParOf" srcId="{3FE00B43-A6DE-443B-8DD1-B31C5F47A8E4}" destId="{59DB2712-FF0F-4737-B32A-D1BD768E0C88}" srcOrd="6" destOrd="0" presId="urn:microsoft.com/office/officeart/2005/8/layout/hProcess9"/>
    <dgm:cxn modelId="{C8A17F4B-60A0-42C7-81FE-22543F201B54}" type="presParOf" srcId="{3FE00B43-A6DE-443B-8DD1-B31C5F47A8E4}" destId="{49D9D8AD-5C41-47F5-AE22-C5247DD86779}" srcOrd="7" destOrd="0" presId="urn:microsoft.com/office/officeart/2005/8/layout/hProcess9"/>
    <dgm:cxn modelId="{FA079C18-5E45-41C6-8CCA-B03B300BE3DA}" type="presParOf" srcId="{3FE00B43-A6DE-443B-8DD1-B31C5F47A8E4}" destId="{9BA7CC2C-4E93-4BF8-84A5-9CE0CD22CA9B}" srcOrd="8" destOrd="0" presId="urn:microsoft.com/office/officeart/2005/8/layout/hProcess9"/>
    <dgm:cxn modelId="{554F8AD9-1ABD-480C-9E9E-864BF7D5337C}" type="presParOf" srcId="{3FE00B43-A6DE-443B-8DD1-B31C5F47A8E4}" destId="{31659A6E-1B5A-4194-8B36-7BB0918D2BC9}" srcOrd="9" destOrd="0" presId="urn:microsoft.com/office/officeart/2005/8/layout/hProcess9"/>
    <dgm:cxn modelId="{415C6207-E93D-4B06-A07E-0A42F66E7AE3}" type="presParOf" srcId="{3FE00B43-A6DE-443B-8DD1-B31C5F47A8E4}" destId="{1F2C3862-3BFA-412B-B2F1-5EB4FF566AA3}" srcOrd="10" destOrd="0" presId="urn:microsoft.com/office/officeart/2005/8/layout/hProcess9"/>
    <dgm:cxn modelId="{B4C00DB6-EE7B-4FF8-9C08-73D9B7BD66E0}" type="presParOf" srcId="{3FE00B43-A6DE-443B-8DD1-B31C5F47A8E4}" destId="{99E06513-7764-4952-ACEC-70E3FDE46CED}" srcOrd="11" destOrd="0" presId="urn:microsoft.com/office/officeart/2005/8/layout/hProcess9"/>
    <dgm:cxn modelId="{92BC3A7F-926D-4873-8915-5B2DDBAF4961}" type="presParOf" srcId="{3FE00B43-A6DE-443B-8DD1-B31C5F47A8E4}" destId="{98784C73-671A-4EEA-97A0-F80C9C33BCFD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56F6D1-8D61-4FF7-999A-3A0BA663B679}" type="doc">
      <dgm:prSet loTypeId="urn:microsoft.com/office/officeart/2005/8/layout/hProcess9" loCatId="process" qsTypeId="urn:microsoft.com/office/officeart/2005/8/quickstyle/3d6" qsCatId="3D" csTypeId="urn:microsoft.com/office/officeart/2005/8/colors/accent2_2" csCatId="accent2" phldr="1"/>
      <dgm:spPr/>
    </dgm:pt>
    <dgm:pt modelId="{F85855B8-C79E-4872-B07D-9BECEDAB8FFC}">
      <dgm:prSet phldr="0"/>
      <dgm:spPr>
        <a:xfrm>
          <a:off x="687" y="989317"/>
          <a:ext cx="1101478" cy="1319090"/>
        </a:xfrm>
        <a:prstGeom prst="roundRect">
          <a:avLst/>
        </a:prstGeom>
        <a:solidFill>
          <a:srgbClr val="FF9900"/>
        </a:solidFill>
      </dgm:spPr>
      <dgm:t>
        <a:bodyPr/>
        <a:lstStyle/>
        <a:p>
          <a:pPr rtl="0">
            <a:buNone/>
          </a:pPr>
          <a:r>
            <a:rPr lang="en-US"/>
            <a:t>Open automated annotation tool</a:t>
          </a:r>
          <a:endParaRPr lang="en-US">
            <a:latin typeface="Trebuchet MS" panose="020B0603020202020204"/>
            <a:ea typeface="+mn-ea"/>
            <a:cs typeface="+mn-cs"/>
          </a:endParaRPr>
        </a:p>
      </dgm:t>
    </dgm:pt>
    <dgm:pt modelId="{C19D4E0F-EB31-411C-8A54-F90444E72EF2}" type="parTrans" cxnId="{7131C28F-908A-4107-9FF1-A28FB20080CE}">
      <dgm:prSet/>
      <dgm:spPr/>
      <dgm:t>
        <a:bodyPr/>
        <a:lstStyle/>
        <a:p>
          <a:endParaRPr lang="de-DE"/>
        </a:p>
      </dgm:t>
    </dgm:pt>
    <dgm:pt modelId="{EFC07865-DEF5-4A0B-AACD-E04F5E22ED67}" type="sibTrans" cxnId="{7131C28F-908A-4107-9FF1-A28FB20080CE}">
      <dgm:prSet/>
      <dgm:spPr/>
      <dgm:t>
        <a:bodyPr/>
        <a:lstStyle/>
        <a:p>
          <a:endParaRPr lang="de-DE"/>
        </a:p>
      </dgm:t>
    </dgm:pt>
    <dgm:pt modelId="{BD7DE2C0-7497-4A2E-A702-DE843B724EBA}">
      <dgm:prSet/>
      <dgm:spPr>
        <a:solidFill>
          <a:srgbClr val="FF9900"/>
        </a:solidFill>
      </dgm:spPr>
      <dgm:t>
        <a:bodyPr/>
        <a:lstStyle/>
        <a:p>
          <a:pPr rtl="0">
            <a:buNone/>
          </a:pPr>
          <a:r>
            <a:rPr lang="en-US"/>
            <a:t>Select attributs: EDC System, Study, CRF version, Internal Review vs. Submission, Test vs Production Setup, Receive aCRF via email</a:t>
          </a:r>
        </a:p>
      </dgm:t>
    </dgm:pt>
    <dgm:pt modelId="{0BE94554-5EAD-43F1-BC74-B5643B94AAE9}" type="parTrans" cxnId="{B801C020-587B-4986-861D-181CAFC737C5}">
      <dgm:prSet/>
      <dgm:spPr/>
      <dgm:t>
        <a:bodyPr/>
        <a:lstStyle/>
        <a:p>
          <a:endParaRPr lang="de-DE"/>
        </a:p>
      </dgm:t>
    </dgm:pt>
    <dgm:pt modelId="{812C17E4-22F2-4A3A-A0A6-4AE5A4DD50FE}" type="sibTrans" cxnId="{B801C020-587B-4986-861D-181CAFC737C5}">
      <dgm:prSet/>
      <dgm:spPr/>
      <dgm:t>
        <a:bodyPr/>
        <a:lstStyle/>
        <a:p>
          <a:endParaRPr lang="de-DE"/>
        </a:p>
      </dgm:t>
    </dgm:pt>
    <dgm:pt modelId="{B4F7B001-E946-4DFB-8999-CD37FB6497CB}">
      <dgm:prSet/>
      <dgm:spPr>
        <a:solidFill>
          <a:srgbClr val="FF9900"/>
        </a:solidFill>
      </dgm:spPr>
      <dgm:t>
        <a:bodyPr/>
        <a:lstStyle/>
        <a:p>
          <a:pPr rtl="0">
            <a:buNone/>
          </a:pPr>
          <a:r>
            <a:rPr lang="en-US"/>
            <a:t>Click email link to open final aCRF</a:t>
          </a:r>
        </a:p>
      </dgm:t>
    </dgm:pt>
    <dgm:pt modelId="{7A3D9CE7-5FBB-44F7-B2DF-BAA14CFCD41A}" type="parTrans" cxnId="{DBB4BD38-A377-4126-A62B-ECF17C221C69}">
      <dgm:prSet/>
      <dgm:spPr/>
      <dgm:t>
        <a:bodyPr/>
        <a:lstStyle/>
        <a:p>
          <a:endParaRPr lang="de-DE"/>
        </a:p>
      </dgm:t>
    </dgm:pt>
    <dgm:pt modelId="{38A0F6E4-0EA3-4C41-B12F-D94D03E00D54}" type="sibTrans" cxnId="{DBB4BD38-A377-4126-A62B-ECF17C221C69}">
      <dgm:prSet/>
      <dgm:spPr/>
      <dgm:t>
        <a:bodyPr/>
        <a:lstStyle/>
        <a:p>
          <a:endParaRPr lang="de-DE"/>
        </a:p>
      </dgm:t>
    </dgm:pt>
    <dgm:pt modelId="{DD70CFB2-1674-4FE0-97CF-BC17F9A33D1B}" type="pres">
      <dgm:prSet presAssocID="{AD56F6D1-8D61-4FF7-999A-3A0BA663B679}" presName="CompostProcess" presStyleCnt="0">
        <dgm:presLayoutVars>
          <dgm:dir/>
          <dgm:resizeHandles val="exact"/>
        </dgm:presLayoutVars>
      </dgm:prSet>
      <dgm:spPr/>
    </dgm:pt>
    <dgm:pt modelId="{BF8372E2-E38D-4D9D-9444-96D0AD2EEC97}" type="pres">
      <dgm:prSet presAssocID="{AD56F6D1-8D61-4FF7-999A-3A0BA663B679}" presName="arrow" presStyleLbl="bgShp" presStyleIdx="0" presStyleCnt="1" custLinFactNeighborX="-4847" custLinFactNeighborY="8715"/>
      <dgm:spPr>
        <a:xfrm>
          <a:off x="603162" y="0"/>
          <a:ext cx="6835844" cy="3297725"/>
        </a:xfrm>
        <a:prstGeom prst="rightArrow">
          <a:avLst/>
        </a:prstGeom>
      </dgm:spPr>
    </dgm:pt>
    <dgm:pt modelId="{3FE00B43-A6DE-443B-8DD1-B31C5F47A8E4}" type="pres">
      <dgm:prSet presAssocID="{AD56F6D1-8D61-4FF7-999A-3A0BA663B679}" presName="linearProcess" presStyleCnt="0"/>
      <dgm:spPr/>
    </dgm:pt>
    <dgm:pt modelId="{2C64EE3A-8ECB-4536-9179-DACEF01CF7C9}" type="pres">
      <dgm:prSet presAssocID="{F85855B8-C79E-4872-B07D-9BECEDAB8FFC}" presName="textNode" presStyleLbl="node1" presStyleIdx="0" presStyleCnt="3">
        <dgm:presLayoutVars>
          <dgm:bulletEnabled val="1"/>
        </dgm:presLayoutVars>
      </dgm:prSet>
      <dgm:spPr/>
    </dgm:pt>
    <dgm:pt modelId="{500D1F4F-7B72-4BAA-8EB2-49593442BDE5}" type="pres">
      <dgm:prSet presAssocID="{EFC07865-DEF5-4A0B-AACD-E04F5E22ED67}" presName="sibTrans" presStyleCnt="0"/>
      <dgm:spPr/>
    </dgm:pt>
    <dgm:pt modelId="{70F99759-F3F8-40D8-8335-054082F64DE5}" type="pres">
      <dgm:prSet presAssocID="{BD7DE2C0-7497-4A2E-A702-DE843B724EBA}" presName="textNode" presStyleLbl="node1" presStyleIdx="1" presStyleCnt="3">
        <dgm:presLayoutVars>
          <dgm:bulletEnabled val="1"/>
        </dgm:presLayoutVars>
      </dgm:prSet>
      <dgm:spPr/>
    </dgm:pt>
    <dgm:pt modelId="{A5283361-86F8-4F91-822A-F2C163D7AA25}" type="pres">
      <dgm:prSet presAssocID="{812C17E4-22F2-4A3A-A0A6-4AE5A4DD50FE}" presName="sibTrans" presStyleCnt="0"/>
      <dgm:spPr/>
    </dgm:pt>
    <dgm:pt modelId="{CE87C2FF-E347-4009-A68B-9C3163DE6B69}" type="pres">
      <dgm:prSet presAssocID="{B4F7B001-E946-4DFB-8999-CD37FB6497C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B801C020-587B-4986-861D-181CAFC737C5}" srcId="{AD56F6D1-8D61-4FF7-999A-3A0BA663B679}" destId="{BD7DE2C0-7497-4A2E-A702-DE843B724EBA}" srcOrd="1" destOrd="0" parTransId="{0BE94554-5EAD-43F1-BC74-B5643B94AAE9}" sibTransId="{812C17E4-22F2-4A3A-A0A6-4AE5A4DD50FE}"/>
    <dgm:cxn modelId="{DBB4BD38-A377-4126-A62B-ECF17C221C69}" srcId="{AD56F6D1-8D61-4FF7-999A-3A0BA663B679}" destId="{B4F7B001-E946-4DFB-8999-CD37FB6497CB}" srcOrd="2" destOrd="0" parTransId="{7A3D9CE7-5FBB-44F7-B2DF-BAA14CFCD41A}" sibTransId="{38A0F6E4-0EA3-4C41-B12F-D94D03E00D54}"/>
    <dgm:cxn modelId="{F0066B43-5CB3-407D-B27B-714C34988C9B}" type="presOf" srcId="{F85855B8-C79E-4872-B07D-9BECEDAB8FFC}" destId="{2C64EE3A-8ECB-4536-9179-DACEF01CF7C9}" srcOrd="0" destOrd="0" presId="urn:microsoft.com/office/officeart/2005/8/layout/hProcess9"/>
    <dgm:cxn modelId="{7131C28F-908A-4107-9FF1-A28FB20080CE}" srcId="{AD56F6D1-8D61-4FF7-999A-3A0BA663B679}" destId="{F85855B8-C79E-4872-B07D-9BECEDAB8FFC}" srcOrd="0" destOrd="0" parTransId="{C19D4E0F-EB31-411C-8A54-F90444E72EF2}" sibTransId="{EFC07865-DEF5-4A0B-AACD-E04F5E22ED67}"/>
    <dgm:cxn modelId="{5ECA08AD-FB97-49C3-9E93-86DB89E8C40B}" type="presOf" srcId="{B4F7B001-E946-4DFB-8999-CD37FB6497CB}" destId="{CE87C2FF-E347-4009-A68B-9C3163DE6B69}" srcOrd="0" destOrd="0" presId="urn:microsoft.com/office/officeart/2005/8/layout/hProcess9"/>
    <dgm:cxn modelId="{0D2C3BDE-AC78-4FE3-A0C2-2A9863BBA702}" type="presOf" srcId="{AD56F6D1-8D61-4FF7-999A-3A0BA663B679}" destId="{DD70CFB2-1674-4FE0-97CF-BC17F9A33D1B}" srcOrd="0" destOrd="0" presId="urn:microsoft.com/office/officeart/2005/8/layout/hProcess9"/>
    <dgm:cxn modelId="{1CDDACF5-41E0-4085-ABF8-1BCB7816908C}" type="presOf" srcId="{BD7DE2C0-7497-4A2E-A702-DE843B724EBA}" destId="{70F99759-F3F8-40D8-8335-054082F64DE5}" srcOrd="0" destOrd="0" presId="urn:microsoft.com/office/officeart/2005/8/layout/hProcess9"/>
    <dgm:cxn modelId="{FD33D40D-F10F-4AFA-8480-35CBB649CBE9}" type="presParOf" srcId="{DD70CFB2-1674-4FE0-97CF-BC17F9A33D1B}" destId="{BF8372E2-E38D-4D9D-9444-96D0AD2EEC97}" srcOrd="0" destOrd="0" presId="urn:microsoft.com/office/officeart/2005/8/layout/hProcess9"/>
    <dgm:cxn modelId="{412D1830-CB0A-42E8-90FE-506C844CFC7A}" type="presParOf" srcId="{DD70CFB2-1674-4FE0-97CF-BC17F9A33D1B}" destId="{3FE00B43-A6DE-443B-8DD1-B31C5F47A8E4}" srcOrd="1" destOrd="0" presId="urn:microsoft.com/office/officeart/2005/8/layout/hProcess9"/>
    <dgm:cxn modelId="{7408E42E-8D9A-456B-A581-283AA6960432}" type="presParOf" srcId="{3FE00B43-A6DE-443B-8DD1-B31C5F47A8E4}" destId="{2C64EE3A-8ECB-4536-9179-DACEF01CF7C9}" srcOrd="0" destOrd="0" presId="urn:microsoft.com/office/officeart/2005/8/layout/hProcess9"/>
    <dgm:cxn modelId="{80778268-EC6D-4B0B-9A9D-0E87A52D0FCA}" type="presParOf" srcId="{3FE00B43-A6DE-443B-8DD1-B31C5F47A8E4}" destId="{500D1F4F-7B72-4BAA-8EB2-49593442BDE5}" srcOrd="1" destOrd="0" presId="urn:microsoft.com/office/officeart/2005/8/layout/hProcess9"/>
    <dgm:cxn modelId="{F251013E-4776-4B98-AED5-4FD950359BF2}" type="presParOf" srcId="{3FE00B43-A6DE-443B-8DD1-B31C5F47A8E4}" destId="{70F99759-F3F8-40D8-8335-054082F64DE5}" srcOrd="2" destOrd="0" presId="urn:microsoft.com/office/officeart/2005/8/layout/hProcess9"/>
    <dgm:cxn modelId="{BE7091BB-2D28-4270-A41F-D388405606CE}" type="presParOf" srcId="{3FE00B43-A6DE-443B-8DD1-B31C5F47A8E4}" destId="{A5283361-86F8-4F91-822A-F2C163D7AA25}" srcOrd="3" destOrd="0" presId="urn:microsoft.com/office/officeart/2005/8/layout/hProcess9"/>
    <dgm:cxn modelId="{6A9BBE8C-9511-4392-AA13-914E93453B0C}" type="presParOf" srcId="{3FE00B43-A6DE-443B-8DD1-B31C5F47A8E4}" destId="{CE87C2FF-E347-4009-A68B-9C3163DE6B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73AFF-B19F-4322-A389-2865B48BAC0A}">
      <dsp:nvSpPr>
        <dsp:cNvPr id="0" name=""/>
        <dsp:cNvSpPr/>
      </dsp:nvSpPr>
      <dsp:spPr>
        <a:xfrm>
          <a:off x="0" y="-204759"/>
          <a:ext cx="3821192" cy="447181"/>
        </a:xfrm>
        <a:prstGeom prst="rect">
          <a:avLst/>
        </a:prstGeom>
        <a:solidFill>
          <a:srgbClr val="1F526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Tools on the market</a:t>
          </a:r>
          <a:endParaRPr lang="en-US" sz="2000" kern="1200" dirty="0"/>
        </a:p>
      </dsp:txBody>
      <dsp:txXfrm>
        <a:off x="0" y="-204759"/>
        <a:ext cx="3821192" cy="447181"/>
      </dsp:txXfrm>
    </dsp:sp>
    <dsp:sp modelId="{5ABA2F3A-7FC7-4DDC-859C-A068FFAB321A}">
      <dsp:nvSpPr>
        <dsp:cNvPr id="0" name=""/>
        <dsp:cNvSpPr/>
      </dsp:nvSpPr>
      <dsp:spPr>
        <a:xfrm>
          <a:off x="4297" y="242421"/>
          <a:ext cx="3821192" cy="4570338"/>
        </a:xfrm>
        <a:prstGeom prst="rect">
          <a:avLst/>
        </a:prstGeom>
        <a:solidFill>
          <a:srgbClr val="3081A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Use </a:t>
          </a:r>
          <a:r>
            <a:rPr lang="de-DE" sz="2000" kern="1200" dirty="0"/>
            <a:t>blank Case Report Form (</a:t>
          </a:r>
          <a:r>
            <a:rPr lang="de-DE" sz="2000" kern="1200" dirty="0" err="1"/>
            <a:t>CRF</a:t>
          </a:r>
          <a:r>
            <a:rPr lang="de-DE" sz="2000" kern="1200" dirty="0"/>
            <a:t>) </a:t>
          </a:r>
          <a:r>
            <a:rPr lang="de-DE" sz="2000" kern="1200" dirty="0" err="1"/>
            <a:t>document</a:t>
          </a:r>
          <a:r>
            <a:rPr lang="de-DE" sz="2000" kern="1200" dirty="0"/>
            <a:t> </a:t>
          </a:r>
          <a:r>
            <a:rPr lang="de-DE" sz="2000" kern="1200" dirty="0" err="1"/>
            <a:t>from</a:t>
          </a:r>
          <a:r>
            <a:rPr lang="de-DE" sz="2000" kern="1200" dirty="0"/>
            <a:t> Electronic Data Capture (</a:t>
          </a:r>
          <a:r>
            <a:rPr lang="de-DE" sz="2000" kern="1200" dirty="0" err="1"/>
            <a:t>EDC</a:t>
          </a:r>
          <a:r>
            <a:rPr lang="de-DE" sz="2000" kern="1200" dirty="0"/>
            <a:t>) </a:t>
          </a:r>
          <a:r>
            <a:rPr lang="de-DE" sz="2000" kern="1200" dirty="0" err="1"/>
            <a:t>system</a:t>
          </a:r>
          <a:endParaRPr lang="en-US" sz="20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 err="1"/>
            <a:t>Often</a:t>
          </a:r>
          <a:r>
            <a:rPr lang="de-DE" sz="2000" kern="1200" dirty="0"/>
            <a:t> </a:t>
          </a:r>
          <a:r>
            <a:rPr lang="de-DE" sz="2000" kern="1200" dirty="0" err="1"/>
            <a:t>require</a:t>
          </a:r>
          <a:r>
            <a:rPr lang="de-DE" sz="2000" kern="1200" dirty="0"/>
            <a:t> </a:t>
          </a:r>
          <a:r>
            <a:rPr lang="de-DE" sz="2000" kern="1200" dirty="0" err="1"/>
            <a:t>pre</a:t>
          </a:r>
          <a:r>
            <a:rPr lang="de-DE" sz="2000" kern="1200" dirty="0"/>
            <a:t>-annotation </a:t>
          </a:r>
          <a:r>
            <a:rPr lang="de-DE" sz="2000" kern="1200" dirty="0" err="1"/>
            <a:t>of</a:t>
          </a:r>
          <a:r>
            <a:rPr lang="de-DE" sz="2000" kern="1200" dirty="0"/>
            <a:t> </a:t>
          </a:r>
          <a:r>
            <a:rPr lang="de-DE" sz="2000" kern="1200" dirty="0" err="1"/>
            <a:t>the</a:t>
          </a:r>
          <a:r>
            <a:rPr lang="de-DE" sz="2000" kern="1200" dirty="0"/>
            <a:t> form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 err="1"/>
            <a:t>Cannot</a:t>
          </a:r>
          <a:r>
            <a:rPr lang="de-DE" sz="2000" kern="1200" dirty="0"/>
            <a:t> </a:t>
          </a:r>
          <a:r>
            <a:rPr lang="de-DE" sz="2000" kern="1200" dirty="0" err="1"/>
            <a:t>be</a:t>
          </a:r>
          <a:r>
            <a:rPr lang="de-DE" sz="2000" kern="1200" dirty="0"/>
            <a:t> </a:t>
          </a:r>
          <a:r>
            <a:rPr lang="de-DE" sz="2000" kern="1200" dirty="0" err="1"/>
            <a:t>linked</a:t>
          </a:r>
          <a:r>
            <a:rPr lang="de-DE" sz="2000" kern="1200" dirty="0"/>
            <a:t> </a:t>
          </a:r>
          <a:r>
            <a:rPr lang="de-DE" sz="2000" kern="1200" dirty="0" err="1"/>
            <a:t>to</a:t>
          </a:r>
          <a:r>
            <a:rPr lang="de-DE" sz="2000" kern="1200" dirty="0"/>
            <a:t> in-house </a:t>
          </a:r>
          <a:r>
            <a:rPr lang="de-DE" sz="2000" kern="1200" dirty="0" err="1"/>
            <a:t>systems</a:t>
          </a:r>
          <a:endParaRPr lang="de-D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/>
            <a:t>Cannot handle complex pages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000" kern="1200" dirty="0" err="1"/>
            <a:t>Entail</a:t>
          </a:r>
          <a:r>
            <a:rPr lang="de-DE" sz="2000" kern="1200" dirty="0"/>
            <a:t> </a:t>
          </a:r>
          <a:r>
            <a:rPr lang="de-DE" sz="2000" kern="1200" dirty="0" err="1"/>
            <a:t>updates</a:t>
          </a:r>
          <a:r>
            <a:rPr lang="de-DE" sz="2000" kern="1200" dirty="0"/>
            <a:t> </a:t>
          </a:r>
          <a:r>
            <a:rPr lang="de-DE" sz="2000" kern="1200" dirty="0" err="1"/>
            <a:t>of</a:t>
          </a:r>
          <a:r>
            <a:rPr lang="de-DE" sz="2000" kern="1200" dirty="0"/>
            <a:t> </a:t>
          </a:r>
          <a:r>
            <a:rPr lang="de-DE" sz="2000" kern="1200" dirty="0" err="1"/>
            <a:t>created</a:t>
          </a:r>
          <a:r>
            <a:rPr lang="de-DE" sz="2000" kern="1200" dirty="0"/>
            <a:t> </a:t>
          </a:r>
          <a:r>
            <a:rPr lang="de-DE" sz="2000" kern="1200" dirty="0" err="1"/>
            <a:t>annotation</a:t>
          </a:r>
          <a:endParaRPr lang="de-DE" sz="2000" kern="1200" dirty="0"/>
        </a:p>
      </dsp:txBody>
      <dsp:txXfrm>
        <a:off x="4297" y="242421"/>
        <a:ext cx="3821192" cy="4570338"/>
      </dsp:txXfrm>
    </dsp:sp>
    <dsp:sp modelId="{B9EA9D0A-5636-44A0-9C11-158ECEE8A25C}">
      <dsp:nvSpPr>
        <dsp:cNvPr id="0" name=""/>
        <dsp:cNvSpPr/>
      </dsp:nvSpPr>
      <dsp:spPr>
        <a:xfrm>
          <a:off x="4364233" y="-199141"/>
          <a:ext cx="3821192" cy="447181"/>
        </a:xfrm>
        <a:prstGeom prst="rect">
          <a:avLst/>
        </a:prstGeom>
        <a:solidFill>
          <a:srgbClr val="B03918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aCRF Creator</a:t>
          </a:r>
          <a:endParaRPr lang="en-US" sz="2000" kern="1200"/>
        </a:p>
      </dsp:txBody>
      <dsp:txXfrm>
        <a:off x="4364233" y="-199141"/>
        <a:ext cx="3821192" cy="447181"/>
      </dsp:txXfrm>
    </dsp:sp>
    <dsp:sp modelId="{B385BDFE-AB15-4A8C-AA59-0FE5213657CE}">
      <dsp:nvSpPr>
        <dsp:cNvPr id="0" name=""/>
        <dsp:cNvSpPr/>
      </dsp:nvSpPr>
      <dsp:spPr>
        <a:xfrm>
          <a:off x="4362571" y="251781"/>
          <a:ext cx="3821192" cy="4555359"/>
        </a:xfrm>
        <a:prstGeom prst="rect">
          <a:avLst/>
        </a:prstGeom>
        <a:solidFill>
          <a:srgbClr val="E35A3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Automated creation of SDTM annotated CRF</a:t>
          </a:r>
          <a:endParaRPr lang="en-US" sz="2000" kern="120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CRF</a:t>
          </a:r>
          <a:r>
            <a:rPr lang="en-US" sz="2000" kern="1200" dirty="0"/>
            <a:t> creation based on EDC system metadata instead of using blank </a:t>
          </a:r>
          <a:r>
            <a:rPr lang="en-US" sz="2000" kern="1200" dirty="0" err="1"/>
            <a:t>CRF</a:t>
          </a:r>
          <a:r>
            <a:rPr lang="en-US" sz="2000" kern="1200" dirty="0"/>
            <a:t> from EDC system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Use of Metadata stored and maintained in Metadata Repository, no pre-annotation is needed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Annotation based on study specific metadata from Clinical Data Repository (</a:t>
          </a:r>
          <a:r>
            <a:rPr lang="en-US" sz="2000" kern="1200" dirty="0" err="1"/>
            <a:t>CDR</a:t>
          </a:r>
          <a:r>
            <a:rPr lang="en-US" sz="2000" kern="1200" dirty="0"/>
            <a:t>)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Complete annotation process is automated</a:t>
          </a:r>
        </a:p>
      </dsp:txBody>
      <dsp:txXfrm>
        <a:off x="4362571" y="251781"/>
        <a:ext cx="3821192" cy="4555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372E2-E38D-4D9D-9444-96D0AD2EEC97}">
      <dsp:nvSpPr>
        <dsp:cNvPr id="0" name=""/>
        <dsp:cNvSpPr/>
      </dsp:nvSpPr>
      <dsp:spPr>
        <a:xfrm>
          <a:off x="603162" y="0"/>
          <a:ext cx="6835844" cy="32977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4EE3A-8ECB-4536-9179-DACEF01CF7C9}">
      <dsp:nvSpPr>
        <dsp:cNvPr id="0" name=""/>
        <dsp:cNvSpPr/>
      </dsp:nvSpPr>
      <dsp:spPr>
        <a:xfrm>
          <a:off x="687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Create PDF from EDC system</a:t>
          </a:r>
        </a:p>
      </dsp:txBody>
      <dsp:txXfrm>
        <a:off x="54457" y="1043087"/>
        <a:ext cx="993938" cy="1211550"/>
      </dsp:txXfrm>
    </dsp:sp>
    <dsp:sp modelId="{ED880A50-7B65-4CF8-A24E-06D4C1E3D227}">
      <dsp:nvSpPr>
        <dsp:cNvPr id="0" name=""/>
        <dsp:cNvSpPr/>
      </dsp:nvSpPr>
      <dsp:spPr>
        <a:xfrm>
          <a:off x="1157239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Identify annotations for form, question, test etc.</a:t>
          </a:r>
        </a:p>
      </dsp:txBody>
      <dsp:txXfrm>
        <a:off x="1211009" y="1043087"/>
        <a:ext cx="993938" cy="1211550"/>
      </dsp:txXfrm>
    </dsp:sp>
    <dsp:sp modelId="{9E6A019E-1E83-4AAB-A058-13FF1F19CCAE}">
      <dsp:nvSpPr>
        <dsp:cNvPr id="0" name=""/>
        <dsp:cNvSpPr/>
      </dsp:nvSpPr>
      <dsp:spPr>
        <a:xfrm>
          <a:off x="2313792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Set attributes like color and font</a:t>
          </a:r>
        </a:p>
      </dsp:txBody>
      <dsp:txXfrm>
        <a:off x="2367562" y="1043087"/>
        <a:ext cx="993938" cy="1211550"/>
      </dsp:txXfrm>
    </dsp:sp>
    <dsp:sp modelId="{59DB2712-FF0F-4737-B32A-D1BD768E0C88}">
      <dsp:nvSpPr>
        <dsp:cNvPr id="0" name=""/>
        <dsp:cNvSpPr/>
      </dsp:nvSpPr>
      <dsp:spPr>
        <a:xfrm>
          <a:off x="3470345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Create annotation and place on pdf page</a:t>
          </a:r>
        </a:p>
      </dsp:txBody>
      <dsp:txXfrm>
        <a:off x="3524115" y="1043087"/>
        <a:ext cx="993938" cy="1211550"/>
      </dsp:txXfrm>
    </dsp:sp>
    <dsp:sp modelId="{9BA7CC2C-4E93-4BF8-84A5-9CE0CD22CA9B}">
      <dsp:nvSpPr>
        <dsp:cNvPr id="0" name=""/>
        <dsp:cNvSpPr/>
      </dsp:nvSpPr>
      <dsp:spPr>
        <a:xfrm>
          <a:off x="4626898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Create domain/visit bookmarks</a:t>
          </a:r>
        </a:p>
      </dsp:txBody>
      <dsp:txXfrm>
        <a:off x="4680668" y="1043087"/>
        <a:ext cx="993938" cy="1211550"/>
      </dsp:txXfrm>
    </dsp:sp>
    <dsp:sp modelId="{1F2C3862-3BFA-412B-B2F1-5EB4FF566AA3}">
      <dsp:nvSpPr>
        <dsp:cNvPr id="0" name=""/>
        <dsp:cNvSpPr/>
      </dsp:nvSpPr>
      <dsp:spPr>
        <a:xfrm>
          <a:off x="5783451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In case of any EDC setup changes, update annotations and redo bookmarks</a:t>
          </a:r>
        </a:p>
      </dsp:txBody>
      <dsp:txXfrm>
        <a:off x="5837221" y="1043087"/>
        <a:ext cx="993938" cy="1211550"/>
      </dsp:txXfrm>
    </dsp:sp>
    <dsp:sp modelId="{98784C73-671A-4EEA-97A0-F80C9C33BCFD}">
      <dsp:nvSpPr>
        <dsp:cNvPr id="0" name=""/>
        <dsp:cNvSpPr/>
      </dsp:nvSpPr>
      <dsp:spPr>
        <a:xfrm>
          <a:off x="6940003" y="989317"/>
          <a:ext cx="1101478" cy="1319090"/>
        </a:xfrm>
        <a:prstGeom prst="roundRect">
          <a:avLst/>
        </a:prstGeom>
        <a:solidFill>
          <a:srgbClr val="7EC4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latin typeface="Trebuchet MS" panose="020B0603020202020204"/>
              <a:ea typeface="+mn-ea"/>
              <a:cs typeface="+mn-cs"/>
            </a:rPr>
            <a:t>Finalize aCRF</a:t>
          </a:r>
        </a:p>
      </dsp:txBody>
      <dsp:txXfrm>
        <a:off x="6993773" y="1043087"/>
        <a:ext cx="993938" cy="12115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372E2-E38D-4D9D-9444-96D0AD2EEC97}">
      <dsp:nvSpPr>
        <dsp:cNvPr id="0" name=""/>
        <dsp:cNvSpPr/>
      </dsp:nvSpPr>
      <dsp:spPr>
        <a:xfrm>
          <a:off x="200760" y="0"/>
          <a:ext cx="5048631" cy="261504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4EE3A-8ECB-4536-9179-DACEF01CF7C9}">
      <dsp:nvSpPr>
        <dsp:cNvPr id="0" name=""/>
        <dsp:cNvSpPr/>
      </dsp:nvSpPr>
      <dsp:spPr>
        <a:xfrm>
          <a:off x="6380" y="784513"/>
          <a:ext cx="1911798" cy="1046018"/>
        </a:xfrm>
        <a:prstGeom prst="roundRect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Open automated annotation tool</a:t>
          </a:r>
          <a:endParaRPr lang="en-US" sz="1100" kern="1200">
            <a:latin typeface="Trebuchet MS" panose="020B0603020202020204"/>
            <a:ea typeface="+mn-ea"/>
            <a:cs typeface="+mn-cs"/>
          </a:endParaRPr>
        </a:p>
      </dsp:txBody>
      <dsp:txXfrm>
        <a:off x="57442" y="835575"/>
        <a:ext cx="1809674" cy="943894"/>
      </dsp:txXfrm>
    </dsp:sp>
    <dsp:sp modelId="{70F99759-F3F8-40D8-8335-054082F64DE5}">
      <dsp:nvSpPr>
        <dsp:cNvPr id="0" name=""/>
        <dsp:cNvSpPr/>
      </dsp:nvSpPr>
      <dsp:spPr>
        <a:xfrm>
          <a:off x="2013884" y="784513"/>
          <a:ext cx="1911798" cy="1046018"/>
        </a:xfrm>
        <a:prstGeom prst="roundRect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Select attributs: EDC System, Study, CRF version, Internal Review vs. Submission, Test vs Production Setup, Receive aCRF via email</a:t>
          </a:r>
        </a:p>
      </dsp:txBody>
      <dsp:txXfrm>
        <a:off x="2064946" y="835575"/>
        <a:ext cx="1809674" cy="943894"/>
      </dsp:txXfrm>
    </dsp:sp>
    <dsp:sp modelId="{CE87C2FF-E347-4009-A68B-9C3163DE6B69}">
      <dsp:nvSpPr>
        <dsp:cNvPr id="0" name=""/>
        <dsp:cNvSpPr/>
      </dsp:nvSpPr>
      <dsp:spPr>
        <a:xfrm>
          <a:off x="4021388" y="784513"/>
          <a:ext cx="1911798" cy="1046018"/>
        </a:xfrm>
        <a:prstGeom prst="roundRect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Click email link to open final aCRF</a:t>
          </a:r>
        </a:p>
      </dsp:txBody>
      <dsp:txXfrm>
        <a:off x="4072450" y="835575"/>
        <a:ext cx="1809674" cy="943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0AD6852-FFDD-4116-B717-49A099E6B984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D4ABA42-C7CD-41DA-B1D6-3E74D0F9DE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9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C29451-B5A8-4337-82FF-219907397D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3981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2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3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43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68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74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6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65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91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BA42-C7CD-41DA-B1D6-3E74D0F9DE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07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emf"/><Relationship Id="rId4" Type="http://schemas.openxmlformats.org/officeDocument/2006/relationships/image" Target="../media/image27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emf"/><Relationship Id="rId4" Type="http://schemas.openxmlformats.org/officeDocument/2006/relationships/image" Target="../media/image27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emf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eaf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8055" y="1053995"/>
            <a:ext cx="4204139" cy="475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35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2211D-7E3B-49E8-9952-08AB6F3B84F3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960284" y="6607177"/>
            <a:ext cx="7313083" cy="182563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85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6537327"/>
            <a:ext cx="12192000" cy="320675"/>
          </a:xfrm>
          <a:prstGeom prst="rect">
            <a:avLst/>
          </a:prstGeom>
          <a:solidFill>
            <a:srgbClr val="071D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5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0991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0FD2DF-71E7-4AB0-985C-C40444AC1317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31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1">
    <p:bg bwMode="auto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1783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2">
    <p:bg bwMode="auto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8464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Quote with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537327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0991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50333" y="5166361"/>
            <a:ext cx="5852160" cy="274321"/>
          </a:xfrm>
        </p:spPr>
        <p:txBody>
          <a:bodyPr anchor="t" anchorCtr="0"/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48217" y="1279525"/>
            <a:ext cx="7315200" cy="3794761"/>
          </a:xfrm>
        </p:spPr>
        <p:txBody>
          <a:bodyPr anchor="ctr" anchorCtr="0"/>
          <a:lstStyle>
            <a:lvl1pPr>
              <a:lnSpc>
                <a:spcPct val="75000"/>
              </a:lnSpc>
              <a:spcBef>
                <a:spcPts val="0"/>
              </a:spcBef>
              <a:defRPr sz="4000">
                <a:solidFill>
                  <a:schemeClr val="tx2"/>
                </a:solidFill>
              </a:defRPr>
            </a:lvl1pPr>
            <a:lvl2pPr marL="0" indent="0">
              <a:lnSpc>
                <a:spcPct val="75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26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Quote with Image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537327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0991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50333" y="5166361"/>
            <a:ext cx="5852160" cy="274321"/>
          </a:xfrm>
        </p:spPr>
        <p:txBody>
          <a:bodyPr anchor="t" anchorCtr="0"/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48217" y="1279525"/>
            <a:ext cx="7315200" cy="3794761"/>
          </a:xfrm>
        </p:spPr>
        <p:txBody>
          <a:bodyPr anchor="ctr" anchorCtr="0"/>
          <a:lstStyle>
            <a:lvl1pPr>
              <a:lnSpc>
                <a:spcPct val="75000"/>
              </a:lnSpc>
              <a:spcBef>
                <a:spcPts val="0"/>
              </a:spcBef>
              <a:defRPr sz="4000">
                <a:solidFill>
                  <a:schemeClr val="bg2"/>
                </a:solidFill>
              </a:defRPr>
            </a:lvl1pPr>
            <a:lvl2pPr marL="0" indent="0">
              <a:lnSpc>
                <a:spcPct val="75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99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Quote 3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537327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0991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50333" y="5166361"/>
            <a:ext cx="5852160" cy="274321"/>
          </a:xfrm>
        </p:spPr>
        <p:txBody>
          <a:bodyPr anchor="t" anchorCtr="0"/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48217" y="1279525"/>
            <a:ext cx="9631680" cy="3794761"/>
          </a:xfrm>
        </p:spPr>
        <p:txBody>
          <a:bodyPr anchor="ctr" anchorCtr="0"/>
          <a:lstStyle>
            <a:lvl1pPr>
              <a:lnSpc>
                <a:spcPct val="75000"/>
              </a:lnSpc>
              <a:spcBef>
                <a:spcPts val="0"/>
              </a:spcBef>
              <a:defRPr sz="4000">
                <a:solidFill>
                  <a:schemeClr val="bg2"/>
                </a:solidFill>
              </a:defRPr>
            </a:lvl1pPr>
            <a:lvl2pPr marL="0" indent="0">
              <a:lnSpc>
                <a:spcPct val="75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reeform 9"/>
          <p:cNvSpPr>
            <a:spLocks/>
          </p:cNvSpPr>
          <p:nvPr userDrawn="1"/>
        </p:nvSpPr>
        <p:spPr bwMode="gray">
          <a:xfrm>
            <a:off x="10643620" y="128016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852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DB3EF4-5004-406C-BA84-8C77B04808B3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77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1"/>
            <a:ext cx="1101090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DB3EF4-5004-406C-BA84-8C77B04808B3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42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rgbClr val="6BBBA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leaf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4801" y="607723"/>
            <a:ext cx="3447393" cy="5196285"/>
          </a:xfrm>
          <a:prstGeom prst="rect">
            <a:avLst/>
          </a:prstGeom>
        </p:spPr>
      </p:pic>
      <p:pic>
        <p:nvPicPr>
          <p:cNvPr id="10" name="Picture 12" descr="AbbVieLogo_Standard_Whit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8894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Plant"/>
          <p:cNvPicPr>
            <a:picLocks noChangeAspect="1" noChangeArrowheads="1"/>
          </p:cNvPicPr>
          <p:nvPr userDrawn="1"/>
        </p:nvPicPr>
        <p:blipFill>
          <a:blip r:embed="rId2">
            <a:lum bright="-10000"/>
          </a:blip>
          <a:srcRect r="8170"/>
          <a:stretch>
            <a:fillRect/>
          </a:stretch>
        </p:blipFill>
        <p:spPr bwMode="auto">
          <a:xfrm>
            <a:off x="5981702" y="1"/>
            <a:ext cx="6210300" cy="6858000"/>
          </a:xfrm>
          <a:prstGeom prst="rect">
            <a:avLst/>
          </a:prstGeom>
          <a:noFill/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5006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rgbClr val="84BD00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rgbClr val="84B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leaf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4801" y="607723"/>
            <a:ext cx="3447393" cy="5196285"/>
          </a:xfrm>
          <a:prstGeom prst="rect">
            <a:avLst/>
          </a:prstGeom>
        </p:spPr>
      </p:pic>
      <p:pic>
        <p:nvPicPr>
          <p:cNvPr id="10" name="Picture 12" descr="AbbVieLogo_Standard_Whit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5918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Plant"/>
          <p:cNvPicPr>
            <a:picLocks noChangeAspect="1" noChangeArrowheads="1"/>
          </p:cNvPicPr>
          <p:nvPr userDrawn="1"/>
        </p:nvPicPr>
        <p:blipFill>
          <a:blip r:embed="rId2">
            <a:lum bright="-10000"/>
          </a:blip>
          <a:srcRect r="8170"/>
          <a:stretch>
            <a:fillRect/>
          </a:stretch>
        </p:blipFill>
        <p:spPr bwMode="auto">
          <a:xfrm>
            <a:off x="7416802" y="2"/>
            <a:ext cx="4775201" cy="6858000"/>
          </a:xfrm>
          <a:prstGeom prst="rect">
            <a:avLst/>
          </a:prstGeom>
          <a:noFill/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8" name="Picture 12" descr="AbbVieLogo_Standard_Whit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5615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mpty beeker.jpg"/>
          <p:cNvPicPr>
            <a:picLocks noChangeAspect="1"/>
          </p:cNvPicPr>
          <p:nvPr userDrawn="1"/>
        </p:nvPicPr>
        <p:blipFill>
          <a:blip r:embed="rId2"/>
          <a:srcRect r="6481" b="15988"/>
          <a:stretch>
            <a:fillRect/>
          </a:stretch>
        </p:blipFill>
        <p:spPr>
          <a:xfrm>
            <a:off x="7112000" y="476067"/>
            <a:ext cx="5080000" cy="5467532"/>
          </a:xfrm>
          <a:prstGeom prst="rect">
            <a:avLst/>
          </a:prstGeom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8" name="Picture 12" descr="AbbVieLogo_Standard_Whit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9326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mpty beeker.jpg"/>
          <p:cNvPicPr>
            <a:picLocks noChangeAspect="1"/>
          </p:cNvPicPr>
          <p:nvPr userDrawn="1"/>
        </p:nvPicPr>
        <p:blipFill>
          <a:blip r:embed="rId2"/>
          <a:srcRect r="6481" b="15988"/>
          <a:stretch>
            <a:fillRect/>
          </a:stretch>
        </p:blipFill>
        <p:spPr>
          <a:xfrm>
            <a:off x="7112000" y="476067"/>
            <a:ext cx="5080000" cy="5467532"/>
          </a:xfrm>
          <a:prstGeom prst="rect">
            <a:avLst/>
          </a:prstGeom>
        </p:spPr>
      </p:pic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rgbClr val="84BD00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8" name="Picture 12" descr="AbbVieLogo_Standard_Whit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" r="14957"/>
          <a:stretch/>
        </p:blipFill>
        <p:spPr bwMode="auto">
          <a:xfrm>
            <a:off x="2235200" y="3209833"/>
            <a:ext cx="3759200" cy="99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040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Dark Blue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accent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7DA1C4"/>
              </a:solidFill>
            </a:endParaRPr>
          </a:p>
        </p:txBody>
      </p:sp>
      <p:sp>
        <p:nvSpPr>
          <p:cNvPr id="9" name="Freeform 8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46652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1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.jpg"/>
          <p:cNvPicPr>
            <a:picLocks noChangeAspect="1"/>
          </p:cNvPicPr>
          <p:nvPr userDrawn="1"/>
        </p:nvPicPr>
        <p:blipFill>
          <a:blip r:embed="rId2"/>
          <a:srcRect r="18966"/>
          <a:stretch>
            <a:fillRect/>
          </a:stretch>
        </p:blipFill>
        <p:spPr>
          <a:xfrm>
            <a:off x="7924802" y="787520"/>
            <a:ext cx="4267204" cy="6070483"/>
          </a:xfrm>
          <a:prstGeom prst="rect">
            <a:avLst/>
          </a:prstGeom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5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2" name="Picture 12" descr="AbbVieLogo_Standard_RGB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68197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86154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2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flasks"/>
          <p:cNvPicPr>
            <a:picLocks noChangeAspect="1" noChangeArrowheads="1"/>
          </p:cNvPicPr>
          <p:nvPr userDrawn="1"/>
        </p:nvPicPr>
        <p:blipFill>
          <a:blip r:embed="rId2"/>
          <a:srcRect r="8063"/>
          <a:stretch>
            <a:fillRect/>
          </a:stretch>
        </p:blipFill>
        <p:spPr bwMode="auto">
          <a:xfrm>
            <a:off x="7823200" y="2"/>
            <a:ext cx="4368800" cy="6858000"/>
          </a:xfrm>
          <a:prstGeom prst="rect">
            <a:avLst/>
          </a:prstGeom>
          <a:noFill/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12" descr="AbbVieLogo_Standard_RGB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68197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6654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3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2" name="Picture 11" descr="Plant in Test Tub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42400" y="180807"/>
            <a:ext cx="2946400" cy="6358784"/>
          </a:xfrm>
          <a:prstGeom prst="rect">
            <a:avLst/>
          </a:prstGeom>
        </p:spPr>
      </p:pic>
      <p:pic>
        <p:nvPicPr>
          <p:cNvPr id="8" name="Picture 12" descr="AbbVieLogo_Standard_RGB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617" y="468197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577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227016"/>
            <a:ext cx="11091333" cy="7318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218" y="1279529"/>
            <a:ext cx="11091333" cy="4981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3320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227016"/>
            <a:ext cx="11091333" cy="731837"/>
          </a:xfrm>
          <a:prstGeom prst="rect">
            <a:avLst/>
          </a:prstGeom>
        </p:spPr>
        <p:txBody>
          <a:bodyPr anchor="b" anchorCtr="0"/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018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mpty beeker.jpg"/>
          <p:cNvPicPr>
            <a:picLocks noChangeAspect="1"/>
          </p:cNvPicPr>
          <p:nvPr userDrawn="1"/>
        </p:nvPicPr>
        <p:blipFill>
          <a:blip r:embed="rId2"/>
          <a:srcRect r="6481" b="15988"/>
          <a:stretch>
            <a:fillRect/>
          </a:stretch>
        </p:blipFill>
        <p:spPr>
          <a:xfrm>
            <a:off x="6125571" y="476067"/>
            <a:ext cx="6066429" cy="5467532"/>
          </a:xfrm>
          <a:prstGeom prst="rect">
            <a:avLst/>
          </a:prstGeom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470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1">
    <p:bg bwMode="auto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12" descr="AbbVieLogo_Standard_Whit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6202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ection Header 1">
    <p:bg bwMode="auto">
      <p:bgPr>
        <a:solidFill>
          <a:srgbClr val="6BBB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12" descr="AbbVieLogo_Standard_Whit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08774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1">
    <p:bg bwMode="auto">
      <p:bgPr>
        <a:solidFill>
          <a:srgbClr val="5F8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4404785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6" name="Picture 12" descr="AbbVieLogo_Standard_Whit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9" t="12019" r="16071" b="31694"/>
          <a:stretch/>
        </p:blipFill>
        <p:spPr bwMode="auto">
          <a:xfrm>
            <a:off x="1221316" y="3002675"/>
            <a:ext cx="3183467" cy="730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238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2">
    <p:bg bwMode="auto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6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12" descr="AbbVieLogo_Standard_Whit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617" y="470523"/>
            <a:ext cx="1828800" cy="31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76151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eaf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8055" y="1053995"/>
            <a:ext cx="4204139" cy="475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037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Plant"/>
          <p:cNvPicPr>
            <a:picLocks noChangeAspect="1" noChangeArrowheads="1"/>
          </p:cNvPicPr>
          <p:nvPr userDrawn="1"/>
        </p:nvPicPr>
        <p:blipFill>
          <a:blip r:embed="rId2">
            <a:lum bright="-10000"/>
          </a:blip>
          <a:srcRect r="8170"/>
          <a:stretch>
            <a:fillRect/>
          </a:stretch>
        </p:blipFill>
        <p:spPr bwMode="auto">
          <a:xfrm>
            <a:off x="5981702" y="3"/>
            <a:ext cx="6210300" cy="6858000"/>
          </a:xfrm>
          <a:prstGeom prst="rect">
            <a:avLst/>
          </a:prstGeom>
          <a:noFill/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103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mpty beeker.jpg"/>
          <p:cNvPicPr>
            <a:picLocks noChangeAspect="1"/>
          </p:cNvPicPr>
          <p:nvPr userDrawn="1"/>
        </p:nvPicPr>
        <p:blipFill>
          <a:blip r:embed="rId2"/>
          <a:srcRect r="6481" b="15988"/>
          <a:stretch>
            <a:fillRect/>
          </a:stretch>
        </p:blipFill>
        <p:spPr>
          <a:xfrm>
            <a:off x="6125571" y="476067"/>
            <a:ext cx="6066429" cy="5467532"/>
          </a:xfrm>
          <a:prstGeom prst="rect">
            <a:avLst/>
          </a:prstGeom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03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Dark Blue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accent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7DA1C4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347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1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.jpg"/>
          <p:cNvPicPr>
            <a:picLocks noChangeAspect="1"/>
          </p:cNvPicPr>
          <p:nvPr userDrawn="1"/>
        </p:nvPicPr>
        <p:blipFill>
          <a:blip r:embed="rId2"/>
          <a:srcRect r="18966"/>
          <a:stretch>
            <a:fillRect/>
          </a:stretch>
        </p:blipFill>
        <p:spPr>
          <a:xfrm>
            <a:off x="6222147" y="1332704"/>
            <a:ext cx="5969876" cy="5525311"/>
          </a:xfrm>
          <a:prstGeom prst="rect">
            <a:avLst/>
          </a:prstGeom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5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 descr="AbbVieLogo_Standard_RGB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2855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2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flasks"/>
          <p:cNvPicPr>
            <a:picLocks noChangeAspect="1" noChangeArrowheads="1"/>
          </p:cNvPicPr>
          <p:nvPr userDrawn="1"/>
        </p:nvPicPr>
        <p:blipFill>
          <a:blip r:embed="rId2"/>
          <a:srcRect r="8063"/>
          <a:stretch>
            <a:fillRect/>
          </a:stretch>
        </p:blipFill>
        <p:spPr bwMode="auto">
          <a:xfrm>
            <a:off x="5892800" y="3"/>
            <a:ext cx="6299200" cy="6858000"/>
          </a:xfrm>
          <a:prstGeom prst="rect">
            <a:avLst/>
          </a:prstGeom>
          <a:noFill/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 descr="AbbVieLogo_Standard_RGB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750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Dark Blue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accent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7DA1C4"/>
              </a:solidFill>
            </a:endParaRPr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660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3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50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 descr="AbbVieLogo_Standard_RGB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lant in Test Tub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79031" y="331081"/>
            <a:ext cx="3666269" cy="578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040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960284" y="6607190"/>
            <a:ext cx="7313083" cy="182563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313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80160"/>
            <a:ext cx="5145024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80160"/>
            <a:ext cx="5145024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43CC5-5EB0-4025-A7F3-6C93DA7F7CB2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960284" y="6607190"/>
            <a:ext cx="7313083" cy="182563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812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2211D-7E3B-49E8-9952-08AB6F3B84F3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960284" y="6607190"/>
            <a:ext cx="7313083" cy="182563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59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6537342"/>
            <a:ext cx="12192000" cy="320675"/>
          </a:xfrm>
          <a:prstGeom prst="rect">
            <a:avLst/>
          </a:prstGeom>
          <a:solidFill>
            <a:srgbClr val="071D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5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1015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0FD2DF-71E7-4AB0-985C-C40444AC1317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6521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1">
    <p:bg bwMode="auto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18009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2">
    <p:bg bwMode="auto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1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4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12"/>
            <a:ext cx="4874683" cy="274639"/>
          </a:xfrm>
        </p:spPr>
        <p:txBody>
          <a:bodyPr/>
          <a:lstStyle>
            <a:lvl1pPr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3562" name="Picture 12" descr="AbbVieLogo_Standard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21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32234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Quote with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537342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1015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50333" y="5166385"/>
            <a:ext cx="5852160" cy="274321"/>
          </a:xfrm>
        </p:spPr>
        <p:txBody>
          <a:bodyPr anchor="t" anchorCtr="0"/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48217" y="1279536"/>
            <a:ext cx="7315200" cy="3794761"/>
          </a:xfrm>
        </p:spPr>
        <p:txBody>
          <a:bodyPr anchor="ctr" anchorCtr="0"/>
          <a:lstStyle>
            <a:lvl1pPr>
              <a:lnSpc>
                <a:spcPct val="75000"/>
              </a:lnSpc>
              <a:spcBef>
                <a:spcPts val="0"/>
              </a:spcBef>
              <a:defRPr sz="4000">
                <a:solidFill>
                  <a:schemeClr val="tx2"/>
                </a:solidFill>
              </a:defRPr>
            </a:lvl1pPr>
            <a:lvl2pPr marL="0" indent="0">
              <a:lnSpc>
                <a:spcPct val="75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866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Quote with Image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537342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1015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50333" y="5166385"/>
            <a:ext cx="5852160" cy="274321"/>
          </a:xfrm>
        </p:spPr>
        <p:txBody>
          <a:bodyPr anchor="t" anchorCtr="0"/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48217" y="1279536"/>
            <a:ext cx="7315200" cy="3794761"/>
          </a:xfrm>
        </p:spPr>
        <p:txBody>
          <a:bodyPr anchor="ctr" anchorCtr="0"/>
          <a:lstStyle>
            <a:lvl1pPr>
              <a:lnSpc>
                <a:spcPct val="75000"/>
              </a:lnSpc>
              <a:spcBef>
                <a:spcPts val="0"/>
              </a:spcBef>
              <a:defRPr sz="4000">
                <a:solidFill>
                  <a:schemeClr val="bg2"/>
                </a:solidFill>
              </a:defRPr>
            </a:lvl1pPr>
            <a:lvl2pPr marL="0" indent="0">
              <a:lnSpc>
                <a:spcPct val="75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599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Quote 3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537342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7" name="Picture 16" descr="AbbVieLogo_Small_White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1951" y="6631015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50333" y="5166385"/>
            <a:ext cx="5852160" cy="274321"/>
          </a:xfrm>
        </p:spPr>
        <p:txBody>
          <a:bodyPr anchor="t" anchorCtr="0"/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48217" y="1279536"/>
            <a:ext cx="9631680" cy="3794761"/>
          </a:xfrm>
        </p:spPr>
        <p:txBody>
          <a:bodyPr anchor="ctr" anchorCtr="0"/>
          <a:lstStyle>
            <a:lvl1pPr>
              <a:lnSpc>
                <a:spcPct val="75000"/>
              </a:lnSpc>
              <a:spcBef>
                <a:spcPts val="0"/>
              </a:spcBef>
              <a:defRPr sz="4000">
                <a:solidFill>
                  <a:schemeClr val="bg2"/>
                </a:solidFill>
              </a:defRPr>
            </a:lvl1pPr>
            <a:lvl2pPr marL="0" indent="0">
              <a:lnSpc>
                <a:spcPct val="75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reeform 9"/>
          <p:cNvSpPr>
            <a:spLocks/>
          </p:cNvSpPr>
          <p:nvPr userDrawn="1"/>
        </p:nvSpPr>
        <p:spPr bwMode="gray">
          <a:xfrm>
            <a:off x="10643629" y="1280163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4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1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.jpg"/>
          <p:cNvPicPr>
            <a:picLocks noChangeAspect="1"/>
          </p:cNvPicPr>
          <p:nvPr userDrawn="1"/>
        </p:nvPicPr>
        <p:blipFill>
          <a:blip r:embed="rId2"/>
          <a:srcRect r="18966"/>
          <a:stretch>
            <a:fillRect/>
          </a:stretch>
        </p:blipFill>
        <p:spPr>
          <a:xfrm>
            <a:off x="6222127" y="1332690"/>
            <a:ext cx="5969876" cy="5525311"/>
          </a:xfrm>
          <a:prstGeom prst="rect">
            <a:avLst/>
          </a:prstGeom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5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 descr="AbbVieLogo_Standard_RGB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1531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26" y="273066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26" y="143512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DB3EF4-5004-406C-BA84-8C77B04808B3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5134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25" y="273066"/>
            <a:ext cx="1101090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DB3EF4-5004-406C-BA84-8C77B04808B3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420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034" y="0"/>
            <a:ext cx="6421967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684" y="0"/>
            <a:ext cx="4303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1915605110"/>
      </p:ext>
    </p:extLst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932267" y="0"/>
            <a:ext cx="7259733" cy="6858000"/>
          </a:xfrm>
          <a:prstGeom prst="rect">
            <a:avLst/>
          </a:prstGeom>
        </p:spPr>
      </p:pic>
      <p:pic>
        <p:nvPicPr>
          <p:cNvPr id="5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684" y="0"/>
            <a:ext cx="4303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798879327"/>
      </p:ext>
    </p:extLst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338" y="0"/>
            <a:ext cx="5300663" cy="6858000"/>
          </a:xfrm>
          <a:prstGeom prst="rect">
            <a:avLst/>
          </a:prstGeom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47" y="0"/>
            <a:ext cx="4303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485476345"/>
      </p:ext>
    </p:extLst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icrosco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2" y="0"/>
            <a:ext cx="63690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684" y="0"/>
            <a:ext cx="4303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eform 12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4" name="Picture 12" descr="AbbVieLogo_Standard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1079292599"/>
      </p:ext>
    </p:extLst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1"/>
            <a:ext cx="6096000" cy="6858000"/>
          </a:xfrm>
          <a:prstGeom prst="rect">
            <a:avLst/>
          </a:prstGeom>
        </p:spPr>
      </p:pic>
      <p:pic>
        <p:nvPicPr>
          <p:cNvPr id="10" name="Picture 9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684" y="0"/>
            <a:ext cx="4303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12" descr="AbbVieLogo_Standard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58005201"/>
      </p:ext>
    </p:extLst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1" y="0"/>
            <a:ext cx="6093884" cy="685800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" name="Picture 9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684" y="0"/>
            <a:ext cx="4303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12" descr="AbbVieLogo_Standard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491458156"/>
      </p:ext>
    </p:extLst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1618" y="0"/>
            <a:ext cx="6370383" cy="6858000"/>
          </a:xfrm>
          <a:prstGeom prst="rect">
            <a:avLst/>
          </a:prstGeom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067226556"/>
      </p:ext>
    </p:extLst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Lab_Woma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168" y="1"/>
            <a:ext cx="6074833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800" y="0"/>
            <a:ext cx="4579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858153316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2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flasks"/>
          <p:cNvPicPr>
            <a:picLocks noChangeAspect="1" noChangeArrowheads="1"/>
          </p:cNvPicPr>
          <p:nvPr userDrawn="1"/>
        </p:nvPicPr>
        <p:blipFill>
          <a:blip r:embed="rId2"/>
          <a:srcRect r="8063"/>
          <a:stretch>
            <a:fillRect/>
          </a:stretch>
        </p:blipFill>
        <p:spPr bwMode="auto">
          <a:xfrm>
            <a:off x="5892800" y="1"/>
            <a:ext cx="6299200" cy="6858000"/>
          </a:xfrm>
          <a:prstGeom prst="rect">
            <a:avLst/>
          </a:prstGeom>
          <a:noFill/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 descr="AbbVieLogo_Standard_RGB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39504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54227" y="12236"/>
            <a:ext cx="6437776" cy="684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798" y="-7080"/>
            <a:ext cx="4579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103632163"/>
      </p:ext>
    </p:extLst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ittle_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2" y="0"/>
            <a:ext cx="63690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67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151775801"/>
      </p:ext>
    </p:extLst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0" y="0"/>
            <a:ext cx="7315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67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817240207"/>
      </p:ext>
    </p:extLst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98684" y="0"/>
            <a:ext cx="7315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67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2438400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778153573"/>
      </p:ext>
    </p:extLst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0" y="1770"/>
            <a:ext cx="621792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PT_Gradient_Black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67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2438400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57887172"/>
      </p:ext>
    </p:extLst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584" y="0"/>
            <a:ext cx="63394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918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bbVieLogo_Standard_Whit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13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1933823786"/>
      </p:ext>
    </p:extLst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2584" y="0"/>
            <a:ext cx="6339416" cy="633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918" y="0"/>
            <a:ext cx="30395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bbVieLogo_Standard_Whit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7" y="493713"/>
            <a:ext cx="1828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13"/>
          <p:cNvSpPr>
            <a:spLocks/>
          </p:cNvSpPr>
          <p:nvPr/>
        </p:nvSpPr>
        <p:spPr bwMode="gray">
          <a:xfrm>
            <a:off x="6096001" y="1530350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70205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548217" y="4021138"/>
            <a:ext cx="2844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566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3350513672"/>
      </p:ext>
    </p:extLst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6382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302001" y="6606381"/>
            <a:ext cx="7971367" cy="184944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875501571"/>
      </p:ext>
    </p:extLst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80159"/>
            <a:ext cx="5145024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80159"/>
            <a:ext cx="5145024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6382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602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312485765"/>
      </p:ext>
    </p:extLst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6382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602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40607118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3"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gray">
          <a:xfrm>
            <a:off x="6096003" y="1530351"/>
            <a:ext cx="167217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548217" y="2559051"/>
            <a:ext cx="5484283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548217" y="3657600"/>
            <a:ext cx="4874683" cy="27463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548217" y="4021139"/>
            <a:ext cx="2844800" cy="3077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 descr="AbbVieLogo_Standard_RGB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617" y="493715"/>
            <a:ext cx="1828800" cy="23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lant in Test Tub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79031" y="331077"/>
            <a:ext cx="3666269" cy="578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5484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6537326"/>
            <a:ext cx="12192000" cy="320675"/>
          </a:xfrm>
          <a:prstGeom prst="rect">
            <a:avLst/>
          </a:prstGeom>
          <a:solidFill>
            <a:srgbClr val="071D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3" name="Picture 16" descr="AbbVieLogo_Small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1" y="6630989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6382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602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21853623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9A2E-8CB1-42FB-AE84-6BCC78B5386E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 bwMode="gray">
          <a:xfrm>
            <a:off x="4163484" y="6629401"/>
            <a:ext cx="731308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solidFill>
                  <a:srgbClr val="FFFFFF"/>
                </a:solidFill>
              </a:rPr>
              <a:t>CDISC</a:t>
            </a:r>
            <a:r>
              <a:rPr lang="en-US" sz="900" baseline="0">
                <a:solidFill>
                  <a:srgbClr val="FFFFFF"/>
                </a:solidFill>
              </a:rPr>
              <a:t> </a:t>
            </a:r>
            <a:r>
              <a:rPr lang="en-US" sz="900">
                <a:solidFill>
                  <a:srgbClr val="FFFFFF"/>
                </a:solidFill>
              </a:rPr>
              <a:t>&amp; MDR Workstream  | </a:t>
            </a:r>
            <a:fld id="{28DC624A-C350-4CAC-BCE0-FEF7B5ECA7EF}" type="datetime5">
              <a:rPr lang="en-US" sz="900" smtClean="0">
                <a:solidFill>
                  <a:srgbClr val="FFFFFF"/>
                </a:solidFill>
              </a:rPr>
              <a:t>1-Sep-20</a:t>
            </a:fld>
            <a:r>
              <a:rPr lang="en-US" sz="900">
                <a:solidFill>
                  <a:srgbClr val="FFFFFF"/>
                </a:solidFill>
              </a:rPr>
              <a:t>| Company Confidential © 2013</a:t>
            </a:r>
          </a:p>
        </p:txBody>
      </p:sp>
    </p:spTree>
    <p:extLst>
      <p:ext uri="{BB962C8B-B14F-4D97-AF65-F5344CB8AC3E}">
        <p14:creationId xmlns:p14="http://schemas.microsoft.com/office/powerpoint/2010/main" val="264780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80160"/>
            <a:ext cx="5145024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80160"/>
            <a:ext cx="5145024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43CC5-5EB0-4025-A7F3-6C93DA7F7CB2}" type="slidenum">
              <a:rPr lang="en-US">
                <a:solidFill>
                  <a:srgbClr val="FFFFFF"/>
                </a:solidFill>
              </a:rPr>
              <a:pPr/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 bwMode="gray">
          <a:xfrm>
            <a:off x="4163484" y="6629401"/>
            <a:ext cx="731308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solidFill>
                  <a:srgbClr val="FFFFFF"/>
                </a:solidFill>
              </a:rPr>
              <a:t>CDISC</a:t>
            </a:r>
            <a:r>
              <a:rPr lang="en-US" sz="900" baseline="0">
                <a:solidFill>
                  <a:srgbClr val="FFFFFF"/>
                </a:solidFill>
              </a:rPr>
              <a:t> </a:t>
            </a:r>
            <a:r>
              <a:rPr lang="en-US" sz="900">
                <a:solidFill>
                  <a:srgbClr val="FFFFFF"/>
                </a:solidFill>
              </a:rPr>
              <a:t> &amp; MDR Workstream  | </a:t>
            </a:r>
            <a:fld id="{16320E7B-84B5-4109-BFE4-34A6890A4692}" type="datetime5">
              <a:rPr lang="en-US" sz="900" smtClean="0">
                <a:solidFill>
                  <a:srgbClr val="FFFFFF"/>
                </a:solidFill>
              </a:rPr>
              <a:t>1-Sep-20</a:t>
            </a:fld>
            <a:r>
              <a:rPr lang="en-US" sz="900">
                <a:solidFill>
                  <a:srgbClr val="FFFFFF"/>
                </a:solidFill>
              </a:rPr>
              <a:t> | Company Confidential © 2013</a:t>
            </a:r>
          </a:p>
        </p:txBody>
      </p:sp>
    </p:spTree>
    <p:extLst>
      <p:ext uri="{BB962C8B-B14F-4D97-AF65-F5344CB8AC3E}">
        <p14:creationId xmlns:p14="http://schemas.microsoft.com/office/powerpoint/2010/main" val="118487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4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70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37327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50334" y="227015"/>
            <a:ext cx="11091333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8218" y="1279526"/>
            <a:ext cx="11091333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3960284" y="6607177"/>
            <a:ext cx="731308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7177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1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83C80865-593D-4AC3-BD59-311C63A7A8C7}" type="slidenum">
              <a:rPr lang="en-US" smtClean="0">
                <a:solidFill>
                  <a:srgbClr val="FFFFFF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50334" y="958849"/>
            <a:ext cx="11091333" cy="0"/>
          </a:xfrm>
          <a:prstGeom prst="line">
            <a:avLst/>
          </a:prstGeom>
          <a:noFill/>
          <a:ln w="9525">
            <a:solidFill>
              <a:srgbClr val="071D49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1033" name="Picture 16" descr="AbbVieLogo_Small_White.eps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61951" y="6630991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63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8" r:id="rId17"/>
    <p:sldLayoutId id="2147483679" r:id="rId18"/>
  </p:sldLayoutIdLst>
  <p:hf hdr="0" ftr="0" dt="0"/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9pPr>
    </p:titleStyle>
    <p:bodyStyle>
      <a:lvl1pPr algn="l" defTabSz="457200" rtl="0" eaLnBrk="1" fontAlgn="base" hangingPunct="1">
        <a:spcBef>
          <a:spcPct val="8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0" indent="-292100" algn="l" defTabSz="457200" rtl="0" eaLnBrk="1" fontAlgn="base" hangingPunct="1">
        <a:spcBef>
          <a:spcPct val="40000"/>
        </a:spcBef>
        <a:spcAft>
          <a:spcPct val="0"/>
        </a:spcAft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7493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37328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50334" y="958849"/>
            <a:ext cx="11091333" cy="0"/>
          </a:xfrm>
          <a:prstGeom prst="line">
            <a:avLst/>
          </a:prstGeom>
          <a:noFill/>
          <a:ln w="9525">
            <a:solidFill>
              <a:srgbClr val="071D49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251200" y="6525780"/>
            <a:ext cx="8161867" cy="242571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n-US" sz="900">
                <a:solidFill>
                  <a:srgbClr val="FFFFFF"/>
                </a:solidFill>
              </a:rPr>
              <a:t>eClinical Data Platform – Workshop Orientation | 02 Dec 2014 | Company Confidential © 2014 </a:t>
            </a:r>
            <a:r>
              <a:rPr lang="en-US" sz="900">
                <a:solidFill>
                  <a:srgbClr val="FFFFFF"/>
                </a:solidFill>
                <a:cs typeface="+mn-cs"/>
              </a:rPr>
              <a:t> | Company Confidential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1385552" y="6514782"/>
            <a:ext cx="679449" cy="261166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80619766-D8C8-4D24-B9A3-7F5A8F618199}" type="slidenum">
              <a:rPr lang="en-US" sz="1100" b="1" smtClean="0">
                <a:solidFill>
                  <a:srgbClr val="92D050"/>
                </a:solidFill>
                <a:cs typeface="+mn-cs"/>
              </a:rPr>
              <a:pPr>
                <a:defRPr/>
              </a:pPr>
              <a:t>‹Nr.›</a:t>
            </a:fld>
            <a:endParaRPr lang="en-US" sz="1100" b="1">
              <a:solidFill>
                <a:srgbClr val="92D050"/>
              </a:solidFill>
              <a:cs typeface="+mn-cs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801" y="6581850"/>
            <a:ext cx="1189143" cy="20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955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</p:sldLayoutIdLst>
  <p:hf hdr="0" ftr="0" dt="0"/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9pPr>
    </p:titleStyle>
    <p:bodyStyle>
      <a:lvl1pPr algn="l" defTabSz="457200" rtl="0" eaLnBrk="1" fontAlgn="base" hangingPunct="1">
        <a:spcBef>
          <a:spcPct val="8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0" indent="-292100" algn="l" defTabSz="457200" rtl="0" eaLnBrk="1" fontAlgn="base" hangingPunct="1">
        <a:spcBef>
          <a:spcPct val="40000"/>
        </a:spcBef>
        <a:spcAft>
          <a:spcPct val="0"/>
        </a:spcAft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7493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37342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50334" y="227016"/>
            <a:ext cx="11091333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8218" y="1279545"/>
            <a:ext cx="11091333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3960284" y="6607190"/>
            <a:ext cx="731308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7190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1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83C80865-593D-4AC3-BD59-311C63A7A8C7}" type="slidenum">
              <a:rPr lang="en-US" smtClean="0">
                <a:solidFill>
                  <a:srgbClr val="FFFFFF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50334" y="958849"/>
            <a:ext cx="11091333" cy="0"/>
          </a:xfrm>
          <a:prstGeom prst="line">
            <a:avLst/>
          </a:prstGeom>
          <a:noFill/>
          <a:ln w="9525">
            <a:solidFill>
              <a:srgbClr val="071D49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1033" name="Picture 16" descr="AbbVieLogo_Small_White.eps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61951" y="6631015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924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</p:sldLayoutIdLst>
  <p:hf hdr="0" ftr="0" dt="0"/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9pPr>
    </p:titleStyle>
    <p:bodyStyle>
      <a:lvl1pPr algn="l" defTabSz="457200" rtl="0" eaLnBrk="1" fontAlgn="base" hangingPunct="1">
        <a:spcBef>
          <a:spcPct val="8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0" indent="-292100" algn="l" defTabSz="457200" rtl="0" eaLnBrk="1" fontAlgn="base" hangingPunct="1">
        <a:spcBef>
          <a:spcPct val="40000"/>
        </a:spcBef>
        <a:spcAft>
          <a:spcPct val="0"/>
        </a:spcAft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7493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37326"/>
            <a:ext cx="12192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9155" name="Title Placeholder 1"/>
          <p:cNvSpPr>
            <a:spLocks noGrp="1"/>
          </p:cNvSpPr>
          <p:nvPr>
            <p:ph type="title"/>
          </p:nvPr>
        </p:nvSpPr>
        <p:spPr bwMode="auto">
          <a:xfrm>
            <a:off x="550334" y="227014"/>
            <a:ext cx="11091333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9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8218" y="1279525"/>
            <a:ext cx="11091333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309351" y="6606382"/>
            <a:ext cx="330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50334" y="958850"/>
            <a:ext cx="11091333" cy="0"/>
          </a:xfrm>
          <a:prstGeom prst="line">
            <a:avLst/>
          </a:prstGeom>
          <a:noFill/>
          <a:ln w="9525">
            <a:solidFill>
              <a:srgbClr val="071D4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endParaRPr lang="en-US" sz="18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49160" name="Picture 16" descr="AbbVieLogo_Small_White.eps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1" y="6630989"/>
            <a:ext cx="9144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60284" y="6606382"/>
            <a:ext cx="7313083" cy="182563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Data Standards Analyst Overview| July 2017| Company Confidential © 2017  AbbVie |</a:t>
            </a:r>
          </a:p>
        </p:txBody>
      </p:sp>
    </p:spTree>
    <p:extLst>
      <p:ext uri="{BB962C8B-B14F-4D97-AF65-F5344CB8AC3E}">
        <p14:creationId xmlns:p14="http://schemas.microsoft.com/office/powerpoint/2010/main" val="273265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  <p:sldLayoutId id="2147483772" r:id="rId18"/>
    <p:sldLayoutId id="2147483773" r:id="rId19"/>
  </p:sldLayoutIdLst>
  <p:transition spd="med">
    <p:fade/>
  </p:transition>
  <p:hf sldNum="0" hdr="0" dt="0"/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9pPr>
    </p:titleStyle>
    <p:bodyStyle>
      <a:lvl1pPr algn="l" defTabSz="457200" rtl="0" eaLnBrk="1" fontAlgn="base" hangingPunct="1">
        <a:spcBef>
          <a:spcPct val="8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231775" algn="l" defTabSz="457200" rtl="0" eaLnBrk="1" fontAlgn="base" hangingPunct="1">
        <a:spcBef>
          <a:spcPct val="4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493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MyriadPro-Regular"/>
              </a:rPr>
              <a:t>Advancing SDTM annotation through automation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Anja Kreis</a:t>
            </a:r>
          </a:p>
          <a:p>
            <a:r>
              <a:rPr lang="en-US" dirty="0"/>
              <a:t>Wolfgang Rohnert</a:t>
            </a:r>
          </a:p>
          <a:p>
            <a:r>
              <a:rPr lang="en-US" dirty="0"/>
              <a:t>Gerald Leahy</a:t>
            </a:r>
          </a:p>
          <a:p>
            <a:r>
              <a:rPr lang="en-US" dirty="0"/>
              <a:t>Nov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latin typeface="MyriadPro-Regular"/>
              </a:rPr>
              <a:t>Advancing SDTM annotation through automation</a:t>
            </a:r>
            <a:r>
              <a:rPr lang="en-US" dirty="0">
                <a:latin typeface="Calibri" pitchFamily="34" charset="0"/>
                <a:cs typeface="Arial" charset="0"/>
              </a:rPr>
              <a:t> | Nov 2020| </a:t>
            </a:r>
            <a:r>
              <a:rPr lang="en-US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2020  AbbVie |</a:t>
            </a:r>
          </a:p>
        </p:txBody>
      </p:sp>
    </p:spTree>
    <p:extLst>
      <p:ext uri="{BB962C8B-B14F-4D97-AF65-F5344CB8AC3E}">
        <p14:creationId xmlns:p14="http://schemas.microsoft.com/office/powerpoint/2010/main" val="1894489946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aCRF Creator Overview – CRF creation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54305" y="1219200"/>
            <a:ext cx="8177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br>
              <a:rPr lang="en-US" sz="200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de-DE" sz="200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grpSp>
        <p:nvGrpSpPr>
          <p:cNvPr id="30" name="Group 5">
            <a:extLst>
              <a:ext uri="{FF2B5EF4-FFF2-40B4-BE49-F238E27FC236}">
                <a16:creationId xmlns:a16="http://schemas.microsoft.com/office/drawing/2014/main" id="{3CA42942-87AD-473A-B951-CFAC4677784B}"/>
              </a:ext>
            </a:extLst>
          </p:cNvPr>
          <p:cNvGrpSpPr/>
          <p:nvPr/>
        </p:nvGrpSpPr>
        <p:grpSpPr>
          <a:xfrm>
            <a:off x="6064270" y="1184979"/>
            <a:ext cx="4820849" cy="1665515"/>
            <a:chOff x="4332514" y="2346861"/>
            <a:chExt cx="3526970" cy="1665515"/>
          </a:xfrm>
          <a:solidFill>
            <a:srgbClr val="3081AC"/>
          </a:solidFill>
        </p:grpSpPr>
        <p:sp>
          <p:nvSpPr>
            <p:cNvPr id="31" name="Pentagon 11">
              <a:extLst>
                <a:ext uri="{FF2B5EF4-FFF2-40B4-BE49-F238E27FC236}">
                  <a16:creationId xmlns:a16="http://schemas.microsoft.com/office/drawing/2014/main" id="{CC0E6CD4-993F-4430-92E3-19086CC7CBBE}"/>
                </a:ext>
              </a:extLst>
            </p:cNvPr>
            <p:cNvSpPr/>
            <p:nvPr/>
          </p:nvSpPr>
          <p:spPr>
            <a:xfrm flipV="1">
              <a:off x="4332514" y="2346861"/>
              <a:ext cx="3526970" cy="1665515"/>
            </a:xfrm>
            <a:prstGeom prst="homePlate">
              <a:avLst>
                <a:gd name="adj" fmla="val 364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3DE6FD0C-8CC1-4E5E-AFC4-8078B48BD1DB}"/>
                </a:ext>
              </a:extLst>
            </p:cNvPr>
            <p:cNvSpPr/>
            <p:nvPr/>
          </p:nvSpPr>
          <p:spPr>
            <a:xfrm>
              <a:off x="4746170" y="2520515"/>
              <a:ext cx="2329539" cy="1318206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" name="Right Arrow 13">
              <a:extLst>
                <a:ext uri="{FF2B5EF4-FFF2-40B4-BE49-F238E27FC236}">
                  <a16:creationId xmlns:a16="http://schemas.microsoft.com/office/drawing/2014/main" id="{578E28E6-FB77-41E6-A11D-9E5C168B6C63}"/>
                </a:ext>
              </a:extLst>
            </p:cNvPr>
            <p:cNvSpPr/>
            <p:nvPr/>
          </p:nvSpPr>
          <p:spPr>
            <a:xfrm>
              <a:off x="7249882" y="2940132"/>
              <a:ext cx="435429" cy="478972"/>
            </a:xfrm>
            <a:prstGeom prst="rightArrow">
              <a:avLst/>
            </a:prstGeom>
            <a:solidFill>
              <a:srgbClr val="CCECF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4" name="Group 13">
            <a:extLst>
              <a:ext uri="{FF2B5EF4-FFF2-40B4-BE49-F238E27FC236}">
                <a16:creationId xmlns:a16="http://schemas.microsoft.com/office/drawing/2014/main" id="{2E783999-0130-40A9-95AA-ED04D8C5261C}"/>
              </a:ext>
            </a:extLst>
          </p:cNvPr>
          <p:cNvGrpSpPr/>
          <p:nvPr/>
        </p:nvGrpSpPr>
        <p:grpSpPr>
          <a:xfrm>
            <a:off x="1392304" y="1231673"/>
            <a:ext cx="4822370" cy="1665515"/>
            <a:chOff x="1094016" y="2346861"/>
            <a:chExt cx="3526970" cy="1665515"/>
          </a:xfrm>
          <a:solidFill>
            <a:srgbClr val="C55A11"/>
          </a:solidFill>
        </p:grpSpPr>
        <p:sp>
          <p:nvSpPr>
            <p:cNvPr id="35" name="Pentagon 1">
              <a:extLst>
                <a:ext uri="{FF2B5EF4-FFF2-40B4-BE49-F238E27FC236}">
                  <a16:creationId xmlns:a16="http://schemas.microsoft.com/office/drawing/2014/main" id="{26B6370A-DF65-4527-87CB-380C296F9448}"/>
                </a:ext>
              </a:extLst>
            </p:cNvPr>
            <p:cNvSpPr/>
            <p:nvPr/>
          </p:nvSpPr>
          <p:spPr>
            <a:xfrm flipV="1">
              <a:off x="1094016" y="2346861"/>
              <a:ext cx="3526970" cy="1665515"/>
            </a:xfrm>
            <a:prstGeom prst="homePlate">
              <a:avLst>
                <a:gd name="adj" fmla="val 36473"/>
              </a:avLst>
            </a:prstGeom>
            <a:solidFill>
              <a:srgbClr val="E35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Rectangle 15">
              <a:extLst>
                <a:ext uri="{FF2B5EF4-FFF2-40B4-BE49-F238E27FC236}">
                  <a16:creationId xmlns:a16="http://schemas.microsoft.com/office/drawing/2014/main" id="{160B4020-BB33-42DE-A9C2-55417815E833}"/>
                </a:ext>
              </a:extLst>
            </p:cNvPr>
            <p:cNvSpPr/>
            <p:nvPr/>
          </p:nvSpPr>
          <p:spPr>
            <a:xfrm>
              <a:off x="1507672" y="2520515"/>
              <a:ext cx="2329539" cy="1318206"/>
            </a:xfrm>
            <a:prstGeom prst="rect">
              <a:avLst/>
            </a:prstGeom>
            <a:solidFill>
              <a:srgbClr val="ECB44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" name="Right Arrow 3">
              <a:extLst>
                <a:ext uri="{FF2B5EF4-FFF2-40B4-BE49-F238E27FC236}">
                  <a16:creationId xmlns:a16="http://schemas.microsoft.com/office/drawing/2014/main" id="{5C6F76C4-6A7A-4099-BC51-F47A435D2229}"/>
                </a:ext>
              </a:extLst>
            </p:cNvPr>
            <p:cNvSpPr/>
            <p:nvPr/>
          </p:nvSpPr>
          <p:spPr>
            <a:xfrm>
              <a:off x="4011384" y="2940132"/>
              <a:ext cx="435429" cy="478972"/>
            </a:xfrm>
            <a:prstGeom prst="rightArrow">
              <a:avLst/>
            </a:prstGeom>
            <a:solidFill>
              <a:srgbClr val="ECB44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8" name="Rectangle 2">
            <a:extLst>
              <a:ext uri="{FF2B5EF4-FFF2-40B4-BE49-F238E27FC236}">
                <a16:creationId xmlns:a16="http://schemas.microsoft.com/office/drawing/2014/main" id="{DDFD6179-7B4E-4B73-89E0-F3ECAD7E68EB}"/>
              </a:ext>
            </a:extLst>
          </p:cNvPr>
          <p:cNvSpPr/>
          <p:nvPr/>
        </p:nvSpPr>
        <p:spPr>
          <a:xfrm>
            <a:off x="6706868" y="1452144"/>
            <a:ext cx="2758900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/>
            <a:r>
              <a:rPr lang="en-US" sz="2000" dirty="0"/>
              <a:t>SAS webservice calls to receive study metadata from EDC System</a:t>
            </a:r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1120E553-50A7-4A28-B4F8-F8BE530C1825}"/>
              </a:ext>
            </a:extLst>
          </p:cNvPr>
          <p:cNvSpPr/>
          <p:nvPr/>
        </p:nvSpPr>
        <p:spPr>
          <a:xfrm>
            <a:off x="1957889" y="1450230"/>
            <a:ext cx="31845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/>
              <a:t>Tool is a combination of shell scripts and SAS programs (</a:t>
            </a:r>
            <a:r>
              <a:rPr lang="en-US" sz="2000" dirty="0">
                <a:ea typeface="Calibri" panose="020F0502020204030204" pitchFamily="34" charset="0"/>
              </a:rPr>
              <a:t>SAS 9.4 on HP-UX)</a:t>
            </a:r>
            <a:endParaRPr lang="en-US" sz="2000" dirty="0"/>
          </a:p>
        </p:txBody>
      </p:sp>
      <p:grpSp>
        <p:nvGrpSpPr>
          <p:cNvPr id="40" name="Group 5">
            <a:extLst>
              <a:ext uri="{FF2B5EF4-FFF2-40B4-BE49-F238E27FC236}">
                <a16:creationId xmlns:a16="http://schemas.microsoft.com/office/drawing/2014/main" id="{1A305314-12CC-465A-8E1B-EB8E94AB5C9C}"/>
              </a:ext>
            </a:extLst>
          </p:cNvPr>
          <p:cNvGrpSpPr/>
          <p:nvPr/>
        </p:nvGrpSpPr>
        <p:grpSpPr>
          <a:xfrm>
            <a:off x="6079235" y="2953308"/>
            <a:ext cx="4817365" cy="1665515"/>
            <a:chOff x="4332514" y="2346861"/>
            <a:chExt cx="3526970" cy="1665515"/>
          </a:xfrm>
          <a:solidFill>
            <a:srgbClr val="3081AC"/>
          </a:solidFill>
        </p:grpSpPr>
        <p:sp>
          <p:nvSpPr>
            <p:cNvPr id="41" name="Pentagon 11">
              <a:extLst>
                <a:ext uri="{FF2B5EF4-FFF2-40B4-BE49-F238E27FC236}">
                  <a16:creationId xmlns:a16="http://schemas.microsoft.com/office/drawing/2014/main" id="{C5251C28-A3E3-44D7-8E20-D5E777174108}"/>
                </a:ext>
              </a:extLst>
            </p:cNvPr>
            <p:cNvSpPr/>
            <p:nvPr/>
          </p:nvSpPr>
          <p:spPr>
            <a:xfrm flipV="1">
              <a:off x="4332514" y="2346861"/>
              <a:ext cx="3526970" cy="1665515"/>
            </a:xfrm>
            <a:prstGeom prst="homePlate">
              <a:avLst>
                <a:gd name="adj" fmla="val 36473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" name="Rectangle 9">
              <a:extLst>
                <a:ext uri="{FF2B5EF4-FFF2-40B4-BE49-F238E27FC236}">
                  <a16:creationId xmlns:a16="http://schemas.microsoft.com/office/drawing/2014/main" id="{E9040E1A-17B5-497C-A836-E2588B1F1E95}"/>
                </a:ext>
              </a:extLst>
            </p:cNvPr>
            <p:cNvSpPr/>
            <p:nvPr/>
          </p:nvSpPr>
          <p:spPr>
            <a:xfrm>
              <a:off x="4746170" y="2520515"/>
              <a:ext cx="2329539" cy="1318206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" name="Right Arrow 13">
              <a:extLst>
                <a:ext uri="{FF2B5EF4-FFF2-40B4-BE49-F238E27FC236}">
                  <a16:creationId xmlns:a16="http://schemas.microsoft.com/office/drawing/2014/main" id="{A5108B0C-905F-4EF5-953A-66DAB3FDA5A8}"/>
                </a:ext>
              </a:extLst>
            </p:cNvPr>
            <p:cNvSpPr/>
            <p:nvPr/>
          </p:nvSpPr>
          <p:spPr>
            <a:xfrm>
              <a:off x="7249882" y="2940132"/>
              <a:ext cx="435429" cy="478972"/>
            </a:xfrm>
            <a:prstGeom prst="rightArrow">
              <a:avLst/>
            </a:prstGeom>
            <a:solidFill>
              <a:srgbClr val="CCECF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44" name="Group 13">
            <a:extLst>
              <a:ext uri="{FF2B5EF4-FFF2-40B4-BE49-F238E27FC236}">
                <a16:creationId xmlns:a16="http://schemas.microsoft.com/office/drawing/2014/main" id="{8B4D2AF4-7532-4ED2-B16B-9E33174B1820}"/>
              </a:ext>
            </a:extLst>
          </p:cNvPr>
          <p:cNvGrpSpPr/>
          <p:nvPr/>
        </p:nvGrpSpPr>
        <p:grpSpPr>
          <a:xfrm>
            <a:off x="1392304" y="2967684"/>
            <a:ext cx="4852075" cy="1665515"/>
            <a:chOff x="1094016" y="2346861"/>
            <a:chExt cx="3526970" cy="1665515"/>
          </a:xfrm>
          <a:solidFill>
            <a:srgbClr val="C55A11"/>
          </a:solidFill>
        </p:grpSpPr>
        <p:sp>
          <p:nvSpPr>
            <p:cNvPr id="45" name="Pentagon 1">
              <a:extLst>
                <a:ext uri="{FF2B5EF4-FFF2-40B4-BE49-F238E27FC236}">
                  <a16:creationId xmlns:a16="http://schemas.microsoft.com/office/drawing/2014/main" id="{F6ED996A-C6C1-494B-892C-453BFF67C0F1}"/>
                </a:ext>
              </a:extLst>
            </p:cNvPr>
            <p:cNvSpPr/>
            <p:nvPr/>
          </p:nvSpPr>
          <p:spPr>
            <a:xfrm flipV="1">
              <a:off x="1094016" y="2346861"/>
              <a:ext cx="3526970" cy="1665515"/>
            </a:xfrm>
            <a:prstGeom prst="homePlate">
              <a:avLst>
                <a:gd name="adj" fmla="val 3647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Rectangle 15">
              <a:extLst>
                <a:ext uri="{FF2B5EF4-FFF2-40B4-BE49-F238E27FC236}">
                  <a16:creationId xmlns:a16="http://schemas.microsoft.com/office/drawing/2014/main" id="{56F9C47F-5992-4D29-9CEE-A29070F5D595}"/>
                </a:ext>
              </a:extLst>
            </p:cNvPr>
            <p:cNvSpPr/>
            <p:nvPr/>
          </p:nvSpPr>
          <p:spPr>
            <a:xfrm>
              <a:off x="1507672" y="2520515"/>
              <a:ext cx="2329539" cy="1318206"/>
            </a:xfrm>
            <a:prstGeom prst="rect">
              <a:avLst/>
            </a:prstGeom>
            <a:solidFill>
              <a:srgbClr val="ECB44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Right Arrow 3">
              <a:extLst>
                <a:ext uri="{FF2B5EF4-FFF2-40B4-BE49-F238E27FC236}">
                  <a16:creationId xmlns:a16="http://schemas.microsoft.com/office/drawing/2014/main" id="{E626C70A-9D57-4D32-8BE1-D5A2AD2C21C3}"/>
                </a:ext>
              </a:extLst>
            </p:cNvPr>
            <p:cNvSpPr/>
            <p:nvPr/>
          </p:nvSpPr>
          <p:spPr>
            <a:xfrm>
              <a:off x="4011384" y="2940132"/>
              <a:ext cx="435429" cy="478972"/>
            </a:xfrm>
            <a:prstGeom prst="rightArrow">
              <a:avLst/>
            </a:prstGeom>
            <a:solidFill>
              <a:srgbClr val="ECB44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8" name="Rectangle 2">
            <a:extLst>
              <a:ext uri="{FF2B5EF4-FFF2-40B4-BE49-F238E27FC236}">
                <a16:creationId xmlns:a16="http://schemas.microsoft.com/office/drawing/2014/main" id="{40F90800-5D00-4F28-88B7-BC1B2C18FE01}"/>
              </a:ext>
            </a:extLst>
          </p:cNvPr>
          <p:cNvSpPr/>
          <p:nvPr/>
        </p:nvSpPr>
        <p:spPr>
          <a:xfrm>
            <a:off x="6628336" y="3155376"/>
            <a:ext cx="3330470" cy="163121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New Strategy: map only needed elements</a:t>
            </a: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HTML tagging from EDC Tool had to be stripped out</a:t>
            </a:r>
          </a:p>
          <a:p>
            <a:pPr lvl="0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9" name="Rectangle 3">
            <a:extLst>
              <a:ext uri="{FF2B5EF4-FFF2-40B4-BE49-F238E27FC236}">
                <a16:creationId xmlns:a16="http://schemas.microsoft.com/office/drawing/2014/main" id="{44640209-1A09-4E9A-A8C9-BDA7CE0DCFD0}"/>
              </a:ext>
            </a:extLst>
          </p:cNvPr>
          <p:cNvSpPr/>
          <p:nvPr/>
        </p:nvSpPr>
        <p:spPr>
          <a:xfrm>
            <a:off x="2021182" y="3164253"/>
            <a:ext cx="32192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SAS AUTOMAP attempted to generate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XMLMAP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-&gt; </a:t>
            </a:r>
          </a:p>
          <a:p>
            <a:pPr lvl="0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too many unneeded elements were defined</a:t>
            </a:r>
          </a:p>
        </p:txBody>
      </p:sp>
      <p:grpSp>
        <p:nvGrpSpPr>
          <p:cNvPr id="50" name="Group 5">
            <a:extLst>
              <a:ext uri="{FF2B5EF4-FFF2-40B4-BE49-F238E27FC236}">
                <a16:creationId xmlns:a16="http://schemas.microsoft.com/office/drawing/2014/main" id="{BB4A8500-4530-40AC-B908-A1B969FCD26A}"/>
              </a:ext>
            </a:extLst>
          </p:cNvPr>
          <p:cNvGrpSpPr/>
          <p:nvPr/>
        </p:nvGrpSpPr>
        <p:grpSpPr>
          <a:xfrm>
            <a:off x="6082768" y="4745455"/>
            <a:ext cx="4761027" cy="1665515"/>
            <a:chOff x="4332514" y="2346861"/>
            <a:chExt cx="3526970" cy="1665515"/>
          </a:xfrm>
          <a:solidFill>
            <a:srgbClr val="3081AC"/>
          </a:solidFill>
        </p:grpSpPr>
        <p:sp>
          <p:nvSpPr>
            <p:cNvPr id="51" name="Pentagon 11">
              <a:extLst>
                <a:ext uri="{FF2B5EF4-FFF2-40B4-BE49-F238E27FC236}">
                  <a16:creationId xmlns:a16="http://schemas.microsoft.com/office/drawing/2014/main" id="{0AF75062-7F71-4E3B-AA97-00B3FDD3425E}"/>
                </a:ext>
              </a:extLst>
            </p:cNvPr>
            <p:cNvSpPr/>
            <p:nvPr/>
          </p:nvSpPr>
          <p:spPr>
            <a:xfrm flipV="1">
              <a:off x="4332514" y="2346861"/>
              <a:ext cx="3526970" cy="1665515"/>
            </a:xfrm>
            <a:prstGeom prst="homePlate">
              <a:avLst>
                <a:gd name="adj" fmla="val 3647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C7C32702-0348-4705-A95E-C9E7E711BF78}"/>
                </a:ext>
              </a:extLst>
            </p:cNvPr>
            <p:cNvSpPr/>
            <p:nvPr/>
          </p:nvSpPr>
          <p:spPr>
            <a:xfrm>
              <a:off x="4746170" y="2520515"/>
              <a:ext cx="2329539" cy="1318206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Right Arrow 13">
              <a:extLst>
                <a:ext uri="{FF2B5EF4-FFF2-40B4-BE49-F238E27FC236}">
                  <a16:creationId xmlns:a16="http://schemas.microsoft.com/office/drawing/2014/main" id="{30CF8E06-FDCC-484B-901D-AAC1A7958608}"/>
                </a:ext>
              </a:extLst>
            </p:cNvPr>
            <p:cNvSpPr/>
            <p:nvPr/>
          </p:nvSpPr>
          <p:spPr>
            <a:xfrm>
              <a:off x="7249882" y="2940132"/>
              <a:ext cx="435429" cy="478972"/>
            </a:xfrm>
            <a:prstGeom prst="rightArrow">
              <a:avLst/>
            </a:prstGeom>
            <a:solidFill>
              <a:srgbClr val="CCECF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54" name="Group 13">
            <a:extLst>
              <a:ext uri="{FF2B5EF4-FFF2-40B4-BE49-F238E27FC236}">
                <a16:creationId xmlns:a16="http://schemas.microsoft.com/office/drawing/2014/main" id="{310575DD-85A4-42B2-B5DA-C8871178340A}"/>
              </a:ext>
            </a:extLst>
          </p:cNvPr>
          <p:cNvGrpSpPr/>
          <p:nvPr/>
        </p:nvGrpSpPr>
        <p:grpSpPr>
          <a:xfrm>
            <a:off x="1392304" y="4714499"/>
            <a:ext cx="4822370" cy="1665515"/>
            <a:chOff x="1094016" y="2346861"/>
            <a:chExt cx="3526970" cy="1665515"/>
          </a:xfrm>
          <a:solidFill>
            <a:srgbClr val="C55A11"/>
          </a:solidFill>
        </p:grpSpPr>
        <p:sp>
          <p:nvSpPr>
            <p:cNvPr id="55" name="Pentagon 1">
              <a:extLst>
                <a:ext uri="{FF2B5EF4-FFF2-40B4-BE49-F238E27FC236}">
                  <a16:creationId xmlns:a16="http://schemas.microsoft.com/office/drawing/2014/main" id="{CCF96238-D257-46BB-910E-A471C7FD3A15}"/>
                </a:ext>
              </a:extLst>
            </p:cNvPr>
            <p:cNvSpPr/>
            <p:nvPr/>
          </p:nvSpPr>
          <p:spPr>
            <a:xfrm flipV="1">
              <a:off x="1094016" y="2346861"/>
              <a:ext cx="3526970" cy="1665515"/>
            </a:xfrm>
            <a:prstGeom prst="homePlate">
              <a:avLst>
                <a:gd name="adj" fmla="val 36473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D47A2A16-1FB0-4BA1-9AF7-85D132B56D91}"/>
                </a:ext>
              </a:extLst>
            </p:cNvPr>
            <p:cNvSpPr/>
            <p:nvPr/>
          </p:nvSpPr>
          <p:spPr>
            <a:xfrm>
              <a:off x="1507672" y="2520515"/>
              <a:ext cx="2329539" cy="1318206"/>
            </a:xfrm>
            <a:prstGeom prst="rect">
              <a:avLst/>
            </a:prstGeom>
            <a:solidFill>
              <a:srgbClr val="ECB44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7" name="Right Arrow 3">
              <a:extLst>
                <a:ext uri="{FF2B5EF4-FFF2-40B4-BE49-F238E27FC236}">
                  <a16:creationId xmlns:a16="http://schemas.microsoft.com/office/drawing/2014/main" id="{3986E39A-DF54-4122-A645-56BFEB0E80FA}"/>
                </a:ext>
              </a:extLst>
            </p:cNvPr>
            <p:cNvSpPr/>
            <p:nvPr/>
          </p:nvSpPr>
          <p:spPr>
            <a:xfrm>
              <a:off x="4011384" y="2940132"/>
              <a:ext cx="435429" cy="478972"/>
            </a:xfrm>
            <a:prstGeom prst="rightArrow">
              <a:avLst/>
            </a:prstGeom>
            <a:solidFill>
              <a:srgbClr val="ECB44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58" name="Rectangle 2">
            <a:extLst>
              <a:ext uri="{FF2B5EF4-FFF2-40B4-BE49-F238E27FC236}">
                <a16:creationId xmlns:a16="http://schemas.microsoft.com/office/drawing/2014/main" id="{DAA3DA09-69A0-479C-A9F6-16DB8A19D37D}"/>
              </a:ext>
            </a:extLst>
          </p:cNvPr>
          <p:cNvSpPr/>
          <p:nvPr/>
        </p:nvSpPr>
        <p:spPr>
          <a:xfrm>
            <a:off x="6717840" y="4984604"/>
            <a:ext cx="2267473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Final conversion to PDF by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PS2PDF</a:t>
            </a:r>
            <a:endParaRPr lang="en-US" sz="2000" dirty="0"/>
          </a:p>
        </p:txBody>
      </p:sp>
      <p:sp>
        <p:nvSpPr>
          <p:cNvPr id="59" name="Rectangle 3">
            <a:extLst>
              <a:ext uri="{FF2B5EF4-FFF2-40B4-BE49-F238E27FC236}">
                <a16:creationId xmlns:a16="http://schemas.microsoft.com/office/drawing/2014/main" id="{8794E968-4AD8-412A-A8DA-F3DF6152CE6B}"/>
              </a:ext>
            </a:extLst>
          </p:cNvPr>
          <p:cNvSpPr/>
          <p:nvPr/>
        </p:nvSpPr>
        <p:spPr>
          <a:xfrm>
            <a:off x="1999212" y="4867277"/>
            <a:ext cx="31851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PDF format of each question label and response field based on length of annotation</a:t>
            </a:r>
          </a:p>
        </p:txBody>
      </p:sp>
    </p:spTree>
    <p:extLst>
      <p:ext uri="{BB962C8B-B14F-4D97-AF65-F5344CB8AC3E}">
        <p14:creationId xmlns:p14="http://schemas.microsoft.com/office/powerpoint/2010/main" val="4291319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aCRF Creator Overview – Access Metadata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5" name="Teardrop 11">
            <a:extLst>
              <a:ext uri="{FF2B5EF4-FFF2-40B4-BE49-F238E27FC236}">
                <a16:creationId xmlns:a16="http://schemas.microsoft.com/office/drawing/2014/main" id="{64D74953-CA4D-4B8B-BB00-08993894329C}"/>
              </a:ext>
            </a:extLst>
          </p:cNvPr>
          <p:cNvSpPr/>
          <p:nvPr/>
        </p:nvSpPr>
        <p:spPr>
          <a:xfrm flipH="1">
            <a:off x="4835739" y="2313073"/>
            <a:ext cx="2631957" cy="2420232"/>
          </a:xfrm>
          <a:prstGeom prst="teardrop">
            <a:avLst/>
          </a:prstGeom>
          <a:solidFill>
            <a:srgbClr val="ECB448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/>
            <a:r>
              <a:rPr lang="en-US" sz="2000" dirty="0"/>
              <a:t>Study specific metadata extracted to Clinical Data Repository (</a:t>
            </a:r>
            <a:r>
              <a:rPr lang="en-US" sz="2000" dirty="0" err="1"/>
              <a:t>CDR</a:t>
            </a:r>
            <a:r>
              <a:rPr lang="en-US" sz="2000" dirty="0"/>
              <a:t>)</a:t>
            </a:r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898895C9-B1DF-41B0-95C9-E286F55520A0}"/>
              </a:ext>
            </a:extLst>
          </p:cNvPr>
          <p:cNvSpPr/>
          <p:nvPr/>
        </p:nvSpPr>
        <p:spPr>
          <a:xfrm flipH="1">
            <a:off x="2051476" y="2313074"/>
            <a:ext cx="2748385" cy="2420231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3081AC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/>
              <a:t>Metadata (</a:t>
            </a:r>
            <a:r>
              <a:rPr lang="en-US" sz="2000" dirty="0" err="1"/>
              <a:t>CDASH</a:t>
            </a:r>
            <a:r>
              <a:rPr lang="en-US" sz="2000" dirty="0"/>
              <a:t>, SDTM, mappings, lookups) stored and maintained in </a:t>
            </a:r>
            <a:r>
              <a:rPr lang="en-US" sz="2000" dirty="0" err="1"/>
              <a:t>MDR</a:t>
            </a:r>
            <a:endParaRPr lang="en-US" sz="2000" dirty="0"/>
          </a:p>
        </p:txBody>
      </p:sp>
      <p:sp>
        <p:nvSpPr>
          <p:cNvPr id="8" name="Round Diagonal Corner Rectangle 5">
            <a:extLst>
              <a:ext uri="{FF2B5EF4-FFF2-40B4-BE49-F238E27FC236}">
                <a16:creationId xmlns:a16="http://schemas.microsoft.com/office/drawing/2014/main" id="{11081DBC-4665-46D1-B748-F1C0FA43D02E}"/>
              </a:ext>
            </a:extLst>
          </p:cNvPr>
          <p:cNvSpPr/>
          <p:nvPr/>
        </p:nvSpPr>
        <p:spPr>
          <a:xfrm flipH="1">
            <a:off x="7496178" y="2341105"/>
            <a:ext cx="2748387" cy="242023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35A35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000" dirty="0" err="1"/>
              <a:t>FDF</a:t>
            </a:r>
            <a:r>
              <a:rPr lang="en-US" sz="2000" dirty="0"/>
              <a:t> file containing annotations feeding from study specific metadata from Clinical Data Repository (</a:t>
            </a:r>
            <a:r>
              <a:rPr lang="en-US" sz="2000" dirty="0" err="1"/>
              <a:t>CDR</a:t>
            </a:r>
            <a:r>
              <a:rPr lang="en-US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413489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aCRF Creator Overview – Creation of Annotation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43" name="Freeform 8">
            <a:extLst>
              <a:ext uri="{FF2B5EF4-FFF2-40B4-BE49-F238E27FC236}">
                <a16:creationId xmlns:a16="http://schemas.microsoft.com/office/drawing/2014/main" id="{69CFB6B6-F3AB-49AB-9375-2CB532B4000C}"/>
              </a:ext>
            </a:extLst>
          </p:cNvPr>
          <p:cNvSpPr>
            <a:spLocks noEditPoints="1"/>
          </p:cNvSpPr>
          <p:nvPr/>
        </p:nvSpPr>
        <p:spPr bwMode="auto">
          <a:xfrm>
            <a:off x="1789526" y="1003478"/>
            <a:ext cx="2541216" cy="3389707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solidFill>
            <a:srgbClr val="3081AC"/>
          </a:soli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IN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Donut 33">
            <a:extLst>
              <a:ext uri="{FF2B5EF4-FFF2-40B4-BE49-F238E27FC236}">
                <a16:creationId xmlns:a16="http://schemas.microsoft.com/office/drawing/2014/main" id="{23E9F3F7-A7A3-425C-9C59-191BFF925122}"/>
              </a:ext>
            </a:extLst>
          </p:cNvPr>
          <p:cNvSpPr/>
          <p:nvPr/>
        </p:nvSpPr>
        <p:spPr>
          <a:xfrm>
            <a:off x="7696200" y="3566500"/>
            <a:ext cx="2955808" cy="2798411"/>
          </a:xfrm>
          <a:prstGeom prst="donut">
            <a:avLst>
              <a:gd name="adj" fmla="val 7816"/>
            </a:avLst>
          </a:prstGeom>
          <a:solidFill>
            <a:srgbClr val="E35A35"/>
          </a:solidFill>
          <a:ln>
            <a:noFill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40"/>
            <a:endParaRPr lang="en-IN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45" name="Group 54">
            <a:extLst>
              <a:ext uri="{FF2B5EF4-FFF2-40B4-BE49-F238E27FC236}">
                <a16:creationId xmlns:a16="http://schemas.microsoft.com/office/drawing/2014/main" id="{FDECB529-7FD0-475F-B39A-CC941ECF6E18}"/>
              </a:ext>
            </a:extLst>
          </p:cNvPr>
          <p:cNvGrpSpPr/>
          <p:nvPr/>
        </p:nvGrpSpPr>
        <p:grpSpPr>
          <a:xfrm>
            <a:off x="5074204" y="3383772"/>
            <a:ext cx="587328" cy="447955"/>
            <a:chOff x="6007101" y="2809875"/>
            <a:chExt cx="2655888" cy="2025650"/>
          </a:xfrm>
          <a:solidFill>
            <a:schemeClr val="bg1">
              <a:alpha val="30000"/>
            </a:schemeClr>
          </a:solidFill>
        </p:grpSpPr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F3BB2F68-544A-4FBC-A321-559277BFCA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240"/>
              <a:endParaRPr lang="en-IN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14C1412-D79E-4520-A431-EC116304F8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240"/>
              <a:endParaRPr lang="en-IN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48" name="TextBox 1">
            <a:extLst>
              <a:ext uri="{FF2B5EF4-FFF2-40B4-BE49-F238E27FC236}">
                <a16:creationId xmlns:a16="http://schemas.microsoft.com/office/drawing/2014/main" id="{705E6320-52F0-4CF6-BF32-6EDB17921261}"/>
              </a:ext>
            </a:extLst>
          </p:cNvPr>
          <p:cNvSpPr txBox="1"/>
          <p:nvPr/>
        </p:nvSpPr>
        <p:spPr>
          <a:xfrm>
            <a:off x="6308116" y="1418745"/>
            <a:ext cx="16730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CRF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 label and response field coordinates based on annotation box width and height.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Programming of annotation placement by trial and error until perfect coordinates found.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1200" dirty="0"/>
          </a:p>
        </p:txBody>
      </p:sp>
      <p:sp>
        <p:nvSpPr>
          <p:cNvPr id="49" name="TextBox 70">
            <a:extLst>
              <a:ext uri="{FF2B5EF4-FFF2-40B4-BE49-F238E27FC236}">
                <a16:creationId xmlns:a16="http://schemas.microsoft.com/office/drawing/2014/main" id="{53F50EEF-DB5F-4FBE-83B1-D869C7801047}"/>
              </a:ext>
            </a:extLst>
          </p:cNvPr>
          <p:cNvSpPr txBox="1"/>
          <p:nvPr/>
        </p:nvSpPr>
        <p:spPr>
          <a:xfrm>
            <a:off x="8284538" y="4019269"/>
            <a:ext cx="20276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SAS used to generate all layers, the document layer produced by DATA _NULL_ in postscript format, so the bookmark layer (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pdfmark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) and annotation layer (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FDF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) can easily be appended. Script allows to automatically import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FDF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 file to pdf File.</a:t>
            </a:r>
          </a:p>
          <a:p>
            <a:endParaRPr lang="en-US" sz="1200" dirty="0"/>
          </a:p>
        </p:txBody>
      </p:sp>
      <p:sp>
        <p:nvSpPr>
          <p:cNvPr id="50" name="TextBox 71">
            <a:extLst>
              <a:ext uri="{FF2B5EF4-FFF2-40B4-BE49-F238E27FC236}">
                <a16:creationId xmlns:a16="http://schemas.microsoft.com/office/drawing/2014/main" id="{E70F2A85-25D2-40CC-ABA5-4C03331F66CD}"/>
              </a:ext>
            </a:extLst>
          </p:cNvPr>
          <p:cNvSpPr txBox="1"/>
          <p:nvPr/>
        </p:nvSpPr>
        <p:spPr>
          <a:xfrm>
            <a:off x="2185269" y="1676082"/>
            <a:ext cx="1864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SAS macro reads through metadata received from EDC system and brings over all matching SDTM annotations from study specific metadata.  </a:t>
            </a: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E43DEB49-F4CC-4965-8890-769AD096F0B3}"/>
              </a:ext>
            </a:extLst>
          </p:cNvPr>
          <p:cNvSpPr>
            <a:spLocks noEditPoints="1"/>
          </p:cNvSpPr>
          <p:nvPr/>
        </p:nvSpPr>
        <p:spPr bwMode="auto">
          <a:xfrm flipV="1">
            <a:off x="3564489" y="2707641"/>
            <a:ext cx="2955808" cy="3644448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solidFill>
            <a:srgbClr val="E35A35"/>
          </a:soli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IN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5E5F84A-31B5-48B3-B125-2E67ABBF7708}"/>
              </a:ext>
            </a:extLst>
          </p:cNvPr>
          <p:cNvSpPr txBox="1"/>
          <p:nvPr/>
        </p:nvSpPr>
        <p:spPr>
          <a:xfrm>
            <a:off x="4076543" y="4172936"/>
            <a:ext cx="2029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For annotation text field following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 information needs to be defined: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Box color,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CRF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 page, Box width and height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Annotation text font and size, alignment, color</a:t>
            </a: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239D49C0-1299-48FA-94C2-4793A488B375}"/>
              </a:ext>
            </a:extLst>
          </p:cNvPr>
          <p:cNvSpPr>
            <a:spLocks noEditPoints="1"/>
          </p:cNvSpPr>
          <p:nvPr/>
        </p:nvSpPr>
        <p:spPr bwMode="auto">
          <a:xfrm>
            <a:off x="5840784" y="1029893"/>
            <a:ext cx="2541216" cy="3389707"/>
          </a:xfrm>
          <a:custGeom>
            <a:avLst/>
            <a:gdLst>
              <a:gd name="T0" fmla="*/ 1319 w 3259"/>
              <a:gd name="T1" fmla="*/ 309 h 4315"/>
              <a:gd name="T2" fmla="*/ 944 w 3259"/>
              <a:gd name="T3" fmla="*/ 459 h 4315"/>
              <a:gd name="T4" fmla="*/ 635 w 3259"/>
              <a:gd name="T5" fmla="*/ 706 h 4315"/>
              <a:gd name="T6" fmla="*/ 411 w 3259"/>
              <a:gd name="T7" fmla="*/ 1033 h 4315"/>
              <a:gd name="T8" fmla="*/ 289 w 3259"/>
              <a:gd name="T9" fmla="*/ 1420 h 4315"/>
              <a:gd name="T10" fmla="*/ 289 w 3259"/>
              <a:gd name="T11" fmla="*/ 1839 h 4315"/>
              <a:gd name="T12" fmla="*/ 411 w 3259"/>
              <a:gd name="T13" fmla="*/ 2226 h 4315"/>
              <a:gd name="T14" fmla="*/ 635 w 3259"/>
              <a:gd name="T15" fmla="*/ 2554 h 4315"/>
              <a:gd name="T16" fmla="*/ 944 w 3259"/>
              <a:gd name="T17" fmla="*/ 2801 h 4315"/>
              <a:gd name="T18" fmla="*/ 1319 w 3259"/>
              <a:gd name="T19" fmla="*/ 2951 h 4315"/>
              <a:gd name="T20" fmla="*/ 1736 w 3259"/>
              <a:gd name="T21" fmla="*/ 2982 h 4315"/>
              <a:gd name="T22" fmla="*/ 2135 w 3259"/>
              <a:gd name="T23" fmla="*/ 2889 h 4315"/>
              <a:gd name="T24" fmla="*/ 2478 w 3259"/>
              <a:gd name="T25" fmla="*/ 2689 h 4315"/>
              <a:gd name="T26" fmla="*/ 2748 w 3259"/>
              <a:gd name="T27" fmla="*/ 2398 h 4315"/>
              <a:gd name="T28" fmla="*/ 2924 w 3259"/>
              <a:gd name="T29" fmla="*/ 2039 h 4315"/>
              <a:gd name="T30" fmla="*/ 2987 w 3259"/>
              <a:gd name="T31" fmla="*/ 1629 h 4315"/>
              <a:gd name="T32" fmla="*/ 2924 w 3259"/>
              <a:gd name="T33" fmla="*/ 1221 h 4315"/>
              <a:gd name="T34" fmla="*/ 2748 w 3259"/>
              <a:gd name="T35" fmla="*/ 861 h 4315"/>
              <a:gd name="T36" fmla="*/ 2478 w 3259"/>
              <a:gd name="T37" fmla="*/ 571 h 4315"/>
              <a:gd name="T38" fmla="*/ 2135 w 3259"/>
              <a:gd name="T39" fmla="*/ 370 h 4315"/>
              <a:gd name="T40" fmla="*/ 1736 w 3259"/>
              <a:gd name="T41" fmla="*/ 277 h 4315"/>
              <a:gd name="T42" fmla="*/ 1860 w 3259"/>
              <a:gd name="T43" fmla="*/ 17 h 4315"/>
              <a:gd name="T44" fmla="*/ 2290 w 3259"/>
              <a:gd name="T45" fmla="*/ 140 h 4315"/>
              <a:gd name="T46" fmla="*/ 2660 w 3259"/>
              <a:gd name="T47" fmla="*/ 368 h 4315"/>
              <a:gd name="T48" fmla="*/ 2958 w 3259"/>
              <a:gd name="T49" fmla="*/ 685 h 4315"/>
              <a:gd name="T50" fmla="*/ 3162 w 3259"/>
              <a:gd name="T51" fmla="*/ 1073 h 4315"/>
              <a:gd name="T52" fmla="*/ 3255 w 3259"/>
              <a:gd name="T53" fmla="*/ 1513 h 4315"/>
              <a:gd name="T54" fmla="*/ 3224 w 3259"/>
              <a:gd name="T55" fmla="*/ 1967 h 4315"/>
              <a:gd name="T56" fmla="*/ 3077 w 3259"/>
              <a:gd name="T57" fmla="*/ 2380 h 4315"/>
              <a:gd name="T58" fmla="*/ 2829 w 3259"/>
              <a:gd name="T59" fmla="*/ 2732 h 4315"/>
              <a:gd name="T60" fmla="*/ 2501 w 3259"/>
              <a:gd name="T61" fmla="*/ 3007 h 4315"/>
              <a:gd name="T62" fmla="*/ 2105 w 3259"/>
              <a:gd name="T63" fmla="*/ 3188 h 4315"/>
              <a:gd name="T64" fmla="*/ 1776 w 3259"/>
              <a:gd name="T65" fmla="*/ 3590 h 4315"/>
              <a:gd name="T66" fmla="*/ 1785 w 3259"/>
              <a:gd name="T67" fmla="*/ 3631 h 4315"/>
              <a:gd name="T68" fmla="*/ 1818 w 3259"/>
              <a:gd name="T69" fmla="*/ 3637 h 4315"/>
              <a:gd name="T70" fmla="*/ 2231 w 3259"/>
              <a:gd name="T71" fmla="*/ 4315 h 4315"/>
              <a:gd name="T72" fmla="*/ 1729 w 3259"/>
              <a:gd name="T73" fmla="*/ 3921 h 4315"/>
              <a:gd name="T74" fmla="*/ 1605 w 3259"/>
              <a:gd name="T75" fmla="*/ 3863 h 4315"/>
              <a:gd name="T76" fmla="*/ 1521 w 3259"/>
              <a:gd name="T77" fmla="*/ 3761 h 4315"/>
              <a:gd name="T78" fmla="*/ 1484 w 3259"/>
              <a:gd name="T79" fmla="*/ 3631 h 4315"/>
              <a:gd name="T80" fmla="*/ 1483 w 3259"/>
              <a:gd name="T81" fmla="*/ 3252 h 4315"/>
              <a:gd name="T82" fmla="*/ 1050 w 3259"/>
              <a:gd name="T83" fmla="*/ 3152 h 4315"/>
              <a:gd name="T84" fmla="*/ 670 w 3259"/>
              <a:gd name="T85" fmla="*/ 2945 h 4315"/>
              <a:gd name="T86" fmla="*/ 360 w 3259"/>
              <a:gd name="T87" fmla="*/ 2649 h 4315"/>
              <a:gd name="T88" fmla="*/ 136 w 3259"/>
              <a:gd name="T89" fmla="*/ 2281 h 4315"/>
              <a:gd name="T90" fmla="*/ 15 w 3259"/>
              <a:gd name="T91" fmla="*/ 1857 h 4315"/>
              <a:gd name="T92" fmla="*/ 17 w 3259"/>
              <a:gd name="T93" fmla="*/ 1399 h 4315"/>
              <a:gd name="T94" fmla="*/ 140 w 3259"/>
              <a:gd name="T95" fmla="*/ 971 h 4315"/>
              <a:gd name="T96" fmla="*/ 368 w 3259"/>
              <a:gd name="T97" fmla="*/ 599 h 4315"/>
              <a:gd name="T98" fmla="*/ 685 w 3259"/>
              <a:gd name="T99" fmla="*/ 303 h 4315"/>
              <a:gd name="T100" fmla="*/ 1073 w 3259"/>
              <a:gd name="T101" fmla="*/ 98 h 4315"/>
              <a:gd name="T102" fmla="*/ 1513 w 3259"/>
              <a:gd name="T103" fmla="*/ 5 h 4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59" h="4315">
                <a:moveTo>
                  <a:pt x="1629" y="273"/>
                </a:moveTo>
                <a:lnTo>
                  <a:pt x="1523" y="277"/>
                </a:lnTo>
                <a:lnTo>
                  <a:pt x="1420" y="290"/>
                </a:lnTo>
                <a:lnTo>
                  <a:pt x="1319" y="309"/>
                </a:lnTo>
                <a:lnTo>
                  <a:pt x="1221" y="335"/>
                </a:lnTo>
                <a:lnTo>
                  <a:pt x="1125" y="370"/>
                </a:lnTo>
                <a:lnTo>
                  <a:pt x="1033" y="411"/>
                </a:lnTo>
                <a:lnTo>
                  <a:pt x="944" y="459"/>
                </a:lnTo>
                <a:lnTo>
                  <a:pt x="860" y="512"/>
                </a:lnTo>
                <a:lnTo>
                  <a:pt x="780" y="571"/>
                </a:lnTo>
                <a:lnTo>
                  <a:pt x="706" y="635"/>
                </a:lnTo>
                <a:lnTo>
                  <a:pt x="635" y="706"/>
                </a:lnTo>
                <a:lnTo>
                  <a:pt x="571" y="781"/>
                </a:lnTo>
                <a:lnTo>
                  <a:pt x="512" y="861"/>
                </a:lnTo>
                <a:lnTo>
                  <a:pt x="458" y="944"/>
                </a:lnTo>
                <a:lnTo>
                  <a:pt x="411" y="1033"/>
                </a:lnTo>
                <a:lnTo>
                  <a:pt x="369" y="1125"/>
                </a:lnTo>
                <a:lnTo>
                  <a:pt x="335" y="1221"/>
                </a:lnTo>
                <a:lnTo>
                  <a:pt x="309" y="1319"/>
                </a:lnTo>
                <a:lnTo>
                  <a:pt x="289" y="1420"/>
                </a:lnTo>
                <a:lnTo>
                  <a:pt x="276" y="1523"/>
                </a:lnTo>
                <a:lnTo>
                  <a:pt x="272" y="1629"/>
                </a:lnTo>
                <a:lnTo>
                  <a:pt x="276" y="1735"/>
                </a:lnTo>
                <a:lnTo>
                  <a:pt x="289" y="1839"/>
                </a:lnTo>
                <a:lnTo>
                  <a:pt x="309" y="1941"/>
                </a:lnTo>
                <a:lnTo>
                  <a:pt x="335" y="2039"/>
                </a:lnTo>
                <a:lnTo>
                  <a:pt x="369" y="2135"/>
                </a:lnTo>
                <a:lnTo>
                  <a:pt x="411" y="2226"/>
                </a:lnTo>
                <a:lnTo>
                  <a:pt x="458" y="2314"/>
                </a:lnTo>
                <a:lnTo>
                  <a:pt x="512" y="2398"/>
                </a:lnTo>
                <a:lnTo>
                  <a:pt x="571" y="2478"/>
                </a:lnTo>
                <a:lnTo>
                  <a:pt x="635" y="2554"/>
                </a:lnTo>
                <a:lnTo>
                  <a:pt x="706" y="2623"/>
                </a:lnTo>
                <a:lnTo>
                  <a:pt x="780" y="2689"/>
                </a:lnTo>
                <a:lnTo>
                  <a:pt x="860" y="2748"/>
                </a:lnTo>
                <a:lnTo>
                  <a:pt x="944" y="2801"/>
                </a:lnTo>
                <a:lnTo>
                  <a:pt x="1033" y="2848"/>
                </a:lnTo>
                <a:lnTo>
                  <a:pt x="1125" y="2889"/>
                </a:lnTo>
                <a:lnTo>
                  <a:pt x="1221" y="2923"/>
                </a:lnTo>
                <a:lnTo>
                  <a:pt x="1319" y="2951"/>
                </a:lnTo>
                <a:lnTo>
                  <a:pt x="1420" y="2970"/>
                </a:lnTo>
                <a:lnTo>
                  <a:pt x="1523" y="2982"/>
                </a:lnTo>
                <a:lnTo>
                  <a:pt x="1629" y="2986"/>
                </a:lnTo>
                <a:lnTo>
                  <a:pt x="1736" y="2982"/>
                </a:lnTo>
                <a:lnTo>
                  <a:pt x="1839" y="2970"/>
                </a:lnTo>
                <a:lnTo>
                  <a:pt x="1941" y="2951"/>
                </a:lnTo>
                <a:lnTo>
                  <a:pt x="2039" y="2923"/>
                </a:lnTo>
                <a:lnTo>
                  <a:pt x="2135" y="2889"/>
                </a:lnTo>
                <a:lnTo>
                  <a:pt x="2227" y="2848"/>
                </a:lnTo>
                <a:lnTo>
                  <a:pt x="2315" y="2801"/>
                </a:lnTo>
                <a:lnTo>
                  <a:pt x="2398" y="2748"/>
                </a:lnTo>
                <a:lnTo>
                  <a:pt x="2478" y="2689"/>
                </a:lnTo>
                <a:lnTo>
                  <a:pt x="2554" y="2623"/>
                </a:lnTo>
                <a:lnTo>
                  <a:pt x="2624" y="2554"/>
                </a:lnTo>
                <a:lnTo>
                  <a:pt x="2689" y="2478"/>
                </a:lnTo>
                <a:lnTo>
                  <a:pt x="2748" y="2398"/>
                </a:lnTo>
                <a:lnTo>
                  <a:pt x="2802" y="2314"/>
                </a:lnTo>
                <a:lnTo>
                  <a:pt x="2849" y="2226"/>
                </a:lnTo>
                <a:lnTo>
                  <a:pt x="2890" y="2135"/>
                </a:lnTo>
                <a:lnTo>
                  <a:pt x="2924" y="2039"/>
                </a:lnTo>
                <a:lnTo>
                  <a:pt x="2951" y="1941"/>
                </a:lnTo>
                <a:lnTo>
                  <a:pt x="2971" y="1839"/>
                </a:lnTo>
                <a:lnTo>
                  <a:pt x="2983" y="1735"/>
                </a:lnTo>
                <a:lnTo>
                  <a:pt x="2987" y="1629"/>
                </a:lnTo>
                <a:lnTo>
                  <a:pt x="2983" y="1523"/>
                </a:lnTo>
                <a:lnTo>
                  <a:pt x="2971" y="1420"/>
                </a:lnTo>
                <a:lnTo>
                  <a:pt x="2951" y="1319"/>
                </a:lnTo>
                <a:lnTo>
                  <a:pt x="2924" y="1221"/>
                </a:lnTo>
                <a:lnTo>
                  <a:pt x="2890" y="1125"/>
                </a:lnTo>
                <a:lnTo>
                  <a:pt x="2849" y="1033"/>
                </a:lnTo>
                <a:lnTo>
                  <a:pt x="2802" y="944"/>
                </a:lnTo>
                <a:lnTo>
                  <a:pt x="2748" y="861"/>
                </a:lnTo>
                <a:lnTo>
                  <a:pt x="2689" y="781"/>
                </a:lnTo>
                <a:lnTo>
                  <a:pt x="2624" y="706"/>
                </a:lnTo>
                <a:lnTo>
                  <a:pt x="2554" y="635"/>
                </a:lnTo>
                <a:lnTo>
                  <a:pt x="2478" y="571"/>
                </a:lnTo>
                <a:lnTo>
                  <a:pt x="2398" y="512"/>
                </a:lnTo>
                <a:lnTo>
                  <a:pt x="2315" y="459"/>
                </a:lnTo>
                <a:lnTo>
                  <a:pt x="2227" y="411"/>
                </a:lnTo>
                <a:lnTo>
                  <a:pt x="2135" y="370"/>
                </a:lnTo>
                <a:lnTo>
                  <a:pt x="2039" y="335"/>
                </a:lnTo>
                <a:lnTo>
                  <a:pt x="1941" y="309"/>
                </a:lnTo>
                <a:lnTo>
                  <a:pt x="1839" y="290"/>
                </a:lnTo>
                <a:lnTo>
                  <a:pt x="1736" y="277"/>
                </a:lnTo>
                <a:lnTo>
                  <a:pt x="1629" y="273"/>
                </a:lnTo>
                <a:close/>
                <a:moveTo>
                  <a:pt x="1629" y="0"/>
                </a:moveTo>
                <a:lnTo>
                  <a:pt x="1746" y="5"/>
                </a:lnTo>
                <a:lnTo>
                  <a:pt x="1860" y="17"/>
                </a:lnTo>
                <a:lnTo>
                  <a:pt x="1973" y="37"/>
                </a:lnTo>
                <a:lnTo>
                  <a:pt x="2081" y="64"/>
                </a:lnTo>
                <a:lnTo>
                  <a:pt x="2186" y="98"/>
                </a:lnTo>
                <a:lnTo>
                  <a:pt x="2290" y="140"/>
                </a:lnTo>
                <a:lnTo>
                  <a:pt x="2388" y="187"/>
                </a:lnTo>
                <a:lnTo>
                  <a:pt x="2484" y="242"/>
                </a:lnTo>
                <a:lnTo>
                  <a:pt x="2574" y="303"/>
                </a:lnTo>
                <a:lnTo>
                  <a:pt x="2660" y="368"/>
                </a:lnTo>
                <a:lnTo>
                  <a:pt x="2743" y="440"/>
                </a:lnTo>
                <a:lnTo>
                  <a:pt x="2820" y="517"/>
                </a:lnTo>
                <a:lnTo>
                  <a:pt x="2891" y="599"/>
                </a:lnTo>
                <a:lnTo>
                  <a:pt x="2958" y="685"/>
                </a:lnTo>
                <a:lnTo>
                  <a:pt x="3018" y="777"/>
                </a:lnTo>
                <a:lnTo>
                  <a:pt x="3072" y="871"/>
                </a:lnTo>
                <a:lnTo>
                  <a:pt x="3120" y="971"/>
                </a:lnTo>
                <a:lnTo>
                  <a:pt x="3162" y="1073"/>
                </a:lnTo>
                <a:lnTo>
                  <a:pt x="3196" y="1179"/>
                </a:lnTo>
                <a:lnTo>
                  <a:pt x="3224" y="1287"/>
                </a:lnTo>
                <a:lnTo>
                  <a:pt x="3243" y="1399"/>
                </a:lnTo>
                <a:lnTo>
                  <a:pt x="3255" y="1513"/>
                </a:lnTo>
                <a:lnTo>
                  <a:pt x="3259" y="1629"/>
                </a:lnTo>
                <a:lnTo>
                  <a:pt x="3255" y="1744"/>
                </a:lnTo>
                <a:lnTo>
                  <a:pt x="3243" y="1857"/>
                </a:lnTo>
                <a:lnTo>
                  <a:pt x="3224" y="1967"/>
                </a:lnTo>
                <a:lnTo>
                  <a:pt x="3198" y="2076"/>
                </a:lnTo>
                <a:lnTo>
                  <a:pt x="3164" y="2181"/>
                </a:lnTo>
                <a:lnTo>
                  <a:pt x="3124" y="2281"/>
                </a:lnTo>
                <a:lnTo>
                  <a:pt x="3077" y="2380"/>
                </a:lnTo>
                <a:lnTo>
                  <a:pt x="3023" y="2474"/>
                </a:lnTo>
                <a:lnTo>
                  <a:pt x="2964" y="2564"/>
                </a:lnTo>
                <a:lnTo>
                  <a:pt x="2900" y="2651"/>
                </a:lnTo>
                <a:lnTo>
                  <a:pt x="2829" y="2732"/>
                </a:lnTo>
                <a:lnTo>
                  <a:pt x="2755" y="2808"/>
                </a:lnTo>
                <a:lnTo>
                  <a:pt x="2675" y="2880"/>
                </a:lnTo>
                <a:lnTo>
                  <a:pt x="2590" y="2945"/>
                </a:lnTo>
                <a:lnTo>
                  <a:pt x="2501" y="3007"/>
                </a:lnTo>
                <a:lnTo>
                  <a:pt x="2408" y="3062"/>
                </a:lnTo>
                <a:lnTo>
                  <a:pt x="2311" y="3110"/>
                </a:lnTo>
                <a:lnTo>
                  <a:pt x="2210" y="3152"/>
                </a:lnTo>
                <a:lnTo>
                  <a:pt x="2105" y="3188"/>
                </a:lnTo>
                <a:lnTo>
                  <a:pt x="1999" y="3216"/>
                </a:lnTo>
                <a:lnTo>
                  <a:pt x="1889" y="3237"/>
                </a:lnTo>
                <a:lnTo>
                  <a:pt x="1777" y="3252"/>
                </a:lnTo>
                <a:lnTo>
                  <a:pt x="1776" y="3590"/>
                </a:lnTo>
                <a:lnTo>
                  <a:pt x="1776" y="3600"/>
                </a:lnTo>
                <a:lnTo>
                  <a:pt x="1779" y="3613"/>
                </a:lnTo>
                <a:lnTo>
                  <a:pt x="1781" y="3624"/>
                </a:lnTo>
                <a:lnTo>
                  <a:pt x="1785" y="3631"/>
                </a:lnTo>
                <a:lnTo>
                  <a:pt x="1788" y="3631"/>
                </a:lnTo>
                <a:lnTo>
                  <a:pt x="1793" y="3634"/>
                </a:lnTo>
                <a:lnTo>
                  <a:pt x="1804" y="3635"/>
                </a:lnTo>
                <a:lnTo>
                  <a:pt x="1818" y="3637"/>
                </a:lnTo>
                <a:lnTo>
                  <a:pt x="2229" y="3637"/>
                </a:lnTo>
                <a:lnTo>
                  <a:pt x="2229" y="3252"/>
                </a:lnTo>
                <a:lnTo>
                  <a:pt x="2852" y="3783"/>
                </a:lnTo>
                <a:lnTo>
                  <a:pt x="2231" y="4315"/>
                </a:lnTo>
                <a:lnTo>
                  <a:pt x="2231" y="3930"/>
                </a:lnTo>
                <a:lnTo>
                  <a:pt x="1818" y="3930"/>
                </a:lnTo>
                <a:lnTo>
                  <a:pt x="1771" y="3929"/>
                </a:lnTo>
                <a:lnTo>
                  <a:pt x="1729" y="3921"/>
                </a:lnTo>
                <a:lnTo>
                  <a:pt x="1691" y="3910"/>
                </a:lnTo>
                <a:lnTo>
                  <a:pt x="1658" y="3897"/>
                </a:lnTo>
                <a:lnTo>
                  <a:pt x="1629" y="3882"/>
                </a:lnTo>
                <a:lnTo>
                  <a:pt x="1605" y="3863"/>
                </a:lnTo>
                <a:lnTo>
                  <a:pt x="1584" y="3846"/>
                </a:lnTo>
                <a:lnTo>
                  <a:pt x="1567" y="3828"/>
                </a:lnTo>
                <a:lnTo>
                  <a:pt x="1540" y="3795"/>
                </a:lnTo>
                <a:lnTo>
                  <a:pt x="1521" y="3761"/>
                </a:lnTo>
                <a:lnTo>
                  <a:pt x="1505" y="3727"/>
                </a:lnTo>
                <a:lnTo>
                  <a:pt x="1494" y="3693"/>
                </a:lnTo>
                <a:lnTo>
                  <a:pt x="1488" y="3662"/>
                </a:lnTo>
                <a:lnTo>
                  <a:pt x="1484" y="3631"/>
                </a:lnTo>
                <a:lnTo>
                  <a:pt x="1481" y="3607"/>
                </a:lnTo>
                <a:lnTo>
                  <a:pt x="1481" y="3584"/>
                </a:lnTo>
                <a:lnTo>
                  <a:pt x="1483" y="3567"/>
                </a:lnTo>
                <a:lnTo>
                  <a:pt x="1483" y="3252"/>
                </a:lnTo>
                <a:lnTo>
                  <a:pt x="1370" y="3237"/>
                </a:lnTo>
                <a:lnTo>
                  <a:pt x="1261" y="3216"/>
                </a:lnTo>
                <a:lnTo>
                  <a:pt x="1154" y="3188"/>
                </a:lnTo>
                <a:lnTo>
                  <a:pt x="1050" y="3152"/>
                </a:lnTo>
                <a:lnTo>
                  <a:pt x="949" y="3110"/>
                </a:lnTo>
                <a:lnTo>
                  <a:pt x="853" y="3061"/>
                </a:lnTo>
                <a:lnTo>
                  <a:pt x="760" y="3007"/>
                </a:lnTo>
                <a:lnTo>
                  <a:pt x="670" y="2945"/>
                </a:lnTo>
                <a:lnTo>
                  <a:pt x="585" y="2880"/>
                </a:lnTo>
                <a:lnTo>
                  <a:pt x="505" y="2808"/>
                </a:lnTo>
                <a:lnTo>
                  <a:pt x="429" y="2732"/>
                </a:lnTo>
                <a:lnTo>
                  <a:pt x="360" y="2649"/>
                </a:lnTo>
                <a:lnTo>
                  <a:pt x="294" y="2564"/>
                </a:lnTo>
                <a:lnTo>
                  <a:pt x="236" y="2474"/>
                </a:lnTo>
                <a:lnTo>
                  <a:pt x="183" y="2380"/>
                </a:lnTo>
                <a:lnTo>
                  <a:pt x="136" y="2281"/>
                </a:lnTo>
                <a:lnTo>
                  <a:pt x="95" y="2181"/>
                </a:lnTo>
                <a:lnTo>
                  <a:pt x="63" y="2076"/>
                </a:lnTo>
                <a:lnTo>
                  <a:pt x="35" y="1967"/>
                </a:lnTo>
                <a:lnTo>
                  <a:pt x="15" y="1857"/>
                </a:lnTo>
                <a:lnTo>
                  <a:pt x="4" y="1744"/>
                </a:lnTo>
                <a:lnTo>
                  <a:pt x="0" y="1629"/>
                </a:lnTo>
                <a:lnTo>
                  <a:pt x="5" y="1513"/>
                </a:lnTo>
                <a:lnTo>
                  <a:pt x="17" y="1399"/>
                </a:lnTo>
                <a:lnTo>
                  <a:pt x="36" y="1287"/>
                </a:lnTo>
                <a:lnTo>
                  <a:pt x="64" y="1179"/>
                </a:lnTo>
                <a:lnTo>
                  <a:pt x="98" y="1073"/>
                </a:lnTo>
                <a:lnTo>
                  <a:pt x="140" y="971"/>
                </a:lnTo>
                <a:lnTo>
                  <a:pt x="187" y="871"/>
                </a:lnTo>
                <a:lnTo>
                  <a:pt x="242" y="777"/>
                </a:lnTo>
                <a:lnTo>
                  <a:pt x="302" y="685"/>
                </a:lnTo>
                <a:lnTo>
                  <a:pt x="368" y="599"/>
                </a:lnTo>
                <a:lnTo>
                  <a:pt x="440" y="517"/>
                </a:lnTo>
                <a:lnTo>
                  <a:pt x="517" y="440"/>
                </a:lnTo>
                <a:lnTo>
                  <a:pt x="598" y="368"/>
                </a:lnTo>
                <a:lnTo>
                  <a:pt x="685" y="303"/>
                </a:lnTo>
                <a:lnTo>
                  <a:pt x="777" y="242"/>
                </a:lnTo>
                <a:lnTo>
                  <a:pt x="871" y="187"/>
                </a:lnTo>
                <a:lnTo>
                  <a:pt x="970" y="140"/>
                </a:lnTo>
                <a:lnTo>
                  <a:pt x="1073" y="98"/>
                </a:lnTo>
                <a:lnTo>
                  <a:pt x="1179" y="64"/>
                </a:lnTo>
                <a:lnTo>
                  <a:pt x="1287" y="37"/>
                </a:lnTo>
                <a:lnTo>
                  <a:pt x="1399" y="17"/>
                </a:lnTo>
                <a:lnTo>
                  <a:pt x="1513" y="5"/>
                </a:lnTo>
                <a:lnTo>
                  <a:pt x="1629" y="0"/>
                </a:lnTo>
                <a:close/>
              </a:path>
            </a:pathLst>
          </a:custGeom>
          <a:solidFill>
            <a:srgbClr val="3081AC"/>
          </a:solidFill>
          <a:ln w="0">
            <a:noFill/>
            <a:prstDash val="solid"/>
            <a:round/>
            <a:headEnd/>
            <a:tailEnd/>
          </a:ln>
          <a:effectLst>
            <a:outerShdw blurRad="127000" dist="38100" dir="2700000" algn="tl" rotWithShape="0">
              <a:prstClr val="black">
                <a:alpha val="2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240"/>
            <a:endParaRPr lang="en-IN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5616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aCRF Creator - Bookmarking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A3A1A21-15A0-43B2-A933-8228B9BBB3BD}"/>
              </a:ext>
            </a:extLst>
          </p:cNvPr>
          <p:cNvSpPr txBox="1"/>
          <p:nvPr/>
        </p:nvSpPr>
        <p:spPr>
          <a:xfrm>
            <a:off x="762000" y="1107398"/>
            <a:ext cx="85656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Tool creates automated bookmarking of domains</a:t>
            </a:r>
          </a:p>
        </p:txBody>
      </p:sp>
      <p:sp>
        <p:nvSpPr>
          <p:cNvPr id="60" name="Diamond 5">
            <a:extLst>
              <a:ext uri="{FF2B5EF4-FFF2-40B4-BE49-F238E27FC236}">
                <a16:creationId xmlns:a16="http://schemas.microsoft.com/office/drawing/2014/main" id="{23B30E11-F36E-4D10-8520-2D2E47EB7374}"/>
              </a:ext>
            </a:extLst>
          </p:cNvPr>
          <p:cNvSpPr/>
          <p:nvPr/>
        </p:nvSpPr>
        <p:spPr>
          <a:xfrm>
            <a:off x="5693084" y="1905000"/>
            <a:ext cx="4464050" cy="3798332"/>
          </a:xfrm>
          <a:prstGeom prst="diamond">
            <a:avLst/>
          </a:prstGeom>
          <a:solidFill>
            <a:srgbClr val="ECB448"/>
          </a:solidFill>
          <a:ln w="76200">
            <a:solidFill>
              <a:srgbClr val="A775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124000" rIns="0" bIns="0" rtlCol="0" anchor="b" anchorCtr="1"/>
          <a:lstStyle/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                                     </a:t>
            </a: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Compiling SDTM domains within a form, identifying the page, reversing the sort to present the bookmarks in the desired order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2" name="Diamond 6">
            <a:extLst>
              <a:ext uri="{FF2B5EF4-FFF2-40B4-BE49-F238E27FC236}">
                <a16:creationId xmlns:a16="http://schemas.microsoft.com/office/drawing/2014/main" id="{3C7232F9-C8C9-44A0-8C39-108023FBB5BD}"/>
              </a:ext>
            </a:extLst>
          </p:cNvPr>
          <p:cNvSpPr/>
          <p:nvPr/>
        </p:nvSpPr>
        <p:spPr>
          <a:xfrm>
            <a:off x="2133600" y="1818207"/>
            <a:ext cx="4563816" cy="3791474"/>
          </a:xfrm>
          <a:prstGeom prst="diamond">
            <a:avLst/>
          </a:prstGeom>
          <a:solidFill>
            <a:srgbClr val="3081AC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Bookmark hierarchy is two tiered with SDTM domain above form name, sorted by SDTM domain prefix</a:t>
            </a:r>
          </a:p>
        </p:txBody>
      </p:sp>
    </p:spTree>
    <p:extLst>
      <p:ext uri="{BB962C8B-B14F-4D97-AF65-F5344CB8AC3E}">
        <p14:creationId xmlns:p14="http://schemas.microsoft.com/office/powerpoint/2010/main" val="3007503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32372" y="440077"/>
            <a:ext cx="8318500" cy="731837"/>
          </a:xfrm>
        </p:spPr>
        <p:txBody>
          <a:bodyPr/>
          <a:lstStyle/>
          <a:p>
            <a:pPr algn="ctr"/>
            <a:br>
              <a:rPr lang="de-DE" sz="2800" b="1">
                <a:solidFill>
                  <a:srgbClr val="00B050"/>
                </a:solidFill>
              </a:rPr>
            </a:br>
            <a:br>
              <a:rPr lang="de-DE" sz="2800" b="1">
                <a:solidFill>
                  <a:srgbClr val="00B050"/>
                </a:solidFill>
              </a:rPr>
            </a:br>
            <a:br>
              <a:rPr lang="de-DE" sz="2800" b="1">
                <a:solidFill>
                  <a:srgbClr val="00B050"/>
                </a:solidFill>
              </a:rPr>
            </a:br>
            <a:r>
              <a:rPr lang="de-DE" sz="2800" b="1">
                <a:solidFill>
                  <a:srgbClr val="00B050"/>
                </a:solidFill>
              </a:rPr>
              <a:t>aCRF Creator –  System Architecture Diagram</a:t>
            </a:r>
            <a:br>
              <a:rPr lang="en-US" sz="2800" b="1">
                <a:solidFill>
                  <a:srgbClr val="00B050"/>
                </a:solidFill>
              </a:rPr>
            </a:br>
            <a:endParaRPr lang="de-DE" sz="2800">
              <a:solidFill>
                <a:srgbClr val="00B05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ounded Rectangle 129">
            <a:extLst>
              <a:ext uri="{FF2B5EF4-FFF2-40B4-BE49-F238E27FC236}">
                <a16:creationId xmlns:a16="http://schemas.microsoft.com/office/drawing/2014/main" id="{7A45B677-277B-4D10-86E4-51F8C5E26383}"/>
              </a:ext>
            </a:extLst>
          </p:cNvPr>
          <p:cNvSpPr/>
          <p:nvPr/>
        </p:nvSpPr>
        <p:spPr>
          <a:xfrm>
            <a:off x="2895601" y="1236066"/>
            <a:ext cx="6466125" cy="148111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>
                <a:solidFill>
                  <a:sysClr val="windowText" lastClr="000000"/>
                </a:solidFill>
              </a:rPr>
              <a:t>Metadata Repository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72117E9-60E6-4E8B-9E64-C5906090D93B}"/>
              </a:ext>
            </a:extLst>
          </p:cNvPr>
          <p:cNvSpPr txBox="1">
            <a:spLocks/>
          </p:cNvSpPr>
          <p:nvPr/>
        </p:nvSpPr>
        <p:spPr bwMode="gray">
          <a:xfrm>
            <a:off x="10006013" y="7285037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defRPr sz="9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0FD2DF-71E7-4AB0-985C-C40444AC1317}" type="slidenum">
              <a:rPr lang="en-US">
                <a:solidFill>
                  <a:srgbClr val="FFFFFF"/>
                </a:solidFill>
              </a:rPr>
              <a:pPr/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ounded Rectangle 31">
            <a:extLst>
              <a:ext uri="{FF2B5EF4-FFF2-40B4-BE49-F238E27FC236}">
                <a16:creationId xmlns:a16="http://schemas.microsoft.com/office/drawing/2014/main" id="{922FF267-8AF8-4614-BE43-5D6B473FAC2F}"/>
              </a:ext>
            </a:extLst>
          </p:cNvPr>
          <p:cNvSpPr/>
          <p:nvPr/>
        </p:nvSpPr>
        <p:spPr>
          <a:xfrm>
            <a:off x="5110165" y="3782911"/>
            <a:ext cx="2205034" cy="134893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b="1">
                <a:solidFill>
                  <a:sysClr val="windowText" lastClr="000000"/>
                </a:solidFill>
              </a:rPr>
              <a:t>Clinical Data Repository</a:t>
            </a:r>
          </a:p>
        </p:txBody>
      </p:sp>
      <p:sp>
        <p:nvSpPr>
          <p:cNvPr id="8" name="Rounded Rectangle 33">
            <a:extLst>
              <a:ext uri="{FF2B5EF4-FFF2-40B4-BE49-F238E27FC236}">
                <a16:creationId xmlns:a16="http://schemas.microsoft.com/office/drawing/2014/main" id="{F781453F-BA60-4195-8FB2-98543FD9EACB}"/>
              </a:ext>
            </a:extLst>
          </p:cNvPr>
          <p:cNvSpPr/>
          <p:nvPr/>
        </p:nvSpPr>
        <p:spPr>
          <a:xfrm>
            <a:off x="5314709" y="4378922"/>
            <a:ext cx="1848047" cy="6083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>
                <a:solidFill>
                  <a:schemeClr val="tx1"/>
                </a:solidFill>
              </a:rPr>
              <a:t>Study Specific Metadata in Business Area (BA) Prod/QC</a:t>
            </a:r>
          </a:p>
          <a:p>
            <a:pPr algn="ctr"/>
            <a:endParaRPr lang="en-US" sz="1000">
              <a:solidFill>
                <a:schemeClr val="tx1"/>
              </a:solidFill>
            </a:endParaRPr>
          </a:p>
        </p:txBody>
      </p:sp>
      <p:grpSp>
        <p:nvGrpSpPr>
          <p:cNvPr id="9" name="Group 547">
            <a:extLst>
              <a:ext uri="{FF2B5EF4-FFF2-40B4-BE49-F238E27FC236}">
                <a16:creationId xmlns:a16="http://schemas.microsoft.com/office/drawing/2014/main" id="{6FE41885-78A0-47E5-96F1-5C177F9F793C}"/>
              </a:ext>
            </a:extLst>
          </p:cNvPr>
          <p:cNvGrpSpPr/>
          <p:nvPr/>
        </p:nvGrpSpPr>
        <p:grpSpPr>
          <a:xfrm>
            <a:off x="3046450" y="1894401"/>
            <a:ext cx="6200143" cy="457200"/>
            <a:chOff x="1522449" y="2600553"/>
            <a:chExt cx="6200143" cy="4572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B58627C7-46A3-43A8-AB51-1E725176DC0F}"/>
                </a:ext>
              </a:extLst>
            </p:cNvPr>
            <p:cNvSpPr/>
            <p:nvPr/>
          </p:nvSpPr>
          <p:spPr>
            <a:xfrm>
              <a:off x="1522449" y="2600553"/>
              <a:ext cx="201168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</a:rPr>
                <a:t>Study Metadata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E11E626F-C211-4FBD-945B-5C807C8AF9B7}"/>
                </a:ext>
              </a:extLst>
            </p:cNvPr>
            <p:cNvSpPr/>
            <p:nvPr/>
          </p:nvSpPr>
          <p:spPr>
            <a:xfrm>
              <a:off x="5893792" y="2600553"/>
              <a:ext cx="182880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</a:rPr>
                <a:t>Global &amp; Standards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Library Metadata</a:t>
              </a:r>
            </a:p>
          </p:txBody>
        </p:sp>
        <p:sp>
          <p:nvSpPr>
            <p:cNvPr id="12" name="Rounded Rectangle 130">
              <a:extLst>
                <a:ext uri="{FF2B5EF4-FFF2-40B4-BE49-F238E27FC236}">
                  <a16:creationId xmlns:a16="http://schemas.microsoft.com/office/drawing/2014/main" id="{6705D01E-51DC-47FA-A022-F2BD343872F4}"/>
                </a:ext>
              </a:extLst>
            </p:cNvPr>
            <p:cNvSpPr/>
            <p:nvPr/>
          </p:nvSpPr>
          <p:spPr>
            <a:xfrm>
              <a:off x="3753222" y="2600553"/>
              <a:ext cx="182880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</a:rPr>
                <a:t>Source-to-Target 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Mappings &amp; Rules</a:t>
              </a:r>
            </a:p>
          </p:txBody>
        </p:sp>
      </p:grpSp>
      <p:grpSp>
        <p:nvGrpSpPr>
          <p:cNvPr id="13" name="Group 133">
            <a:extLst>
              <a:ext uri="{FF2B5EF4-FFF2-40B4-BE49-F238E27FC236}">
                <a16:creationId xmlns:a16="http://schemas.microsoft.com/office/drawing/2014/main" id="{1FD6C631-5B4B-4B0B-AE04-39563D33FF24}"/>
              </a:ext>
            </a:extLst>
          </p:cNvPr>
          <p:cNvGrpSpPr/>
          <p:nvPr/>
        </p:nvGrpSpPr>
        <p:grpSpPr>
          <a:xfrm>
            <a:off x="1756507" y="3009938"/>
            <a:ext cx="1432299" cy="1846511"/>
            <a:chOff x="2065642" y="1322776"/>
            <a:chExt cx="973384" cy="1663558"/>
          </a:xfrm>
        </p:grpSpPr>
        <p:sp>
          <p:nvSpPr>
            <p:cNvPr id="14" name="Flowchart: Process 134">
              <a:extLst>
                <a:ext uri="{FF2B5EF4-FFF2-40B4-BE49-F238E27FC236}">
                  <a16:creationId xmlns:a16="http://schemas.microsoft.com/office/drawing/2014/main" id="{A5FFD3DD-6355-42FB-ADEA-7ACADE01D14E}"/>
                </a:ext>
              </a:extLst>
            </p:cNvPr>
            <p:cNvSpPr/>
            <p:nvPr/>
          </p:nvSpPr>
          <p:spPr>
            <a:xfrm>
              <a:off x="2096070" y="2530045"/>
              <a:ext cx="942956" cy="456289"/>
            </a:xfrm>
            <a:prstGeom prst="flowChartProcess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err="1">
                  <a:solidFill>
                    <a:schemeClr val="tx1"/>
                  </a:solidFill>
                </a:rPr>
                <a:t>Webservices</a:t>
              </a:r>
              <a:endParaRPr lang="en-US" sz="900" b="1">
                <a:solidFill>
                  <a:schemeClr val="tx1"/>
                </a:solidFill>
              </a:endParaRPr>
            </a:p>
            <a:p>
              <a:pPr algn="ctr"/>
              <a:r>
                <a:rPr lang="en-US" sz="900" b="1">
                  <a:solidFill>
                    <a:schemeClr val="tx1"/>
                  </a:solidFill>
                </a:rPr>
                <a:t>EDC System Metadata as XML file</a:t>
              </a:r>
            </a:p>
          </p:txBody>
        </p:sp>
        <p:cxnSp>
          <p:nvCxnSpPr>
            <p:cNvPr id="15" name="Straight Arrow Connector 136">
              <a:extLst>
                <a:ext uri="{FF2B5EF4-FFF2-40B4-BE49-F238E27FC236}">
                  <a16:creationId xmlns:a16="http://schemas.microsoft.com/office/drawing/2014/main" id="{B10FB9B9-EA94-4F93-BBC4-65C7F94DF9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67548" y="1805145"/>
              <a:ext cx="1" cy="6868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Direct Access Storage 137">
              <a:extLst>
                <a:ext uri="{FF2B5EF4-FFF2-40B4-BE49-F238E27FC236}">
                  <a16:creationId xmlns:a16="http://schemas.microsoft.com/office/drawing/2014/main" id="{4DC312E2-82F9-4F8F-BFAD-0A584EBE5197}"/>
                </a:ext>
              </a:extLst>
            </p:cNvPr>
            <p:cNvSpPr/>
            <p:nvPr/>
          </p:nvSpPr>
          <p:spPr>
            <a:xfrm>
              <a:off x="2065642" y="1322776"/>
              <a:ext cx="973384" cy="444358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/>
                <a:t>EDC System</a:t>
              </a:r>
            </a:p>
            <a:p>
              <a:pPr algn="ctr"/>
              <a:endParaRPr lang="en-US" sz="1000"/>
            </a:p>
          </p:txBody>
        </p:sp>
      </p:grpSp>
      <p:pic>
        <p:nvPicPr>
          <p:cNvPr id="17" name="Picture 7" descr="C:\Users\woonaax\AppData\Local\Microsoft\Windows\Temporary Internet Files\Content.IE5\TIVDV40H\Pfeile[1].png">
            <a:extLst>
              <a:ext uri="{FF2B5EF4-FFF2-40B4-BE49-F238E27FC236}">
                <a16:creationId xmlns:a16="http://schemas.microsoft.com/office/drawing/2014/main" id="{7EBDE39F-477E-44F4-B83F-4F3F2BFBC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802" y="1429681"/>
            <a:ext cx="623399" cy="81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C:\Users\woonaax\AppData\Local\Microsoft\Windows\Temporary Internet Files\Content.IE5\TIVDV40H\Pfeile[1].png">
            <a:extLst>
              <a:ext uri="{FF2B5EF4-FFF2-40B4-BE49-F238E27FC236}">
                <a16:creationId xmlns:a16="http://schemas.microsoft.com/office/drawing/2014/main" id="{689BC4DF-C1C9-43EF-96AD-94F92AFD7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1" y="1450968"/>
            <a:ext cx="623399" cy="81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511">
            <a:extLst>
              <a:ext uri="{FF2B5EF4-FFF2-40B4-BE49-F238E27FC236}">
                <a16:creationId xmlns:a16="http://schemas.microsoft.com/office/drawing/2014/main" id="{FF454547-4C63-41F7-B3C0-46761F261467}"/>
              </a:ext>
            </a:extLst>
          </p:cNvPr>
          <p:cNvSpPr/>
          <p:nvPr/>
        </p:nvSpPr>
        <p:spPr>
          <a:xfrm>
            <a:off x="7348932" y="5321640"/>
            <a:ext cx="855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sz="900" b="1"/>
              <a:t>Pull Study Metadata &amp; Create SAS Datasets</a:t>
            </a:r>
          </a:p>
        </p:txBody>
      </p:sp>
      <p:sp>
        <p:nvSpPr>
          <p:cNvPr id="20" name="Rectangle 551">
            <a:extLst>
              <a:ext uri="{FF2B5EF4-FFF2-40B4-BE49-F238E27FC236}">
                <a16:creationId xmlns:a16="http://schemas.microsoft.com/office/drawing/2014/main" id="{94D66B72-0C5F-4010-AEDE-62BCBEA36608}"/>
              </a:ext>
            </a:extLst>
          </p:cNvPr>
          <p:cNvSpPr/>
          <p:nvPr/>
        </p:nvSpPr>
        <p:spPr>
          <a:xfrm>
            <a:off x="1963243" y="2393969"/>
            <a:ext cx="867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ysClr val="windowText" lastClr="000000"/>
                </a:solidFill>
              </a:rPr>
              <a:t>Source</a:t>
            </a:r>
            <a:br>
              <a:rPr lang="en-US" b="1">
                <a:solidFill>
                  <a:sysClr val="windowText" lastClr="000000"/>
                </a:solidFill>
              </a:rPr>
            </a:br>
            <a:r>
              <a:rPr lang="en-US" b="1">
                <a:solidFill>
                  <a:sysClr val="windowText" lastClr="000000"/>
                </a:solidFill>
              </a:rPr>
              <a:t>System</a:t>
            </a:r>
          </a:p>
        </p:txBody>
      </p:sp>
      <p:cxnSp>
        <p:nvCxnSpPr>
          <p:cNvPr id="21" name="Straight Arrow Connector 581">
            <a:extLst>
              <a:ext uri="{FF2B5EF4-FFF2-40B4-BE49-F238E27FC236}">
                <a16:creationId xmlns:a16="http://schemas.microsoft.com/office/drawing/2014/main" id="{A5365C16-CEAB-4563-9D54-A368B9FE1775}"/>
              </a:ext>
            </a:extLst>
          </p:cNvPr>
          <p:cNvCxnSpPr>
            <a:cxnSpLocks/>
          </p:cNvCxnSpPr>
          <p:nvPr/>
        </p:nvCxnSpPr>
        <p:spPr>
          <a:xfrm>
            <a:off x="6238732" y="2585689"/>
            <a:ext cx="0" cy="12163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590">
            <a:extLst>
              <a:ext uri="{FF2B5EF4-FFF2-40B4-BE49-F238E27FC236}">
                <a16:creationId xmlns:a16="http://schemas.microsoft.com/office/drawing/2014/main" id="{2EF25C1E-A104-485E-94F0-9781BC244E48}"/>
              </a:ext>
            </a:extLst>
          </p:cNvPr>
          <p:cNvCxnSpPr>
            <a:cxnSpLocks/>
          </p:cNvCxnSpPr>
          <p:nvPr/>
        </p:nvCxnSpPr>
        <p:spPr>
          <a:xfrm>
            <a:off x="2416138" y="6088517"/>
            <a:ext cx="2850906" cy="240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598">
            <a:extLst>
              <a:ext uri="{FF2B5EF4-FFF2-40B4-BE49-F238E27FC236}">
                <a16:creationId xmlns:a16="http://schemas.microsoft.com/office/drawing/2014/main" id="{C1A85109-12CC-4AE7-8CF8-5FF5807DBDA7}"/>
              </a:ext>
            </a:extLst>
          </p:cNvPr>
          <p:cNvSpPr txBox="1"/>
          <p:nvPr/>
        </p:nvSpPr>
        <p:spPr>
          <a:xfrm>
            <a:off x="2679238" y="5651465"/>
            <a:ext cx="204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/>
              <a:t>Extract Study Metadata and create/load SAS datasets via XMLMAP</a:t>
            </a:r>
          </a:p>
        </p:txBody>
      </p:sp>
      <p:sp>
        <p:nvSpPr>
          <p:cNvPr id="24" name="Flowchart: Document 676">
            <a:extLst>
              <a:ext uri="{FF2B5EF4-FFF2-40B4-BE49-F238E27FC236}">
                <a16:creationId xmlns:a16="http://schemas.microsoft.com/office/drawing/2014/main" id="{54651743-7640-4561-BC4C-7F348715F959}"/>
              </a:ext>
            </a:extLst>
          </p:cNvPr>
          <p:cNvSpPr/>
          <p:nvPr/>
        </p:nvSpPr>
        <p:spPr>
          <a:xfrm>
            <a:off x="9477874" y="5793170"/>
            <a:ext cx="738534" cy="364241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Annotated CRF</a:t>
            </a:r>
          </a:p>
        </p:txBody>
      </p:sp>
      <p:sp>
        <p:nvSpPr>
          <p:cNvPr id="25" name="TextBox 697">
            <a:extLst>
              <a:ext uri="{FF2B5EF4-FFF2-40B4-BE49-F238E27FC236}">
                <a16:creationId xmlns:a16="http://schemas.microsoft.com/office/drawing/2014/main" id="{308695D0-0B6B-4904-A4C8-9D336705C6A7}"/>
              </a:ext>
            </a:extLst>
          </p:cNvPr>
          <p:cNvSpPr txBox="1"/>
          <p:nvPr/>
        </p:nvSpPr>
        <p:spPr>
          <a:xfrm>
            <a:off x="6024268" y="2689105"/>
            <a:ext cx="204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/>
              <a:t>Target Study Metadata</a:t>
            </a:r>
          </a:p>
          <a:p>
            <a:pPr algn="ctr"/>
            <a:r>
              <a:rPr lang="en-US" sz="900"/>
              <a:t>&amp; Mappings</a:t>
            </a:r>
          </a:p>
        </p:txBody>
      </p:sp>
      <p:sp>
        <p:nvSpPr>
          <p:cNvPr id="26" name="Flowchart: Process 698">
            <a:extLst>
              <a:ext uri="{FF2B5EF4-FFF2-40B4-BE49-F238E27FC236}">
                <a16:creationId xmlns:a16="http://schemas.microsoft.com/office/drawing/2014/main" id="{431CEF8B-B852-4616-83DD-9146AB00E505}"/>
              </a:ext>
            </a:extLst>
          </p:cNvPr>
          <p:cNvSpPr/>
          <p:nvPr/>
        </p:nvSpPr>
        <p:spPr>
          <a:xfrm>
            <a:off x="5732456" y="2949352"/>
            <a:ext cx="942956" cy="5286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chemeClr val="accent6">
                    <a:lumMod val="75000"/>
                  </a:schemeClr>
                </a:solidFill>
              </a:rPr>
              <a:t>Metadata Load Utility</a:t>
            </a:r>
          </a:p>
          <a:p>
            <a:pPr algn="ctr"/>
            <a:r>
              <a:rPr lang="en-US" sz="900" b="1">
                <a:solidFill>
                  <a:schemeClr val="tx1"/>
                </a:solidFill>
              </a:rPr>
              <a:t>PL/SQL</a:t>
            </a:r>
          </a:p>
        </p:txBody>
      </p:sp>
      <p:sp>
        <p:nvSpPr>
          <p:cNvPr id="27" name="Flowchart: Process 546">
            <a:extLst>
              <a:ext uri="{FF2B5EF4-FFF2-40B4-BE49-F238E27FC236}">
                <a16:creationId xmlns:a16="http://schemas.microsoft.com/office/drawing/2014/main" id="{5D792B16-08EB-4184-8C12-E5ECCABDADD1}"/>
              </a:ext>
            </a:extLst>
          </p:cNvPr>
          <p:cNvSpPr/>
          <p:nvPr/>
        </p:nvSpPr>
        <p:spPr>
          <a:xfrm>
            <a:off x="3048000" y="2418048"/>
            <a:ext cx="6199632" cy="18288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>
                <a:solidFill>
                  <a:schemeClr val="tx1"/>
                </a:solidFill>
              </a:rPr>
              <a:t>MDR Integration Framework</a:t>
            </a:r>
          </a:p>
        </p:txBody>
      </p:sp>
      <p:cxnSp>
        <p:nvCxnSpPr>
          <p:cNvPr id="29" name="Straight Arrow Connector 136">
            <a:extLst>
              <a:ext uri="{FF2B5EF4-FFF2-40B4-BE49-F238E27FC236}">
                <a16:creationId xmlns:a16="http://schemas.microsoft.com/office/drawing/2014/main" id="{9985D1B0-2019-40B0-8F2F-3541FD1FF7E6}"/>
              </a:ext>
            </a:extLst>
          </p:cNvPr>
          <p:cNvCxnSpPr/>
          <p:nvPr/>
        </p:nvCxnSpPr>
        <p:spPr>
          <a:xfrm>
            <a:off x="2488838" y="4878698"/>
            <a:ext cx="1707" cy="1232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696">
            <a:extLst>
              <a:ext uri="{FF2B5EF4-FFF2-40B4-BE49-F238E27FC236}">
                <a16:creationId xmlns:a16="http://schemas.microsoft.com/office/drawing/2014/main" id="{B8459974-6D4F-4625-8773-01B8D6BA66B8}"/>
              </a:ext>
            </a:extLst>
          </p:cNvPr>
          <p:cNvGrpSpPr/>
          <p:nvPr/>
        </p:nvGrpSpPr>
        <p:grpSpPr>
          <a:xfrm>
            <a:off x="5110166" y="5517777"/>
            <a:ext cx="2222235" cy="920805"/>
            <a:chOff x="7465791" y="3659919"/>
            <a:chExt cx="1449608" cy="671206"/>
          </a:xfrm>
        </p:grpSpPr>
        <p:grpSp>
          <p:nvGrpSpPr>
            <p:cNvPr id="31" name="Group 599">
              <a:extLst>
                <a:ext uri="{FF2B5EF4-FFF2-40B4-BE49-F238E27FC236}">
                  <a16:creationId xmlns:a16="http://schemas.microsoft.com/office/drawing/2014/main" id="{263DEB7F-88F9-4317-A15F-9DD93404F456}"/>
                </a:ext>
              </a:extLst>
            </p:cNvPr>
            <p:cNvGrpSpPr/>
            <p:nvPr/>
          </p:nvGrpSpPr>
          <p:grpSpPr>
            <a:xfrm>
              <a:off x="7465791" y="3659919"/>
              <a:ext cx="1449608" cy="671206"/>
              <a:chOff x="166149" y="1058333"/>
              <a:chExt cx="4126571" cy="1544753"/>
            </a:xfrm>
          </p:grpSpPr>
          <p:grpSp>
            <p:nvGrpSpPr>
              <p:cNvPr id="33" name="Group 600">
                <a:extLst>
                  <a:ext uri="{FF2B5EF4-FFF2-40B4-BE49-F238E27FC236}">
                    <a16:creationId xmlns:a16="http://schemas.microsoft.com/office/drawing/2014/main" id="{188D0E8A-4FDE-4897-B681-379E6A8EE251}"/>
                  </a:ext>
                </a:extLst>
              </p:cNvPr>
              <p:cNvGrpSpPr/>
              <p:nvPr/>
            </p:nvGrpSpPr>
            <p:grpSpPr>
              <a:xfrm>
                <a:off x="166149" y="1058333"/>
                <a:ext cx="4126571" cy="1544753"/>
                <a:chOff x="28882" y="407074"/>
                <a:chExt cx="1125402" cy="539621"/>
              </a:xfrm>
            </p:grpSpPr>
            <p:sp>
              <p:nvSpPr>
                <p:cNvPr id="35" name="Rounded Rectangle 602">
                  <a:extLst>
                    <a:ext uri="{FF2B5EF4-FFF2-40B4-BE49-F238E27FC236}">
                      <a16:creationId xmlns:a16="http://schemas.microsoft.com/office/drawing/2014/main" id="{1DE5B62E-C338-44ED-A4F0-C740CBCC11A4}"/>
                    </a:ext>
                  </a:extLst>
                </p:cNvPr>
                <p:cNvSpPr/>
                <p:nvPr/>
              </p:nvSpPr>
              <p:spPr>
                <a:xfrm>
                  <a:off x="92625" y="407074"/>
                  <a:ext cx="1061659" cy="539621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Rounded Rectangle 4">
                  <a:extLst>
                    <a:ext uri="{FF2B5EF4-FFF2-40B4-BE49-F238E27FC236}">
                      <a16:creationId xmlns:a16="http://schemas.microsoft.com/office/drawing/2014/main" id="{B424B548-A94F-41A1-84BC-07B9F185F48F}"/>
                    </a:ext>
                  </a:extLst>
                </p:cNvPr>
                <p:cNvSpPr/>
                <p:nvPr/>
              </p:nvSpPr>
              <p:spPr>
                <a:xfrm>
                  <a:off x="28882" y="431057"/>
                  <a:ext cx="1008975" cy="48693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4290" tIns="34290" rIns="34290" bIns="34290" numCol="1" spcCol="1270" anchor="ctr" anchorCtr="0">
                  <a:noAutofit/>
                </a:bodyPr>
                <a:lstStyle/>
                <a:p>
                  <a:pPr algn="ctr" defTabSz="4000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900"/>
                </a:p>
              </p:txBody>
            </p:sp>
          </p:grpSp>
          <p:sp>
            <p:nvSpPr>
              <p:cNvPr id="34" name="TextBox 601">
                <a:extLst>
                  <a:ext uri="{FF2B5EF4-FFF2-40B4-BE49-F238E27FC236}">
                    <a16:creationId xmlns:a16="http://schemas.microsoft.com/office/drawing/2014/main" id="{AC177860-4556-4021-B2AD-5F8B18AAE9D8}"/>
                  </a:ext>
                </a:extLst>
              </p:cNvPr>
              <p:cNvSpPr txBox="1"/>
              <p:nvPr/>
            </p:nvSpPr>
            <p:spPr>
              <a:xfrm>
                <a:off x="1165026" y="1084839"/>
                <a:ext cx="2388258" cy="5679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/>
                  <a:t>aCRF Creator</a:t>
                </a:r>
              </a:p>
            </p:txBody>
          </p:sp>
        </p:grpSp>
        <p:sp>
          <p:nvSpPr>
            <p:cNvPr id="32" name="TextBox 606">
              <a:extLst>
                <a:ext uri="{FF2B5EF4-FFF2-40B4-BE49-F238E27FC236}">
                  <a16:creationId xmlns:a16="http://schemas.microsoft.com/office/drawing/2014/main" id="{B0366536-C86F-4A75-943E-8593C818E933}"/>
                </a:ext>
              </a:extLst>
            </p:cNvPr>
            <p:cNvSpPr txBox="1"/>
            <p:nvPr/>
          </p:nvSpPr>
          <p:spPr>
            <a:xfrm>
              <a:off x="7628658" y="3912994"/>
              <a:ext cx="1286660" cy="314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b="1"/>
                <a:t>eCRF PDF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b="1"/>
                <a:t>FDF  annotation File</a:t>
              </a:r>
            </a:p>
          </p:txBody>
        </p:sp>
      </p:grpSp>
      <p:cxnSp>
        <p:nvCxnSpPr>
          <p:cNvPr id="37" name="Straight Arrow Connector 581">
            <a:extLst>
              <a:ext uri="{FF2B5EF4-FFF2-40B4-BE49-F238E27FC236}">
                <a16:creationId xmlns:a16="http://schemas.microsoft.com/office/drawing/2014/main" id="{024A82A6-58DB-4763-8B02-00245D2A2E81}"/>
              </a:ext>
            </a:extLst>
          </p:cNvPr>
          <p:cNvCxnSpPr>
            <a:cxnSpLocks/>
          </p:cNvCxnSpPr>
          <p:nvPr/>
        </p:nvCxnSpPr>
        <p:spPr>
          <a:xfrm>
            <a:off x="6295882" y="5131849"/>
            <a:ext cx="0" cy="3628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Flowchart: Document 676">
            <a:extLst>
              <a:ext uri="{FF2B5EF4-FFF2-40B4-BE49-F238E27FC236}">
                <a16:creationId xmlns:a16="http://schemas.microsoft.com/office/drawing/2014/main" id="{80FAB60A-7C22-437C-A43C-07C733CC027C}"/>
              </a:ext>
            </a:extLst>
          </p:cNvPr>
          <p:cNvSpPr/>
          <p:nvPr/>
        </p:nvSpPr>
        <p:spPr>
          <a:xfrm>
            <a:off x="8093731" y="5733741"/>
            <a:ext cx="738534" cy="58131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eMail with Link to aCRF</a:t>
            </a:r>
          </a:p>
        </p:txBody>
      </p:sp>
      <p:cxnSp>
        <p:nvCxnSpPr>
          <p:cNvPr id="44" name="Elbow Connector 780">
            <a:extLst>
              <a:ext uri="{FF2B5EF4-FFF2-40B4-BE49-F238E27FC236}">
                <a16:creationId xmlns:a16="http://schemas.microsoft.com/office/drawing/2014/main" id="{5CAA54FB-BBD4-421A-BEA1-34685BEA9EDE}"/>
              </a:ext>
            </a:extLst>
          </p:cNvPr>
          <p:cNvCxnSpPr>
            <a:cxnSpLocks/>
          </p:cNvCxnSpPr>
          <p:nvPr/>
        </p:nvCxnSpPr>
        <p:spPr>
          <a:xfrm flipV="1">
            <a:off x="7369424" y="5999133"/>
            <a:ext cx="707776" cy="2"/>
          </a:xfrm>
          <a:prstGeom prst="bentConnector3">
            <a:avLst>
              <a:gd name="adj1" fmla="val -4504"/>
            </a:avLst>
          </a:prstGeom>
          <a:ln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12C2DBC2-88A0-4C46-833A-22C314B8CCD7}"/>
              </a:ext>
            </a:extLst>
          </p:cNvPr>
          <p:cNvSpPr/>
          <p:nvPr/>
        </p:nvSpPr>
        <p:spPr>
          <a:xfrm>
            <a:off x="5268752" y="5509650"/>
            <a:ext cx="2032063" cy="98967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742C384E-AA77-4D83-8AD1-26A2D7E5425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46" name="Rounded Rectangle 33">
            <a:extLst>
              <a:ext uri="{FF2B5EF4-FFF2-40B4-BE49-F238E27FC236}">
                <a16:creationId xmlns:a16="http://schemas.microsoft.com/office/drawing/2014/main" id="{B7472E6A-6E5C-41E6-A1AB-3AC19AA6942B}"/>
              </a:ext>
            </a:extLst>
          </p:cNvPr>
          <p:cNvSpPr/>
          <p:nvPr/>
        </p:nvSpPr>
        <p:spPr>
          <a:xfrm>
            <a:off x="7740261" y="4180851"/>
            <a:ext cx="1621465" cy="4191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>
                <a:solidFill>
                  <a:schemeClr val="tx1"/>
                </a:solidFill>
              </a:rPr>
              <a:t>Global Lookup Table</a:t>
            </a:r>
          </a:p>
          <a:p>
            <a:pPr algn="ctr"/>
            <a:endParaRPr lang="en-US" sz="1200" b="1">
              <a:solidFill>
                <a:schemeClr val="tx1"/>
              </a:solidFill>
            </a:endParaRPr>
          </a:p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47" name="Straight Arrow Connector 136">
            <a:extLst>
              <a:ext uri="{FF2B5EF4-FFF2-40B4-BE49-F238E27FC236}">
                <a16:creationId xmlns:a16="http://schemas.microsoft.com/office/drawing/2014/main" id="{A2232F48-3AFB-462C-8439-23818272D44D}"/>
              </a:ext>
            </a:extLst>
          </p:cNvPr>
          <p:cNvCxnSpPr>
            <a:cxnSpLocks/>
            <a:stCxn id="46" idx="2"/>
          </p:cNvCxnSpPr>
          <p:nvPr/>
        </p:nvCxnSpPr>
        <p:spPr>
          <a:xfrm flipH="1">
            <a:off x="7300815" y="4599998"/>
            <a:ext cx="1250179" cy="8996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780">
            <a:extLst>
              <a:ext uri="{FF2B5EF4-FFF2-40B4-BE49-F238E27FC236}">
                <a16:creationId xmlns:a16="http://schemas.microsoft.com/office/drawing/2014/main" id="{AC0A18E7-0579-4E5A-9CB8-7F0569C42EBC}"/>
              </a:ext>
            </a:extLst>
          </p:cNvPr>
          <p:cNvCxnSpPr>
            <a:cxnSpLocks/>
          </p:cNvCxnSpPr>
          <p:nvPr/>
        </p:nvCxnSpPr>
        <p:spPr>
          <a:xfrm flipV="1">
            <a:off x="8909717" y="5933645"/>
            <a:ext cx="534846" cy="2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63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aCRF Creator - UI overview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66800" y="972178"/>
            <a:ext cx="8318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</a:rPr>
              <a:t>General overview of user interface </a:t>
            </a:r>
            <a:endParaRPr lang="de-DE" sz="2000" b="1" dirty="0">
              <a:solidFill>
                <a:srgbClr val="00B050"/>
              </a:solidFill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8EE13A58-1F77-4863-836D-89CA9816FB00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0EE6A18-909C-49D7-8B69-F8AB5CF46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344" y="2116677"/>
            <a:ext cx="7720013" cy="3986862"/>
          </a:xfrm>
          <a:prstGeom prst="rect">
            <a:avLst/>
          </a:prstGeom>
        </p:spPr>
      </p:pic>
      <p:sp>
        <p:nvSpPr>
          <p:cNvPr id="5" name="Sprechblase: oval 4">
            <a:extLst>
              <a:ext uri="{FF2B5EF4-FFF2-40B4-BE49-F238E27FC236}">
                <a16:creationId xmlns:a16="http://schemas.microsoft.com/office/drawing/2014/main" id="{B90FCDFC-F929-42CA-B59C-428FD3252F32}"/>
              </a:ext>
            </a:extLst>
          </p:cNvPr>
          <p:cNvSpPr/>
          <p:nvPr/>
        </p:nvSpPr>
        <p:spPr>
          <a:xfrm>
            <a:off x="4381499" y="2051501"/>
            <a:ext cx="1295400" cy="731837"/>
          </a:xfrm>
          <a:prstGeom prst="wedgeEllipseCallout">
            <a:avLst>
              <a:gd name="adj1" fmla="val -79385"/>
              <a:gd name="adj2" fmla="val 6499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Enter study or prefix of study number</a:t>
            </a:r>
          </a:p>
        </p:txBody>
      </p:sp>
      <p:sp>
        <p:nvSpPr>
          <p:cNvPr id="12" name="Sprechblase: oval 11">
            <a:extLst>
              <a:ext uri="{FF2B5EF4-FFF2-40B4-BE49-F238E27FC236}">
                <a16:creationId xmlns:a16="http://schemas.microsoft.com/office/drawing/2014/main" id="{F5DE1CF2-884F-45DB-9064-E9009D7A3690}"/>
              </a:ext>
            </a:extLst>
          </p:cNvPr>
          <p:cNvSpPr/>
          <p:nvPr/>
        </p:nvSpPr>
        <p:spPr>
          <a:xfrm>
            <a:off x="2419348" y="3270172"/>
            <a:ext cx="1543052" cy="750096"/>
          </a:xfrm>
          <a:prstGeom prst="wedgeEllipseCallout">
            <a:avLst>
              <a:gd name="adj1" fmla="val -43695"/>
              <a:gd name="adj2" fmla="val 59282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Study </a:t>
            </a:r>
          </a:p>
        </p:txBody>
      </p:sp>
      <p:sp>
        <p:nvSpPr>
          <p:cNvPr id="11" name="Sprechblase: oval 10">
            <a:extLst>
              <a:ext uri="{FF2B5EF4-FFF2-40B4-BE49-F238E27FC236}">
                <a16:creationId xmlns:a16="http://schemas.microsoft.com/office/drawing/2014/main" id="{5625F38E-5735-44A1-9E0F-B6C6BC681768}"/>
              </a:ext>
            </a:extLst>
          </p:cNvPr>
          <p:cNvSpPr/>
          <p:nvPr/>
        </p:nvSpPr>
        <p:spPr>
          <a:xfrm>
            <a:off x="4205287" y="3834202"/>
            <a:ext cx="1295400" cy="605928"/>
          </a:xfrm>
          <a:prstGeom prst="wedgeEllipseCallout">
            <a:avLst>
              <a:gd name="adj1" fmla="val -59436"/>
              <a:gd name="adj2" fmla="val 6499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CRF version </a:t>
            </a:r>
          </a:p>
        </p:txBody>
      </p:sp>
      <p:sp>
        <p:nvSpPr>
          <p:cNvPr id="14" name="Sprechblase: oval 13">
            <a:extLst>
              <a:ext uri="{FF2B5EF4-FFF2-40B4-BE49-F238E27FC236}">
                <a16:creationId xmlns:a16="http://schemas.microsoft.com/office/drawing/2014/main" id="{0BF664F6-03A5-47B4-AF4B-32B383D7A033}"/>
              </a:ext>
            </a:extLst>
          </p:cNvPr>
          <p:cNvSpPr/>
          <p:nvPr/>
        </p:nvSpPr>
        <p:spPr>
          <a:xfrm>
            <a:off x="8242300" y="3718066"/>
            <a:ext cx="1143000" cy="838200"/>
          </a:xfrm>
          <a:prstGeom prst="wedgeEllipseCallout">
            <a:avLst>
              <a:gd name="adj1" fmla="val -166936"/>
              <a:gd name="adj2" fmla="val 54769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Study and press Generate aCRF </a:t>
            </a:r>
          </a:p>
        </p:txBody>
      </p:sp>
      <p:sp>
        <p:nvSpPr>
          <p:cNvPr id="15" name="Sprechblase: oval 14">
            <a:extLst>
              <a:ext uri="{FF2B5EF4-FFF2-40B4-BE49-F238E27FC236}">
                <a16:creationId xmlns:a16="http://schemas.microsoft.com/office/drawing/2014/main" id="{26014FE6-E3E5-4021-8C86-32805427ECF4}"/>
              </a:ext>
            </a:extLst>
          </p:cNvPr>
          <p:cNvSpPr/>
          <p:nvPr/>
        </p:nvSpPr>
        <p:spPr>
          <a:xfrm>
            <a:off x="2115343" y="4576507"/>
            <a:ext cx="1295400" cy="765518"/>
          </a:xfrm>
          <a:prstGeom prst="wedgeEllipseCallout">
            <a:avLst>
              <a:gd name="adj1" fmla="val -980"/>
              <a:gd name="adj2" fmla="val 102724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Undo to revert last step</a:t>
            </a:r>
          </a:p>
        </p:txBody>
      </p:sp>
      <p:sp>
        <p:nvSpPr>
          <p:cNvPr id="16" name="Sprechblase: oval 15">
            <a:extLst>
              <a:ext uri="{FF2B5EF4-FFF2-40B4-BE49-F238E27FC236}">
                <a16:creationId xmlns:a16="http://schemas.microsoft.com/office/drawing/2014/main" id="{0230736C-E8AF-4FA0-BD45-53657F116E12}"/>
              </a:ext>
            </a:extLst>
          </p:cNvPr>
          <p:cNvSpPr/>
          <p:nvPr/>
        </p:nvSpPr>
        <p:spPr>
          <a:xfrm>
            <a:off x="3885201" y="4482486"/>
            <a:ext cx="1490663" cy="738973"/>
          </a:xfrm>
          <a:prstGeom prst="wedgeEllipseCallout">
            <a:avLst>
              <a:gd name="adj1" fmla="val -90808"/>
              <a:gd name="adj2" fmla="val 12046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EDC System dependent on study location</a:t>
            </a:r>
          </a:p>
        </p:txBody>
      </p:sp>
      <p:sp>
        <p:nvSpPr>
          <p:cNvPr id="17" name="Sprechblase: oval 16">
            <a:extLst>
              <a:ext uri="{FF2B5EF4-FFF2-40B4-BE49-F238E27FC236}">
                <a16:creationId xmlns:a16="http://schemas.microsoft.com/office/drawing/2014/main" id="{C613E48A-7B33-4591-8AF8-8D51F3FBB2F9}"/>
              </a:ext>
            </a:extLst>
          </p:cNvPr>
          <p:cNvSpPr/>
          <p:nvPr/>
        </p:nvSpPr>
        <p:spPr>
          <a:xfrm>
            <a:off x="5475735" y="4499866"/>
            <a:ext cx="1674136" cy="930096"/>
          </a:xfrm>
          <a:prstGeom prst="wedgeEllipseCallout">
            <a:avLst>
              <a:gd name="adj1" fmla="val -104164"/>
              <a:gd name="adj2" fmla="val 68279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Internal for Test Review and Submission for Final Submission</a:t>
            </a:r>
          </a:p>
        </p:txBody>
      </p:sp>
      <p:sp>
        <p:nvSpPr>
          <p:cNvPr id="18" name="Sprechblase: oval 17">
            <a:extLst>
              <a:ext uri="{FF2B5EF4-FFF2-40B4-BE49-F238E27FC236}">
                <a16:creationId xmlns:a16="http://schemas.microsoft.com/office/drawing/2014/main" id="{30EEB7C1-23C4-481D-9F41-DB0235686BEC}"/>
              </a:ext>
            </a:extLst>
          </p:cNvPr>
          <p:cNvSpPr/>
          <p:nvPr/>
        </p:nvSpPr>
        <p:spPr>
          <a:xfrm>
            <a:off x="5911619" y="3182069"/>
            <a:ext cx="1437994" cy="838200"/>
          </a:xfrm>
          <a:prstGeom prst="wedgeEllipseCallout">
            <a:avLst>
              <a:gd name="adj1" fmla="val -120686"/>
              <a:gd name="adj2" fmla="val 246534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Select Production or QC environment</a:t>
            </a:r>
          </a:p>
        </p:txBody>
      </p:sp>
      <p:sp>
        <p:nvSpPr>
          <p:cNvPr id="19" name="Sprechblase: oval 18">
            <a:extLst>
              <a:ext uri="{FF2B5EF4-FFF2-40B4-BE49-F238E27FC236}">
                <a16:creationId xmlns:a16="http://schemas.microsoft.com/office/drawing/2014/main" id="{69A69861-2AAD-4F6F-AA45-7B024D72290A}"/>
              </a:ext>
            </a:extLst>
          </p:cNvPr>
          <p:cNvSpPr/>
          <p:nvPr/>
        </p:nvSpPr>
        <p:spPr>
          <a:xfrm>
            <a:off x="7349613" y="4959266"/>
            <a:ext cx="1143000" cy="838200"/>
          </a:xfrm>
          <a:prstGeom prst="wedgeEllipseCallout">
            <a:avLst>
              <a:gd name="adj1" fmla="val -176936"/>
              <a:gd name="adj2" fmla="val 4624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>
                <a:solidFill>
                  <a:srgbClr val="FF0000"/>
                </a:solidFill>
              </a:rPr>
              <a:t>Tick to receive email with link to aCRF </a:t>
            </a:r>
          </a:p>
        </p:txBody>
      </p:sp>
    </p:spTree>
    <p:extLst>
      <p:ext uri="{BB962C8B-B14F-4D97-AF65-F5344CB8AC3E}">
        <p14:creationId xmlns:p14="http://schemas.microsoft.com/office/powerpoint/2010/main" val="804331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aCRF Creator Output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8EE13A58-1F77-4863-836D-89CA9816FB00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88C5DF0-FEF9-41A0-9DC7-6C8C2C94F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183" y="1309724"/>
            <a:ext cx="3316447" cy="45695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/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BD5DCEA-A22F-4795-8EFC-A47809011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694" y="1273629"/>
            <a:ext cx="2178488" cy="456951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7B287FB-E8E6-4A54-A581-CA9A9F25A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1" y="3244716"/>
            <a:ext cx="3299749" cy="26706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/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B308A2D1-40C1-4E3F-AC6E-2E1AE1647C60}"/>
              </a:ext>
            </a:extLst>
          </p:cNvPr>
          <p:cNvSpPr/>
          <p:nvPr/>
        </p:nvSpPr>
        <p:spPr>
          <a:xfrm>
            <a:off x="4572000" y="1600201"/>
            <a:ext cx="110888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6D0FC19-22FF-45BE-BDD2-6B54EF939EF6}"/>
              </a:ext>
            </a:extLst>
          </p:cNvPr>
          <p:cNvSpPr/>
          <p:nvPr/>
        </p:nvSpPr>
        <p:spPr>
          <a:xfrm>
            <a:off x="7620000" y="3581400"/>
            <a:ext cx="609600" cy="76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592F278-0A6B-457B-BE23-F7138101E42C}"/>
              </a:ext>
            </a:extLst>
          </p:cNvPr>
          <p:cNvSpPr/>
          <p:nvPr/>
        </p:nvSpPr>
        <p:spPr>
          <a:xfrm>
            <a:off x="7315200" y="3567533"/>
            <a:ext cx="110888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78859B6-873A-41D2-9B1F-BC1EA21942F5}"/>
              </a:ext>
            </a:extLst>
          </p:cNvPr>
          <p:cNvSpPr/>
          <p:nvPr/>
        </p:nvSpPr>
        <p:spPr>
          <a:xfrm>
            <a:off x="4648200" y="1582210"/>
            <a:ext cx="110888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E48D4E7-C2E0-4AD8-AA46-0408515D85C4}"/>
              </a:ext>
            </a:extLst>
          </p:cNvPr>
          <p:cNvSpPr/>
          <p:nvPr/>
        </p:nvSpPr>
        <p:spPr>
          <a:xfrm>
            <a:off x="7370360" y="3565904"/>
            <a:ext cx="110888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68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3015642" y="120877"/>
            <a:ext cx="38223284" cy="731837"/>
          </a:xfrm>
        </p:spPr>
        <p:txBody>
          <a:bodyPr/>
          <a:lstStyle/>
          <a:p>
            <a:pPr algn="ctr"/>
            <a:r>
              <a:rPr lang="de-DE" sz="2800" b="1">
                <a:solidFill>
                  <a:srgbClr val="00B050"/>
                </a:solidFill>
              </a:rPr>
              <a:t>Process manual vs automated SDTM annotation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graphicFrame>
        <p:nvGraphicFramePr>
          <p:cNvPr id="60" name="Diagram 4">
            <a:extLst>
              <a:ext uri="{FF2B5EF4-FFF2-40B4-BE49-F238E27FC236}">
                <a16:creationId xmlns:a16="http://schemas.microsoft.com/office/drawing/2014/main" id="{E7D35FB9-DE99-4321-849C-FE0969D80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386593"/>
              </p:ext>
            </p:extLst>
          </p:nvPr>
        </p:nvGraphicFramePr>
        <p:xfrm>
          <a:off x="2608881" y="453344"/>
          <a:ext cx="8042170" cy="3297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5" name="Diagram 4">
            <a:extLst>
              <a:ext uri="{FF2B5EF4-FFF2-40B4-BE49-F238E27FC236}">
                <a16:creationId xmlns:a16="http://schemas.microsoft.com/office/drawing/2014/main" id="{A15BA7C4-2D5A-41BC-8816-24EBF4CDD2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5699909"/>
              </p:ext>
            </p:extLst>
          </p:nvPr>
        </p:nvGraphicFramePr>
        <p:xfrm>
          <a:off x="3505466" y="3789613"/>
          <a:ext cx="5939567" cy="2615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3" name="Pfeil: nach rechts 72">
            <a:extLst>
              <a:ext uri="{FF2B5EF4-FFF2-40B4-BE49-F238E27FC236}">
                <a16:creationId xmlns:a16="http://schemas.microsoft.com/office/drawing/2014/main" id="{211E7203-652E-448B-8C4D-B2257BB5DE04}"/>
              </a:ext>
            </a:extLst>
          </p:cNvPr>
          <p:cNvSpPr/>
          <p:nvPr/>
        </p:nvSpPr>
        <p:spPr>
          <a:xfrm>
            <a:off x="1936751" y="3611134"/>
            <a:ext cx="8510203" cy="49270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5DC8F1A0-E257-478E-8702-11F126AC1B5E}"/>
              </a:ext>
            </a:extLst>
          </p:cNvPr>
          <p:cNvSpPr txBox="1"/>
          <p:nvPr/>
        </p:nvSpPr>
        <p:spPr>
          <a:xfrm>
            <a:off x="761999" y="1541456"/>
            <a:ext cx="9661245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  <a:p>
            <a:r>
              <a:rPr lang="de-DE" sz="2000" b="1" dirty="0">
                <a:solidFill>
                  <a:srgbClr val="00B050"/>
                </a:solidFill>
              </a:rPr>
              <a:t>Manual </a:t>
            </a:r>
          </a:p>
          <a:p>
            <a:r>
              <a:rPr lang="de-DE" sz="2000" b="1" dirty="0" err="1">
                <a:solidFill>
                  <a:srgbClr val="00B050"/>
                </a:solidFill>
              </a:rPr>
              <a:t>Process</a:t>
            </a:r>
            <a:endParaRPr lang="de-DE" sz="20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A49250A-5B42-44BD-9A58-9640431ECF89}"/>
              </a:ext>
            </a:extLst>
          </p:cNvPr>
          <p:cNvSpPr txBox="1"/>
          <p:nvPr/>
        </p:nvSpPr>
        <p:spPr>
          <a:xfrm>
            <a:off x="857850" y="4390552"/>
            <a:ext cx="96612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b="1" dirty="0">
              <a:solidFill>
                <a:srgbClr val="FF9900"/>
              </a:solidFill>
            </a:endParaRPr>
          </a:p>
          <a:p>
            <a:r>
              <a:rPr lang="de-DE" sz="2000" b="1" dirty="0" err="1">
                <a:solidFill>
                  <a:srgbClr val="FF9900"/>
                </a:solidFill>
              </a:rPr>
              <a:t>Automated</a:t>
            </a:r>
            <a:r>
              <a:rPr lang="de-DE" sz="2000" b="1" dirty="0">
                <a:solidFill>
                  <a:srgbClr val="FF9900"/>
                </a:solidFill>
              </a:rPr>
              <a:t> </a:t>
            </a:r>
          </a:p>
          <a:p>
            <a:r>
              <a:rPr lang="de-DE" sz="2000" b="1" dirty="0" err="1">
                <a:solidFill>
                  <a:srgbClr val="FF9900"/>
                </a:solidFill>
              </a:rPr>
              <a:t>Process</a:t>
            </a:r>
            <a:endParaRPr lang="de-DE" sz="2000" b="1" dirty="0">
              <a:solidFill>
                <a:srgbClr val="FF99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82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b="1">
                <a:solidFill>
                  <a:srgbClr val="00B050"/>
                </a:solidFill>
              </a:rPr>
              <a:t>aCRF creator – Challenges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F8712BC-98B5-411F-ACFD-68423245573A}"/>
              </a:ext>
            </a:extLst>
          </p:cNvPr>
          <p:cNvSpPr txBox="1"/>
          <p:nvPr/>
        </p:nvSpPr>
        <p:spPr>
          <a:xfrm>
            <a:off x="5302271" y="34045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 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45ED9CE-9BF5-4863-8EA9-D83D0BF8D3A1}"/>
              </a:ext>
            </a:extLst>
          </p:cNvPr>
          <p:cNvSpPr txBox="1"/>
          <p:nvPr/>
        </p:nvSpPr>
        <p:spPr>
          <a:xfrm>
            <a:off x="1676400" y="992610"/>
            <a:ext cx="86544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b="1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>
              <a:solidFill>
                <a:srgbClr val="00B050"/>
              </a:solidFill>
            </a:endParaRPr>
          </a:p>
        </p:txBody>
      </p:sp>
      <p:sp>
        <p:nvSpPr>
          <p:cNvPr id="36" name="Oval 5">
            <a:extLst>
              <a:ext uri="{FF2B5EF4-FFF2-40B4-BE49-F238E27FC236}">
                <a16:creationId xmlns:a16="http://schemas.microsoft.com/office/drawing/2014/main" id="{3084B794-1D41-4681-8D59-7C14572BDA8A}"/>
              </a:ext>
            </a:extLst>
          </p:cNvPr>
          <p:cNvSpPr/>
          <p:nvPr/>
        </p:nvSpPr>
        <p:spPr>
          <a:xfrm>
            <a:off x="2114988" y="2613962"/>
            <a:ext cx="2075673" cy="1400783"/>
          </a:xfrm>
          <a:prstGeom prst="ellipse">
            <a:avLst/>
          </a:prstGeom>
          <a:solidFill>
            <a:srgbClr val="ECB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ea typeface="+mn-lt"/>
                <a:cs typeface="+mn-lt"/>
              </a:rPr>
              <a:t>Challenges</a:t>
            </a:r>
          </a:p>
        </p:txBody>
      </p:sp>
      <p:sp>
        <p:nvSpPr>
          <p:cNvPr id="38" name="Oval 6">
            <a:extLst>
              <a:ext uri="{FF2B5EF4-FFF2-40B4-BE49-F238E27FC236}">
                <a16:creationId xmlns:a16="http://schemas.microsoft.com/office/drawing/2014/main" id="{38A6B0C9-2BB6-4A37-97CF-9F22C50444B4}"/>
              </a:ext>
            </a:extLst>
          </p:cNvPr>
          <p:cNvSpPr/>
          <p:nvPr/>
        </p:nvSpPr>
        <p:spPr>
          <a:xfrm>
            <a:off x="5439836" y="1313949"/>
            <a:ext cx="1197375" cy="1066576"/>
          </a:xfrm>
          <a:prstGeom prst="ellipse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Interpret XML </a:t>
            </a:r>
            <a:r>
              <a:rPr lang="de-DE" sz="1200" dirty="0" err="1"/>
              <a:t>file</a:t>
            </a:r>
            <a:r>
              <a:rPr lang="de-DE" sz="1200" dirty="0"/>
              <a:t>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EDC</a:t>
            </a:r>
            <a:r>
              <a:rPr lang="de-DE" sz="1200" dirty="0"/>
              <a:t> System</a:t>
            </a:r>
            <a:endParaRPr lang="en-US" sz="1200" dirty="0">
              <a:ea typeface="+mn-lt"/>
              <a:cs typeface="+mn-lt"/>
            </a:endParaRPr>
          </a:p>
        </p:txBody>
      </p:sp>
      <p:sp>
        <p:nvSpPr>
          <p:cNvPr id="48" name="Oval 15">
            <a:extLst>
              <a:ext uri="{FF2B5EF4-FFF2-40B4-BE49-F238E27FC236}">
                <a16:creationId xmlns:a16="http://schemas.microsoft.com/office/drawing/2014/main" id="{B5D64A35-7EA0-4DA3-BE8B-DCE7A0DE0BCA}"/>
              </a:ext>
            </a:extLst>
          </p:cNvPr>
          <p:cNvSpPr/>
          <p:nvPr/>
        </p:nvSpPr>
        <p:spPr>
          <a:xfrm>
            <a:off x="6764867" y="1470645"/>
            <a:ext cx="1149663" cy="1066576"/>
          </a:xfrm>
          <a:prstGeom prst="ellipse">
            <a:avLst/>
          </a:prstGeom>
          <a:solidFill>
            <a:srgbClr val="308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/>
              <a:t>Build SAS datasets based on Metadata</a:t>
            </a:r>
            <a:endParaRPr lang="en-US" sz="1200"/>
          </a:p>
        </p:txBody>
      </p:sp>
      <p:sp>
        <p:nvSpPr>
          <p:cNvPr id="54" name="Oval 6">
            <a:extLst>
              <a:ext uri="{FF2B5EF4-FFF2-40B4-BE49-F238E27FC236}">
                <a16:creationId xmlns:a16="http://schemas.microsoft.com/office/drawing/2014/main" id="{8790EAEF-58B2-4B3A-87CE-C1E824E5AC8A}"/>
              </a:ext>
            </a:extLst>
          </p:cNvPr>
          <p:cNvSpPr/>
          <p:nvPr/>
        </p:nvSpPr>
        <p:spPr>
          <a:xfrm>
            <a:off x="7971159" y="1915941"/>
            <a:ext cx="1298875" cy="1097631"/>
          </a:xfrm>
          <a:prstGeom prst="ellipse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/>
              <a:t>Handle characters outside extended ASCII char set</a:t>
            </a:r>
            <a:endParaRPr lang="en-US" sz="1200">
              <a:ea typeface="+mn-lt"/>
              <a:cs typeface="+mn-lt"/>
            </a:endParaRPr>
          </a:p>
        </p:txBody>
      </p:sp>
      <p:sp>
        <p:nvSpPr>
          <p:cNvPr id="56" name="Oval 15">
            <a:extLst>
              <a:ext uri="{FF2B5EF4-FFF2-40B4-BE49-F238E27FC236}">
                <a16:creationId xmlns:a16="http://schemas.microsoft.com/office/drawing/2014/main" id="{7632DE37-17E9-4472-8EBA-6443233D0D2C}"/>
              </a:ext>
            </a:extLst>
          </p:cNvPr>
          <p:cNvSpPr/>
          <p:nvPr/>
        </p:nvSpPr>
        <p:spPr>
          <a:xfrm>
            <a:off x="8984937" y="2736445"/>
            <a:ext cx="1149663" cy="1066576"/>
          </a:xfrm>
          <a:prstGeom prst="ellipse">
            <a:avLst/>
          </a:prstGeom>
          <a:solidFill>
            <a:srgbClr val="308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/>
              <a:t>Build CRF based on metadata</a:t>
            </a:r>
            <a:endParaRPr lang="en-US" sz="1200"/>
          </a:p>
        </p:txBody>
      </p:sp>
      <p:sp>
        <p:nvSpPr>
          <p:cNvPr id="58" name="Oval 6">
            <a:extLst>
              <a:ext uri="{FF2B5EF4-FFF2-40B4-BE49-F238E27FC236}">
                <a16:creationId xmlns:a16="http://schemas.microsoft.com/office/drawing/2014/main" id="{ACF06233-7871-4280-BE64-7A9DB8538EAB}"/>
              </a:ext>
            </a:extLst>
          </p:cNvPr>
          <p:cNvSpPr/>
          <p:nvPr/>
        </p:nvSpPr>
        <p:spPr>
          <a:xfrm>
            <a:off x="7963057" y="3600037"/>
            <a:ext cx="1375849" cy="1084979"/>
          </a:xfrm>
          <a:prstGeom prst="ellipse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/>
              <a:t>Create annotations without overlapping the CRF labels</a:t>
            </a:r>
            <a:endParaRPr lang="en-US" sz="1200">
              <a:ea typeface="+mn-lt"/>
              <a:cs typeface="+mn-lt"/>
            </a:endParaRPr>
          </a:p>
        </p:txBody>
      </p:sp>
      <p:sp>
        <p:nvSpPr>
          <p:cNvPr id="60" name="Oval 15">
            <a:extLst>
              <a:ext uri="{FF2B5EF4-FFF2-40B4-BE49-F238E27FC236}">
                <a16:creationId xmlns:a16="http://schemas.microsoft.com/office/drawing/2014/main" id="{8877D008-7FD6-4372-BB26-3EED7E8B7797}"/>
              </a:ext>
            </a:extLst>
          </p:cNvPr>
          <p:cNvSpPr/>
          <p:nvPr/>
        </p:nvSpPr>
        <p:spPr>
          <a:xfrm>
            <a:off x="6770416" y="4272662"/>
            <a:ext cx="1200742" cy="1114693"/>
          </a:xfrm>
          <a:prstGeom prst="ellipse">
            <a:avLst/>
          </a:prstGeom>
          <a:solidFill>
            <a:srgbClr val="308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/>
              <a:t>Annotate forms with more than one domain</a:t>
            </a:r>
            <a:endParaRPr lang="en-US" sz="1200"/>
          </a:p>
        </p:txBody>
      </p:sp>
      <p:sp>
        <p:nvSpPr>
          <p:cNvPr id="62" name="Oval 6">
            <a:extLst>
              <a:ext uri="{FF2B5EF4-FFF2-40B4-BE49-F238E27FC236}">
                <a16:creationId xmlns:a16="http://schemas.microsoft.com/office/drawing/2014/main" id="{36E0D18A-83E9-4006-9E77-D5CFBB57E94E}"/>
              </a:ext>
            </a:extLst>
          </p:cNvPr>
          <p:cNvSpPr/>
          <p:nvPr/>
        </p:nvSpPr>
        <p:spPr>
          <a:xfrm>
            <a:off x="5454603" y="4506417"/>
            <a:ext cx="1197375" cy="1066576"/>
          </a:xfrm>
          <a:prstGeom prst="ellipse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Study </a:t>
            </a:r>
            <a:r>
              <a:rPr lang="de-DE" sz="1200" dirty="0" err="1"/>
              <a:t>specific</a:t>
            </a:r>
            <a:r>
              <a:rPr lang="de-DE" sz="1200" dirty="0"/>
              <a:t> </a:t>
            </a:r>
            <a:r>
              <a:rPr lang="de-DE" sz="1200" dirty="0" err="1"/>
              <a:t>deviations</a:t>
            </a:r>
            <a:endParaRPr lang="en-US" sz="1200" dirty="0">
              <a:ea typeface="+mn-lt"/>
              <a:cs typeface="+mn-lt"/>
            </a:endParaRPr>
          </a:p>
        </p:txBody>
      </p:sp>
      <p:cxnSp>
        <p:nvCxnSpPr>
          <p:cNvPr id="63" name="Straight Connector 18">
            <a:extLst>
              <a:ext uri="{FF2B5EF4-FFF2-40B4-BE49-F238E27FC236}">
                <a16:creationId xmlns:a16="http://schemas.microsoft.com/office/drawing/2014/main" id="{3BCA6676-16B5-4ED7-ABA1-E12E06EEA9E1}"/>
              </a:ext>
            </a:extLst>
          </p:cNvPr>
          <p:cNvCxnSpPr>
            <a:cxnSpLocks/>
            <a:stCxn id="38" idx="4"/>
            <a:endCxn id="36" idx="0"/>
          </p:cNvCxnSpPr>
          <p:nvPr/>
        </p:nvCxnSpPr>
        <p:spPr>
          <a:xfrm flipH="1">
            <a:off x="3152825" y="2380525"/>
            <a:ext cx="2885699" cy="23343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18">
            <a:extLst>
              <a:ext uri="{FF2B5EF4-FFF2-40B4-BE49-F238E27FC236}">
                <a16:creationId xmlns:a16="http://schemas.microsoft.com/office/drawing/2014/main" id="{D0E94208-D488-4F39-B57C-13AFBCD1B3D3}"/>
              </a:ext>
            </a:extLst>
          </p:cNvPr>
          <p:cNvCxnSpPr>
            <a:cxnSpLocks/>
            <a:endCxn id="36" idx="7"/>
          </p:cNvCxnSpPr>
          <p:nvPr/>
        </p:nvCxnSpPr>
        <p:spPr>
          <a:xfrm flipH="1">
            <a:off x="3886686" y="2543582"/>
            <a:ext cx="3451882" cy="27552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18">
            <a:extLst>
              <a:ext uri="{FF2B5EF4-FFF2-40B4-BE49-F238E27FC236}">
                <a16:creationId xmlns:a16="http://schemas.microsoft.com/office/drawing/2014/main" id="{410C3F21-D0BF-45B5-8C67-4AFDA8F90C6F}"/>
              </a:ext>
            </a:extLst>
          </p:cNvPr>
          <p:cNvCxnSpPr>
            <a:cxnSpLocks/>
            <a:stCxn id="54" idx="4"/>
          </p:cNvCxnSpPr>
          <p:nvPr/>
        </p:nvCxnSpPr>
        <p:spPr>
          <a:xfrm flipH="1">
            <a:off x="4175469" y="3013572"/>
            <a:ext cx="4445128" cy="7038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18">
            <a:extLst>
              <a:ext uri="{FF2B5EF4-FFF2-40B4-BE49-F238E27FC236}">
                <a16:creationId xmlns:a16="http://schemas.microsoft.com/office/drawing/2014/main" id="{DD00809A-9959-48AE-8BA8-673059BCF536}"/>
              </a:ext>
            </a:extLst>
          </p:cNvPr>
          <p:cNvCxnSpPr>
            <a:cxnSpLocks/>
            <a:stCxn id="62" idx="0"/>
            <a:endCxn id="36" idx="4"/>
          </p:cNvCxnSpPr>
          <p:nvPr/>
        </p:nvCxnSpPr>
        <p:spPr>
          <a:xfrm flipH="1" flipV="1">
            <a:off x="3152825" y="4014745"/>
            <a:ext cx="2900466" cy="491672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18">
            <a:extLst>
              <a:ext uri="{FF2B5EF4-FFF2-40B4-BE49-F238E27FC236}">
                <a16:creationId xmlns:a16="http://schemas.microsoft.com/office/drawing/2014/main" id="{25962912-363A-41D6-AECE-C19B9A60D6A8}"/>
              </a:ext>
            </a:extLst>
          </p:cNvPr>
          <p:cNvCxnSpPr>
            <a:cxnSpLocks/>
            <a:stCxn id="60" idx="0"/>
            <a:endCxn id="36" idx="5"/>
          </p:cNvCxnSpPr>
          <p:nvPr/>
        </p:nvCxnSpPr>
        <p:spPr>
          <a:xfrm flipH="1" flipV="1">
            <a:off x="3886686" y="3809605"/>
            <a:ext cx="3484101" cy="46305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18">
            <a:extLst>
              <a:ext uri="{FF2B5EF4-FFF2-40B4-BE49-F238E27FC236}">
                <a16:creationId xmlns:a16="http://schemas.microsoft.com/office/drawing/2014/main" id="{E111B05A-BB56-4A13-8D36-28C4D6DABEFE}"/>
              </a:ext>
            </a:extLst>
          </p:cNvPr>
          <p:cNvCxnSpPr>
            <a:cxnSpLocks/>
            <a:stCxn id="58" idx="0"/>
          </p:cNvCxnSpPr>
          <p:nvPr/>
        </p:nvCxnSpPr>
        <p:spPr>
          <a:xfrm flipH="1" flipV="1">
            <a:off x="4175469" y="3547365"/>
            <a:ext cx="4475513" cy="52672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18">
            <a:extLst>
              <a:ext uri="{FF2B5EF4-FFF2-40B4-BE49-F238E27FC236}">
                <a16:creationId xmlns:a16="http://schemas.microsoft.com/office/drawing/2014/main" id="{4B5FDD0F-7EC4-43F4-975D-0FBB05F2A4DF}"/>
              </a:ext>
            </a:extLst>
          </p:cNvPr>
          <p:cNvCxnSpPr>
            <a:cxnSpLocks/>
            <a:stCxn id="56" idx="2"/>
            <a:endCxn id="36" idx="6"/>
          </p:cNvCxnSpPr>
          <p:nvPr/>
        </p:nvCxnSpPr>
        <p:spPr>
          <a:xfrm flipH="1">
            <a:off x="4190661" y="3269733"/>
            <a:ext cx="4794276" cy="44621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829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b="1">
                <a:solidFill>
                  <a:srgbClr val="00B050"/>
                </a:solidFill>
              </a:rPr>
              <a:t>aCRF creator – Business Impact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19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22" name="Pentagon 36">
            <a:extLst>
              <a:ext uri="{FF2B5EF4-FFF2-40B4-BE49-F238E27FC236}">
                <a16:creationId xmlns:a16="http://schemas.microsoft.com/office/drawing/2014/main" id="{645D1D06-599E-4ACE-8B98-E96DCE92A644}"/>
              </a:ext>
            </a:extLst>
          </p:cNvPr>
          <p:cNvSpPr/>
          <p:nvPr/>
        </p:nvSpPr>
        <p:spPr>
          <a:xfrm>
            <a:off x="1754816" y="1245405"/>
            <a:ext cx="9294184" cy="524088"/>
          </a:xfrm>
          <a:prstGeom prst="homePlate">
            <a:avLst>
              <a:gd name="adj" fmla="val 38870"/>
            </a:avLst>
          </a:prstGeom>
          <a:solidFill>
            <a:srgbClr val="ECB448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</a:t>
            </a:r>
          </a:p>
          <a:p>
            <a:pPr algn="r"/>
            <a:r>
              <a:rPr lang="en-US" sz="2000" i="1" dirty="0">
                <a:solidFill>
                  <a:schemeClr val="bg1"/>
                </a:solidFill>
              </a:rPr>
              <a:t>Gain in efficiency – annotation done in several minutes</a:t>
            </a:r>
            <a:endParaRPr lang="en-US" sz="2000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en-US" sz="2000" kern="0" dirty="0">
              <a:solidFill>
                <a:schemeClr val="bg1"/>
              </a:solidFill>
              <a:latin typeface="Calibri" panose="020F0502020204030204"/>
            </a:endParaRPr>
          </a:p>
          <a:p>
            <a:pPr algn="ctr">
              <a:defRPr/>
            </a:pPr>
            <a:endParaRPr lang="en-US" sz="20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23" name="Group 49">
            <a:extLst>
              <a:ext uri="{FF2B5EF4-FFF2-40B4-BE49-F238E27FC236}">
                <a16:creationId xmlns:a16="http://schemas.microsoft.com/office/drawing/2014/main" id="{4EA74EE5-D24A-4BB3-B97B-3E7A899825C2}"/>
              </a:ext>
            </a:extLst>
          </p:cNvPr>
          <p:cNvGrpSpPr/>
          <p:nvPr/>
        </p:nvGrpSpPr>
        <p:grpSpPr>
          <a:xfrm>
            <a:off x="990602" y="1255223"/>
            <a:ext cx="1682973" cy="720429"/>
            <a:chOff x="2212900" y="765544"/>
            <a:chExt cx="2167714" cy="1020725"/>
          </a:xfrm>
          <a:solidFill>
            <a:srgbClr val="D1911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4" name="Group 50">
              <a:extLst>
                <a:ext uri="{FF2B5EF4-FFF2-40B4-BE49-F238E27FC236}">
                  <a16:creationId xmlns:a16="http://schemas.microsoft.com/office/drawing/2014/main" id="{08C5D138-36AA-4AF1-ADEE-31121BC6B761}"/>
                </a:ext>
              </a:extLst>
            </p:cNvPr>
            <p:cNvGrpSpPr/>
            <p:nvPr/>
          </p:nvGrpSpPr>
          <p:grpSpPr>
            <a:xfrm>
              <a:off x="2212900" y="1041990"/>
              <a:ext cx="734774" cy="744279"/>
              <a:chOff x="1403496" y="1100469"/>
              <a:chExt cx="734774" cy="818707"/>
            </a:xfrm>
            <a:grpFill/>
          </p:grpSpPr>
          <p:sp>
            <p:nvSpPr>
              <p:cNvPr id="27" name="Chevron 4">
                <a:extLst>
                  <a:ext uri="{FF2B5EF4-FFF2-40B4-BE49-F238E27FC236}">
                    <a16:creationId xmlns:a16="http://schemas.microsoft.com/office/drawing/2014/main" id="{4CBA992F-B290-46E5-B77C-0FCFB3185158}"/>
                  </a:ext>
                </a:extLst>
              </p:cNvPr>
              <p:cNvSpPr/>
              <p:nvPr/>
            </p:nvSpPr>
            <p:spPr>
              <a:xfrm flipV="1">
                <a:off x="1403496" y="1100469"/>
                <a:ext cx="627319" cy="818707"/>
              </a:xfrm>
              <a:prstGeom prst="chevron">
                <a:avLst>
                  <a:gd name="adj" fmla="val 39830"/>
                </a:avLst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8" name="Rectangle 54">
                <a:extLst>
                  <a:ext uri="{FF2B5EF4-FFF2-40B4-BE49-F238E27FC236}">
                    <a16:creationId xmlns:a16="http://schemas.microsoft.com/office/drawing/2014/main" id="{8E75B13C-D933-49DB-AEBB-E7F3BD90E4A0}"/>
                  </a:ext>
                </a:extLst>
              </p:cNvPr>
              <p:cNvSpPr/>
              <p:nvPr/>
            </p:nvSpPr>
            <p:spPr>
              <a:xfrm>
                <a:off x="1738219" y="1100469"/>
                <a:ext cx="400051" cy="818707"/>
              </a:xfrm>
              <a:prstGeom prst="rect">
                <a:avLst/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5" name="Pentagon 2">
              <a:extLst>
                <a:ext uri="{FF2B5EF4-FFF2-40B4-BE49-F238E27FC236}">
                  <a16:creationId xmlns:a16="http://schemas.microsoft.com/office/drawing/2014/main" id="{52462B5E-ED77-4846-B82B-AB96751F7C5E}"/>
                </a:ext>
              </a:extLst>
            </p:cNvPr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800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ight Triangle 52">
              <a:extLst>
                <a:ext uri="{FF2B5EF4-FFF2-40B4-BE49-F238E27FC236}">
                  <a16:creationId xmlns:a16="http://schemas.microsoft.com/office/drawing/2014/main" id="{1489FC2F-0147-457D-BECE-F6DAD37FB7A8}"/>
                </a:ext>
              </a:extLst>
            </p:cNvPr>
            <p:cNvSpPr/>
            <p:nvPr/>
          </p:nvSpPr>
          <p:spPr>
            <a:xfrm rot="10800000">
              <a:off x="2613971" y="1509822"/>
              <a:ext cx="318979" cy="276447"/>
            </a:xfrm>
            <a:prstGeom prst="rtTriangle">
              <a:avLst/>
            </a:prstGeom>
            <a:solidFill>
              <a:srgbClr val="8C610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9" name="Pentagon 39">
            <a:extLst>
              <a:ext uri="{FF2B5EF4-FFF2-40B4-BE49-F238E27FC236}">
                <a16:creationId xmlns:a16="http://schemas.microsoft.com/office/drawing/2014/main" id="{70621A42-5F82-495A-97F0-47CB4F251C83}"/>
              </a:ext>
            </a:extLst>
          </p:cNvPr>
          <p:cNvSpPr/>
          <p:nvPr/>
        </p:nvSpPr>
        <p:spPr>
          <a:xfrm>
            <a:off x="1754817" y="2066221"/>
            <a:ext cx="8913183" cy="523005"/>
          </a:xfrm>
          <a:prstGeom prst="homePlate">
            <a:avLst>
              <a:gd name="adj" fmla="val 37496"/>
            </a:avLst>
          </a:prstGeom>
          <a:solidFill>
            <a:srgbClr val="E35A3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>
                <a:solidFill>
                  <a:schemeClr val="bg1"/>
                </a:solidFill>
                <a:latin typeface="Calibri" panose="020F0502020204030204"/>
              </a:rPr>
              <a:t>                            </a:t>
            </a:r>
          </a:p>
          <a:p>
            <a:pPr algn="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>
                <a:solidFill>
                  <a:schemeClr val="bg1"/>
                </a:solidFill>
              </a:rPr>
              <a:t>Users can create annotated </a:t>
            </a:r>
            <a:r>
              <a:rPr lang="en-US" sz="2000" i="1" dirty="0" err="1">
                <a:solidFill>
                  <a:schemeClr val="bg1"/>
                </a:solidFill>
              </a:rPr>
              <a:t>CRFs</a:t>
            </a:r>
            <a:r>
              <a:rPr lang="en-US" sz="2000" i="1" dirty="0">
                <a:solidFill>
                  <a:schemeClr val="bg1"/>
                </a:solidFill>
              </a:rPr>
              <a:t> ad hoc without waiting time</a:t>
            </a:r>
            <a:endParaRPr lang="en-US" sz="2000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en-US" sz="20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30" name="Group 56">
            <a:extLst>
              <a:ext uri="{FF2B5EF4-FFF2-40B4-BE49-F238E27FC236}">
                <a16:creationId xmlns:a16="http://schemas.microsoft.com/office/drawing/2014/main" id="{CE524373-8B27-4328-85E6-0D52CEDFA2D2}"/>
              </a:ext>
            </a:extLst>
          </p:cNvPr>
          <p:cNvGrpSpPr/>
          <p:nvPr/>
        </p:nvGrpSpPr>
        <p:grpSpPr>
          <a:xfrm>
            <a:off x="990600" y="2073553"/>
            <a:ext cx="1682974" cy="720429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1" name="Group 57">
              <a:extLst>
                <a:ext uri="{FF2B5EF4-FFF2-40B4-BE49-F238E27FC236}">
                  <a16:creationId xmlns:a16="http://schemas.microsoft.com/office/drawing/2014/main" id="{6C9E6AB9-BE48-41F1-AC8F-B5613FC638A2}"/>
                </a:ext>
              </a:extLst>
            </p:cNvPr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34" name="Chevron 12">
                <a:extLst>
                  <a:ext uri="{FF2B5EF4-FFF2-40B4-BE49-F238E27FC236}">
                    <a16:creationId xmlns:a16="http://schemas.microsoft.com/office/drawing/2014/main" id="{19E50B03-C8B5-4759-8092-84641F386F11}"/>
                  </a:ext>
                </a:extLst>
              </p:cNvPr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Rectangle 61">
                <a:extLst>
                  <a:ext uri="{FF2B5EF4-FFF2-40B4-BE49-F238E27FC236}">
                    <a16:creationId xmlns:a16="http://schemas.microsoft.com/office/drawing/2014/main" id="{E8A07B27-6C06-4DFC-ACA5-B8A4CFCDAB14}"/>
                  </a:ext>
                </a:extLst>
              </p:cNvPr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32" name="Pentagon 10">
              <a:extLst>
                <a:ext uri="{FF2B5EF4-FFF2-40B4-BE49-F238E27FC236}">
                  <a16:creationId xmlns:a16="http://schemas.microsoft.com/office/drawing/2014/main" id="{35E11AE3-20BC-4FE9-A127-564047475101}"/>
                </a:ext>
              </a:extLst>
            </p:cNvPr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rgbClr val="E35A3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800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ight Triangle 59">
              <a:extLst>
                <a:ext uri="{FF2B5EF4-FFF2-40B4-BE49-F238E27FC236}">
                  <a16:creationId xmlns:a16="http://schemas.microsoft.com/office/drawing/2014/main" id="{8D1E4590-471E-46A0-B01A-5349E0D634CE}"/>
                </a:ext>
              </a:extLst>
            </p:cNvPr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rgbClr val="E35A3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7" name="Pentagon 40">
            <a:extLst>
              <a:ext uri="{FF2B5EF4-FFF2-40B4-BE49-F238E27FC236}">
                <a16:creationId xmlns:a16="http://schemas.microsoft.com/office/drawing/2014/main" id="{5795E73D-FF47-44DE-9551-0D8CA9B270C0}"/>
              </a:ext>
            </a:extLst>
          </p:cNvPr>
          <p:cNvSpPr/>
          <p:nvPr/>
        </p:nvSpPr>
        <p:spPr>
          <a:xfrm>
            <a:off x="1754816" y="2858090"/>
            <a:ext cx="8500434" cy="523005"/>
          </a:xfrm>
          <a:prstGeom prst="homePlate">
            <a:avLst>
              <a:gd name="adj" fmla="val 33135"/>
            </a:avLst>
          </a:prstGeom>
          <a:solidFill>
            <a:srgbClr val="3081AC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r">
              <a:defRPr/>
            </a:pPr>
            <a:r>
              <a:rPr lang="en-US" sz="2000" i="1" kern="0" dirty="0">
                <a:solidFill>
                  <a:schemeClr val="bg1"/>
                </a:solidFill>
              </a:rPr>
              <a:t>More user-friendly way to provide higher quality feedback</a:t>
            </a:r>
            <a:endParaRPr lang="en-US" sz="2000" i="1" kern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39" name="Group 63">
            <a:extLst>
              <a:ext uri="{FF2B5EF4-FFF2-40B4-BE49-F238E27FC236}">
                <a16:creationId xmlns:a16="http://schemas.microsoft.com/office/drawing/2014/main" id="{CBD95C73-0ACB-414E-B44E-64DF7232BD67}"/>
              </a:ext>
            </a:extLst>
          </p:cNvPr>
          <p:cNvGrpSpPr/>
          <p:nvPr/>
        </p:nvGrpSpPr>
        <p:grpSpPr>
          <a:xfrm>
            <a:off x="990600" y="2865895"/>
            <a:ext cx="1682974" cy="720429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40" name="Group 64">
              <a:extLst>
                <a:ext uri="{FF2B5EF4-FFF2-40B4-BE49-F238E27FC236}">
                  <a16:creationId xmlns:a16="http://schemas.microsoft.com/office/drawing/2014/main" id="{F7B4784B-B59F-4413-9534-550FE87B0C02}"/>
                </a:ext>
              </a:extLst>
            </p:cNvPr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43" name="Chevron 18">
                <a:extLst>
                  <a:ext uri="{FF2B5EF4-FFF2-40B4-BE49-F238E27FC236}">
                    <a16:creationId xmlns:a16="http://schemas.microsoft.com/office/drawing/2014/main" id="{4100DE96-5E68-4766-B672-A307237065E1}"/>
                  </a:ext>
                </a:extLst>
              </p:cNvPr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" name="Rectangle 68">
                <a:extLst>
                  <a:ext uri="{FF2B5EF4-FFF2-40B4-BE49-F238E27FC236}">
                    <a16:creationId xmlns:a16="http://schemas.microsoft.com/office/drawing/2014/main" id="{D853C7C7-1CE2-4565-8F6D-D590965AE63E}"/>
                  </a:ext>
                </a:extLst>
              </p:cNvPr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41" name="Pentagon 16">
              <a:extLst>
                <a:ext uri="{FF2B5EF4-FFF2-40B4-BE49-F238E27FC236}">
                  <a16:creationId xmlns:a16="http://schemas.microsoft.com/office/drawing/2014/main" id="{B662ED30-5D82-4FB0-8D7E-30623D0E1BD0}"/>
                </a:ext>
              </a:extLst>
            </p:cNvPr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rgbClr val="3081AC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800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ight Triangle 66">
              <a:extLst>
                <a:ext uri="{FF2B5EF4-FFF2-40B4-BE49-F238E27FC236}">
                  <a16:creationId xmlns:a16="http://schemas.microsoft.com/office/drawing/2014/main" id="{A792E58C-C693-4405-8A04-255AE9E1F20D}"/>
                </a:ext>
              </a:extLst>
            </p:cNvPr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rgbClr val="3081A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5" name="Pentagon 41">
            <a:extLst>
              <a:ext uri="{FF2B5EF4-FFF2-40B4-BE49-F238E27FC236}">
                <a16:creationId xmlns:a16="http://schemas.microsoft.com/office/drawing/2014/main" id="{2C453353-2F64-4FD4-823E-878B61E4777C}"/>
              </a:ext>
            </a:extLst>
          </p:cNvPr>
          <p:cNvSpPr/>
          <p:nvPr/>
        </p:nvSpPr>
        <p:spPr>
          <a:xfrm>
            <a:off x="1754816" y="4484640"/>
            <a:ext cx="7617784" cy="523005"/>
          </a:xfrm>
          <a:prstGeom prst="homePlate">
            <a:avLst>
              <a:gd name="adj" fmla="val 32777"/>
            </a:avLst>
          </a:prstGeom>
          <a:solidFill>
            <a:srgbClr val="E35A3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r">
              <a:defRPr/>
            </a:pPr>
            <a:r>
              <a:rPr lang="en-US" sz="2000" i="1" kern="0" dirty="0">
                <a:solidFill>
                  <a:schemeClr val="bg1"/>
                </a:solidFill>
              </a:rPr>
              <a:t>Bookmarking automation reduces the processing time, </a:t>
            </a:r>
          </a:p>
          <a:p>
            <a:pPr algn="r">
              <a:defRPr/>
            </a:pPr>
            <a:r>
              <a:rPr lang="en-US" sz="2000" i="1" kern="0" dirty="0">
                <a:solidFill>
                  <a:schemeClr val="bg1"/>
                </a:solidFill>
              </a:rPr>
              <a:t>prevents transcription errors and inconsistency</a:t>
            </a:r>
          </a:p>
        </p:txBody>
      </p:sp>
      <p:grpSp>
        <p:nvGrpSpPr>
          <p:cNvPr id="46" name="Group 70">
            <a:extLst>
              <a:ext uri="{FF2B5EF4-FFF2-40B4-BE49-F238E27FC236}">
                <a16:creationId xmlns:a16="http://schemas.microsoft.com/office/drawing/2014/main" id="{913C81EF-C8B1-4DD3-9207-045AAF007FA7}"/>
              </a:ext>
            </a:extLst>
          </p:cNvPr>
          <p:cNvGrpSpPr/>
          <p:nvPr/>
        </p:nvGrpSpPr>
        <p:grpSpPr>
          <a:xfrm>
            <a:off x="990600" y="4492711"/>
            <a:ext cx="1682974" cy="722105"/>
            <a:chOff x="1202806" y="4619845"/>
            <a:chExt cx="2167715" cy="102309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47" name="Group 71">
              <a:extLst>
                <a:ext uri="{FF2B5EF4-FFF2-40B4-BE49-F238E27FC236}">
                  <a16:creationId xmlns:a16="http://schemas.microsoft.com/office/drawing/2014/main" id="{6D6DF7E3-EE19-4ABD-AD42-0E4380D63A28}"/>
                </a:ext>
              </a:extLst>
            </p:cNvPr>
            <p:cNvGrpSpPr/>
            <p:nvPr/>
          </p:nvGrpSpPr>
          <p:grpSpPr>
            <a:xfrm>
              <a:off x="1202806" y="4896291"/>
              <a:ext cx="764217" cy="744279"/>
              <a:chOff x="1403495" y="1100469"/>
              <a:chExt cx="764217" cy="818707"/>
            </a:xfrm>
          </p:grpSpPr>
          <p:sp>
            <p:nvSpPr>
              <p:cNvPr id="51" name="Chevron 24">
                <a:extLst>
                  <a:ext uri="{FF2B5EF4-FFF2-40B4-BE49-F238E27FC236}">
                    <a16:creationId xmlns:a16="http://schemas.microsoft.com/office/drawing/2014/main" id="{E13C895E-EA25-4F0C-992F-3CC0B4932844}"/>
                  </a:ext>
                </a:extLst>
              </p:cNvPr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2" name="Rectangle 75">
                <a:extLst>
                  <a:ext uri="{FF2B5EF4-FFF2-40B4-BE49-F238E27FC236}">
                    <a16:creationId xmlns:a16="http://schemas.microsoft.com/office/drawing/2014/main" id="{6671D70C-07E0-4794-ABB9-F8483EDCF1B7}"/>
                  </a:ext>
                </a:extLst>
              </p:cNvPr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49" name="Pentagon 22">
              <a:extLst>
                <a:ext uri="{FF2B5EF4-FFF2-40B4-BE49-F238E27FC236}">
                  <a16:creationId xmlns:a16="http://schemas.microsoft.com/office/drawing/2014/main" id="{015EEC41-48AE-4917-A6D8-C324B8333714}"/>
                </a:ext>
              </a:extLst>
            </p:cNvPr>
            <p:cNvSpPr/>
            <p:nvPr/>
          </p:nvSpPr>
          <p:spPr>
            <a:xfrm>
              <a:off x="1648046" y="4619845"/>
              <a:ext cx="1722475" cy="744279"/>
            </a:xfrm>
            <a:prstGeom prst="homePlate">
              <a:avLst/>
            </a:prstGeom>
            <a:solidFill>
              <a:srgbClr val="B83B1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800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ight Triangle 73">
              <a:extLst>
                <a:ext uri="{FF2B5EF4-FFF2-40B4-BE49-F238E27FC236}">
                  <a16:creationId xmlns:a16="http://schemas.microsoft.com/office/drawing/2014/main" id="{5178EDDF-B0B8-451E-8D86-7F9E0BADB94B}"/>
                </a:ext>
              </a:extLst>
            </p:cNvPr>
            <p:cNvSpPr/>
            <p:nvPr/>
          </p:nvSpPr>
          <p:spPr>
            <a:xfrm rot="10800000">
              <a:off x="1648043" y="5366498"/>
              <a:ext cx="318979" cy="276446"/>
            </a:xfrm>
            <a:prstGeom prst="rtTriangle">
              <a:avLst/>
            </a:prstGeom>
            <a:solidFill>
              <a:srgbClr val="7B28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Pentagon 36">
            <a:extLst>
              <a:ext uri="{FF2B5EF4-FFF2-40B4-BE49-F238E27FC236}">
                <a16:creationId xmlns:a16="http://schemas.microsoft.com/office/drawing/2014/main" id="{32ED904E-755E-4E53-8895-72EF87730138}"/>
              </a:ext>
            </a:extLst>
          </p:cNvPr>
          <p:cNvSpPr/>
          <p:nvPr/>
        </p:nvSpPr>
        <p:spPr>
          <a:xfrm>
            <a:off x="1770056" y="3672375"/>
            <a:ext cx="8059744" cy="524088"/>
          </a:xfrm>
          <a:prstGeom prst="homePlate">
            <a:avLst>
              <a:gd name="adj" fmla="val 38870"/>
            </a:avLst>
          </a:prstGeom>
          <a:solidFill>
            <a:srgbClr val="ECB448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r">
              <a:defRPr/>
            </a:pPr>
            <a:r>
              <a:rPr lang="en-US" sz="2000" i="1" kern="0" dirty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algn="r"/>
            <a:r>
              <a:rPr lang="en-US" sz="2000" i="1" kern="0" dirty="0">
                <a:solidFill>
                  <a:schemeClr val="bg1"/>
                </a:solidFill>
                <a:cs typeface="Arial" pitchFamily="34" charset="0"/>
              </a:rPr>
              <a:t> Better use of highly qualified personnel</a:t>
            </a:r>
            <a:r>
              <a:rPr lang="en-US" sz="2000" i="1" dirty="0">
                <a:solidFill>
                  <a:schemeClr val="bg1"/>
                </a:solidFill>
              </a:rPr>
              <a:t>   </a:t>
            </a:r>
            <a:endParaRPr lang="en-US" sz="2000" i="1" kern="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r">
              <a:defRPr/>
            </a:pPr>
            <a:endParaRPr lang="en-US" sz="2000" i="1" kern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55" name="Group 91">
            <a:extLst>
              <a:ext uri="{FF2B5EF4-FFF2-40B4-BE49-F238E27FC236}">
                <a16:creationId xmlns:a16="http://schemas.microsoft.com/office/drawing/2014/main" id="{B2E711E2-81BE-4759-B2D5-E5263C79C419}"/>
              </a:ext>
            </a:extLst>
          </p:cNvPr>
          <p:cNvGrpSpPr/>
          <p:nvPr/>
        </p:nvGrpSpPr>
        <p:grpSpPr>
          <a:xfrm>
            <a:off x="1005842" y="3682193"/>
            <a:ext cx="1682973" cy="720429"/>
            <a:chOff x="2212900" y="765544"/>
            <a:chExt cx="2167714" cy="1020725"/>
          </a:xfrm>
          <a:solidFill>
            <a:srgbClr val="D1911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7" name="Group 92">
              <a:extLst>
                <a:ext uri="{FF2B5EF4-FFF2-40B4-BE49-F238E27FC236}">
                  <a16:creationId xmlns:a16="http://schemas.microsoft.com/office/drawing/2014/main" id="{C14A1A98-1FBB-444E-B58A-F3A9EC827F2F}"/>
                </a:ext>
              </a:extLst>
            </p:cNvPr>
            <p:cNvGrpSpPr/>
            <p:nvPr/>
          </p:nvGrpSpPr>
          <p:grpSpPr>
            <a:xfrm>
              <a:off x="2212900" y="1041990"/>
              <a:ext cx="734774" cy="744279"/>
              <a:chOff x="1403496" y="1100469"/>
              <a:chExt cx="734774" cy="818707"/>
            </a:xfrm>
            <a:grpFill/>
          </p:grpSpPr>
          <p:sp>
            <p:nvSpPr>
              <p:cNvPr id="64" name="Chevron 4">
                <a:extLst>
                  <a:ext uri="{FF2B5EF4-FFF2-40B4-BE49-F238E27FC236}">
                    <a16:creationId xmlns:a16="http://schemas.microsoft.com/office/drawing/2014/main" id="{8041FC22-D1E5-481E-AA22-F51A13317C87}"/>
                  </a:ext>
                </a:extLst>
              </p:cNvPr>
              <p:cNvSpPr/>
              <p:nvPr/>
            </p:nvSpPr>
            <p:spPr>
              <a:xfrm flipV="1">
                <a:off x="1403496" y="1100469"/>
                <a:ext cx="627319" cy="818707"/>
              </a:xfrm>
              <a:prstGeom prst="chevron">
                <a:avLst>
                  <a:gd name="adj" fmla="val 39830"/>
                </a:avLst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Rectangle 96">
                <a:extLst>
                  <a:ext uri="{FF2B5EF4-FFF2-40B4-BE49-F238E27FC236}">
                    <a16:creationId xmlns:a16="http://schemas.microsoft.com/office/drawing/2014/main" id="{90C9A90F-C888-4F81-9680-728655A7C74C}"/>
                  </a:ext>
                </a:extLst>
              </p:cNvPr>
              <p:cNvSpPr/>
              <p:nvPr/>
            </p:nvSpPr>
            <p:spPr>
              <a:xfrm>
                <a:off x="1738219" y="1100469"/>
                <a:ext cx="400051" cy="818707"/>
              </a:xfrm>
              <a:prstGeom prst="rect">
                <a:avLst/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59" name="Pentagon 2">
              <a:extLst>
                <a:ext uri="{FF2B5EF4-FFF2-40B4-BE49-F238E27FC236}">
                  <a16:creationId xmlns:a16="http://schemas.microsoft.com/office/drawing/2014/main" id="{D67C333C-5775-4B3A-837D-AF9C20AC2AA3}"/>
                </a:ext>
              </a:extLst>
            </p:cNvPr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800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ight Triangle 94">
              <a:extLst>
                <a:ext uri="{FF2B5EF4-FFF2-40B4-BE49-F238E27FC236}">
                  <a16:creationId xmlns:a16="http://schemas.microsoft.com/office/drawing/2014/main" id="{98C768DB-ED27-4875-B37A-586F6BF3523D}"/>
                </a:ext>
              </a:extLst>
            </p:cNvPr>
            <p:cNvSpPr/>
            <p:nvPr/>
          </p:nvSpPr>
          <p:spPr>
            <a:xfrm rot="10800000">
              <a:off x="2613971" y="1509822"/>
              <a:ext cx="318979" cy="276447"/>
            </a:xfrm>
            <a:prstGeom prst="rtTriangle">
              <a:avLst/>
            </a:prstGeom>
            <a:solidFill>
              <a:srgbClr val="8C610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68" name="Pentagon 40">
            <a:extLst>
              <a:ext uri="{FF2B5EF4-FFF2-40B4-BE49-F238E27FC236}">
                <a16:creationId xmlns:a16="http://schemas.microsoft.com/office/drawing/2014/main" id="{238FB247-CBA8-4575-BCE2-6754240EF86D}"/>
              </a:ext>
            </a:extLst>
          </p:cNvPr>
          <p:cNvSpPr/>
          <p:nvPr/>
        </p:nvSpPr>
        <p:spPr>
          <a:xfrm>
            <a:off x="1754816" y="5293191"/>
            <a:ext cx="7084384" cy="523005"/>
          </a:xfrm>
          <a:prstGeom prst="homePlate">
            <a:avLst>
              <a:gd name="adj" fmla="val 33135"/>
            </a:avLst>
          </a:prstGeom>
          <a:solidFill>
            <a:srgbClr val="3081AC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r">
              <a:defRPr/>
            </a:pPr>
            <a:r>
              <a:rPr lang="en-US" sz="2000" i="1" kern="0" dirty="0">
                <a:solidFill>
                  <a:schemeClr val="bg1"/>
                </a:solidFill>
              </a:rPr>
              <a:t>Better quality annotated </a:t>
            </a:r>
            <a:r>
              <a:rPr lang="en-US" sz="2000" i="1" kern="0" dirty="0" err="1">
                <a:solidFill>
                  <a:schemeClr val="bg1"/>
                </a:solidFill>
              </a:rPr>
              <a:t>CRFs</a:t>
            </a:r>
            <a:endParaRPr lang="en-US" sz="2000" i="1" kern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69" name="Group 63">
            <a:extLst>
              <a:ext uri="{FF2B5EF4-FFF2-40B4-BE49-F238E27FC236}">
                <a16:creationId xmlns:a16="http://schemas.microsoft.com/office/drawing/2014/main" id="{4AAF3DD3-BEA5-4E43-9CC9-EC01791EAD09}"/>
              </a:ext>
            </a:extLst>
          </p:cNvPr>
          <p:cNvGrpSpPr/>
          <p:nvPr/>
        </p:nvGrpSpPr>
        <p:grpSpPr>
          <a:xfrm>
            <a:off x="990600" y="5248422"/>
            <a:ext cx="1682974" cy="792472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70" name="Group 64">
              <a:extLst>
                <a:ext uri="{FF2B5EF4-FFF2-40B4-BE49-F238E27FC236}">
                  <a16:creationId xmlns:a16="http://schemas.microsoft.com/office/drawing/2014/main" id="{FD7BF0EB-B947-489B-9988-CABC5335E1AA}"/>
                </a:ext>
              </a:extLst>
            </p:cNvPr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76" name="Chevron 18">
                <a:extLst>
                  <a:ext uri="{FF2B5EF4-FFF2-40B4-BE49-F238E27FC236}">
                    <a16:creationId xmlns:a16="http://schemas.microsoft.com/office/drawing/2014/main" id="{F21819B0-7FF4-432E-A162-ADE692B81692}"/>
                  </a:ext>
                </a:extLst>
              </p:cNvPr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8" name="Rectangle 68">
                <a:extLst>
                  <a:ext uri="{FF2B5EF4-FFF2-40B4-BE49-F238E27FC236}">
                    <a16:creationId xmlns:a16="http://schemas.microsoft.com/office/drawing/2014/main" id="{25D6110E-CD4C-48A1-A136-12FCC5A8CED6}"/>
                  </a:ext>
                </a:extLst>
              </p:cNvPr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72" name="Pentagon 16">
              <a:extLst>
                <a:ext uri="{FF2B5EF4-FFF2-40B4-BE49-F238E27FC236}">
                  <a16:creationId xmlns:a16="http://schemas.microsoft.com/office/drawing/2014/main" id="{8BCB1F4A-982B-4D93-9BE1-CBDC4EF59D00}"/>
                </a:ext>
              </a:extLst>
            </p:cNvPr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rgbClr val="3081AC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800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ight Triangle 66">
              <a:extLst>
                <a:ext uri="{FF2B5EF4-FFF2-40B4-BE49-F238E27FC236}">
                  <a16:creationId xmlns:a16="http://schemas.microsoft.com/office/drawing/2014/main" id="{6D2F4F54-6698-45FB-8752-8578BC2660F9}"/>
                </a:ext>
              </a:extLst>
            </p:cNvPr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rgbClr val="3081A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218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rgbClr val="00B050"/>
                </a:solidFill>
              </a:rPr>
              <a:t>DISCLOSURE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2020| Company Confidential © 2020  AbbVie |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0BD4B03-3F00-4E68-8965-F15594F82D5A}"/>
              </a:ext>
            </a:extLst>
          </p:cNvPr>
          <p:cNvSpPr txBox="1"/>
          <p:nvPr/>
        </p:nvSpPr>
        <p:spPr>
          <a:xfrm>
            <a:off x="2008188" y="1656306"/>
            <a:ext cx="8121650" cy="2224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support of this presentation was provided by AbbVie.  AbbVie participated in the review and approval of the content.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Anja Kreis is an employee AbbVie and may own AbbVie stock.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Wolfgang Rohnert is an employee AbbVie and may own AbbVie stock.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Gerald Leahy works for AbbVie as a contractor and may own AbbVie stock.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759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20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7137E12-5826-4E1F-A5DF-8FEC48433498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53E9513-8271-4965-9367-33C988204FC5}"/>
              </a:ext>
            </a:extLst>
          </p:cNvPr>
          <p:cNvSpPr txBox="1">
            <a:spLocks/>
          </p:cNvSpPr>
          <p:nvPr/>
        </p:nvSpPr>
        <p:spPr>
          <a:xfrm>
            <a:off x="1900980" y="706958"/>
            <a:ext cx="8318500" cy="4981575"/>
          </a:xfrm>
          <a:prstGeom prst="rect">
            <a:avLst/>
          </a:prstGeom>
        </p:spPr>
        <p:txBody>
          <a:bodyPr anchor="ctr"/>
          <a:lstStyle>
            <a:lvl1pPr algn="l" defTabSz="457200" rtl="0" eaLnBrk="1" fontAlgn="base" hangingPunct="1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1" dirty="0">
                <a:solidFill>
                  <a:srgbClr val="002060"/>
                </a:solidFill>
              </a:rPr>
              <a:t>Thank you!</a:t>
            </a:r>
          </a:p>
          <a:p>
            <a:pPr algn="ctr"/>
            <a:r>
              <a:rPr lang="en-US" sz="5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</a:p>
          <a:p>
            <a:pPr algn="ctr"/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anja.kreis@abbvie.com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39873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gen 41">
            <a:extLst>
              <a:ext uri="{FF2B5EF4-FFF2-40B4-BE49-F238E27FC236}">
                <a16:creationId xmlns:a16="http://schemas.microsoft.com/office/drawing/2014/main" id="{736D13D9-05C8-4D5D-BDF5-21E1EA3869E1}"/>
              </a:ext>
            </a:extLst>
          </p:cNvPr>
          <p:cNvSpPr/>
          <p:nvPr/>
        </p:nvSpPr>
        <p:spPr>
          <a:xfrm>
            <a:off x="1954221" y="2047254"/>
            <a:ext cx="1371600" cy="3048000"/>
          </a:xfrm>
          <a:prstGeom prst="arc">
            <a:avLst>
              <a:gd name="adj1" fmla="val 16797484"/>
              <a:gd name="adj2" fmla="val 469538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059D940-B780-4105-97C4-2849F92EB08C}"/>
              </a:ext>
            </a:extLst>
          </p:cNvPr>
          <p:cNvSpPr txBox="1"/>
          <p:nvPr/>
        </p:nvSpPr>
        <p:spPr>
          <a:xfrm>
            <a:off x="2857500" y="4953000"/>
            <a:ext cx="6153459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>
                <a:solidFill>
                  <a:schemeClr val="bg1"/>
                </a:solidFill>
              </a:rPr>
              <a:t>   </a:t>
            </a:r>
            <a:r>
              <a:rPr lang="de-DE" sz="2000" b="1" dirty="0" err="1">
                <a:solidFill>
                  <a:schemeClr val="bg1"/>
                </a:solidFill>
              </a:rPr>
              <a:t>Challenges</a:t>
            </a:r>
            <a:r>
              <a:rPr lang="de-DE" sz="2000" b="1" dirty="0">
                <a:solidFill>
                  <a:schemeClr val="bg1"/>
                </a:solidFill>
              </a:rPr>
              <a:t> and </a:t>
            </a:r>
            <a:r>
              <a:rPr lang="de-DE" sz="2000" b="1" dirty="0" err="1">
                <a:solidFill>
                  <a:schemeClr val="bg1"/>
                </a:solidFill>
              </a:rPr>
              <a:t>Business</a:t>
            </a:r>
            <a:r>
              <a:rPr lang="de-DE" sz="2000" b="1" dirty="0">
                <a:solidFill>
                  <a:schemeClr val="bg1"/>
                </a:solidFill>
              </a:rPr>
              <a:t> Impact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B313628C-FD2D-4832-AE89-E5BDFA963735}"/>
              </a:ext>
            </a:extLst>
          </p:cNvPr>
          <p:cNvSpPr txBox="1"/>
          <p:nvPr/>
        </p:nvSpPr>
        <p:spPr>
          <a:xfrm>
            <a:off x="3124200" y="4400490"/>
            <a:ext cx="5886759" cy="400110"/>
          </a:xfrm>
          <a:prstGeom prst="rect">
            <a:avLst/>
          </a:prstGeom>
          <a:solidFill>
            <a:srgbClr val="D0BC44"/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>
                <a:solidFill>
                  <a:schemeClr val="bg1"/>
                </a:solidFill>
              </a:rPr>
              <a:t>   Manual </a:t>
            </a:r>
            <a:r>
              <a:rPr lang="de-DE" sz="2000" b="1" dirty="0" err="1">
                <a:solidFill>
                  <a:schemeClr val="bg1"/>
                </a:solidFill>
              </a:rPr>
              <a:t>vs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automated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process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0373173-935C-45AA-A470-4E5331F0315A}"/>
              </a:ext>
            </a:extLst>
          </p:cNvPr>
          <p:cNvSpPr txBox="1"/>
          <p:nvPr/>
        </p:nvSpPr>
        <p:spPr>
          <a:xfrm>
            <a:off x="3295341" y="3867090"/>
            <a:ext cx="5715618" cy="400110"/>
          </a:xfrm>
          <a:prstGeom prst="rect">
            <a:avLst/>
          </a:prstGeom>
          <a:solidFill>
            <a:srgbClr val="E0D384"/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>
                <a:solidFill>
                  <a:schemeClr val="bg1"/>
                </a:solidFill>
              </a:rPr>
              <a:t>   </a:t>
            </a:r>
            <a:r>
              <a:rPr lang="de-DE" sz="2000" b="1" dirty="0" err="1">
                <a:solidFill>
                  <a:schemeClr val="bg1"/>
                </a:solidFill>
              </a:rPr>
              <a:t>aCRF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creator</a:t>
            </a:r>
            <a:r>
              <a:rPr lang="de-DE" sz="2000" b="1" dirty="0">
                <a:solidFill>
                  <a:schemeClr val="bg1"/>
                </a:solidFill>
              </a:rPr>
              <a:t> – </a:t>
            </a:r>
            <a:r>
              <a:rPr lang="de-DE" sz="2000" b="1" dirty="0" err="1">
                <a:solidFill>
                  <a:schemeClr val="bg1"/>
                </a:solidFill>
              </a:rPr>
              <a:t>Overview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00C3AAC-4108-4BE2-8FF2-E15D2F8C2A85}"/>
              </a:ext>
            </a:extLst>
          </p:cNvPr>
          <p:cNvSpPr txBox="1"/>
          <p:nvPr/>
        </p:nvSpPr>
        <p:spPr>
          <a:xfrm>
            <a:off x="3314701" y="3371199"/>
            <a:ext cx="5696258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>
                <a:solidFill>
                  <a:schemeClr val="bg1"/>
                </a:solidFill>
              </a:rPr>
              <a:t>    </a:t>
            </a:r>
            <a:r>
              <a:rPr lang="de-DE" sz="2000" b="1" dirty="0" err="1">
                <a:solidFill>
                  <a:schemeClr val="bg1"/>
                </a:solidFill>
              </a:rPr>
              <a:t>aCRF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creator</a:t>
            </a:r>
            <a:r>
              <a:rPr lang="de-DE" sz="2000" b="1" dirty="0">
                <a:solidFill>
                  <a:schemeClr val="bg1"/>
                </a:solidFill>
              </a:rPr>
              <a:t> – </a:t>
            </a:r>
            <a:r>
              <a:rPr lang="de-DE" sz="2000" b="1" dirty="0" err="1">
                <a:solidFill>
                  <a:schemeClr val="bg1"/>
                </a:solidFill>
              </a:rPr>
              <a:t>Requirements</a:t>
            </a:r>
            <a:r>
              <a:rPr lang="de-DE" sz="2000" b="1" dirty="0">
                <a:solidFill>
                  <a:schemeClr val="bg1"/>
                </a:solidFill>
              </a:rPr>
              <a:t> and Guidelines</a:t>
            </a:r>
            <a:endParaRPr lang="de-DE" sz="2000" b="1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020987C-52B4-472D-AB25-C22ED8995FD0}"/>
              </a:ext>
            </a:extLst>
          </p:cNvPr>
          <p:cNvSpPr txBox="1"/>
          <p:nvPr/>
        </p:nvSpPr>
        <p:spPr>
          <a:xfrm>
            <a:off x="3124200" y="2286000"/>
            <a:ext cx="5886759" cy="40011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>
                <a:solidFill>
                  <a:schemeClr val="bg1"/>
                </a:solidFill>
              </a:rPr>
              <a:t>   </a:t>
            </a:r>
            <a:r>
              <a:rPr lang="de-DE" sz="2000" b="1" dirty="0" err="1">
                <a:solidFill>
                  <a:schemeClr val="bg1"/>
                </a:solidFill>
              </a:rPr>
              <a:t>Challenges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of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manual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process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BECC977-8C89-4BE5-AC61-7AA65BCD9439}"/>
              </a:ext>
            </a:extLst>
          </p:cNvPr>
          <p:cNvSpPr txBox="1"/>
          <p:nvPr/>
        </p:nvSpPr>
        <p:spPr>
          <a:xfrm>
            <a:off x="2895600" y="1759539"/>
            <a:ext cx="6115359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   Introduction </a:t>
            </a:r>
            <a:r>
              <a:rPr lang="en-US" sz="2000" b="1" dirty="0" err="1">
                <a:solidFill>
                  <a:schemeClr val="bg1"/>
                </a:solidFill>
              </a:rPr>
              <a:t>aCRF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rgbClr val="00B050"/>
                </a:solidFill>
              </a:rPr>
              <a:t>AGENDA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2020| Company Confidential © 2020  AbbVie |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FF07ABD-CDFC-4803-A42E-1AE9D6E55B5E}"/>
              </a:ext>
            </a:extLst>
          </p:cNvPr>
          <p:cNvSpPr/>
          <p:nvPr/>
        </p:nvSpPr>
        <p:spPr>
          <a:xfrm>
            <a:off x="3124200" y="3352800"/>
            <a:ext cx="381000" cy="379818"/>
          </a:xfrm>
          <a:prstGeom prst="ellipse">
            <a:avLst/>
          </a:prstGeom>
          <a:solidFill>
            <a:schemeClr val="bg2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893F2F5-1228-4518-B8B6-BA38BF90EFCC}"/>
              </a:ext>
            </a:extLst>
          </p:cNvPr>
          <p:cNvSpPr/>
          <p:nvPr/>
        </p:nvSpPr>
        <p:spPr>
          <a:xfrm>
            <a:off x="3104841" y="3857824"/>
            <a:ext cx="381000" cy="379818"/>
          </a:xfrm>
          <a:prstGeom prst="ellipse">
            <a:avLst/>
          </a:prstGeom>
          <a:solidFill>
            <a:schemeClr val="bg2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F8F6BC4-1B48-4B9F-83C1-22369034E14E}"/>
              </a:ext>
            </a:extLst>
          </p:cNvPr>
          <p:cNvSpPr/>
          <p:nvPr/>
        </p:nvSpPr>
        <p:spPr>
          <a:xfrm>
            <a:off x="2895600" y="4404009"/>
            <a:ext cx="381000" cy="379818"/>
          </a:xfrm>
          <a:prstGeom prst="ellipse">
            <a:avLst/>
          </a:prstGeom>
          <a:solidFill>
            <a:schemeClr val="bg2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A555099-8256-4767-A824-D6A4F69829B3}"/>
              </a:ext>
            </a:extLst>
          </p:cNvPr>
          <p:cNvSpPr/>
          <p:nvPr/>
        </p:nvSpPr>
        <p:spPr>
          <a:xfrm>
            <a:off x="2667000" y="1752600"/>
            <a:ext cx="381000" cy="379818"/>
          </a:xfrm>
          <a:prstGeom prst="ellipse">
            <a:avLst/>
          </a:prstGeom>
          <a:solidFill>
            <a:schemeClr val="bg2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F2A9A67-3262-4F86-BF7E-A471DB4D6900}"/>
              </a:ext>
            </a:extLst>
          </p:cNvPr>
          <p:cNvSpPr/>
          <p:nvPr/>
        </p:nvSpPr>
        <p:spPr>
          <a:xfrm>
            <a:off x="2895600" y="2286946"/>
            <a:ext cx="381000" cy="379818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6035F89-6137-4E2D-94E3-894B242C36AA}"/>
              </a:ext>
            </a:extLst>
          </p:cNvPr>
          <p:cNvSpPr/>
          <p:nvPr/>
        </p:nvSpPr>
        <p:spPr>
          <a:xfrm>
            <a:off x="2667000" y="4953000"/>
            <a:ext cx="381000" cy="379818"/>
          </a:xfrm>
          <a:prstGeom prst="ellipse">
            <a:avLst/>
          </a:prstGeom>
          <a:solidFill>
            <a:schemeClr val="bg2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2EFFA24-63E5-40CA-BC16-47871B166DB4}"/>
              </a:ext>
            </a:extLst>
          </p:cNvPr>
          <p:cNvSpPr txBox="1"/>
          <p:nvPr/>
        </p:nvSpPr>
        <p:spPr>
          <a:xfrm>
            <a:off x="3261360" y="2822662"/>
            <a:ext cx="574959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de-DE" sz="2000" b="1" dirty="0">
                <a:solidFill>
                  <a:schemeClr val="bg1"/>
                </a:solidFill>
              </a:rPr>
              <a:t>   </a:t>
            </a:r>
            <a:r>
              <a:rPr lang="de-DE" sz="2000" b="1" dirty="0" err="1">
                <a:solidFill>
                  <a:schemeClr val="bg1"/>
                </a:solidFill>
              </a:rPr>
              <a:t>Why</a:t>
            </a:r>
            <a:r>
              <a:rPr lang="de-DE" sz="2000" b="1" dirty="0">
                <a:solidFill>
                  <a:schemeClr val="bg1"/>
                </a:solidFill>
              </a:rPr>
              <a:t> not </a:t>
            </a:r>
            <a:r>
              <a:rPr lang="de-DE" sz="2000" b="1" dirty="0" err="1">
                <a:solidFill>
                  <a:schemeClr val="bg1"/>
                </a:solidFill>
              </a:rPr>
              <a:t>buy</a:t>
            </a:r>
            <a:r>
              <a:rPr lang="de-DE" sz="2000" b="1" dirty="0">
                <a:solidFill>
                  <a:schemeClr val="bg1"/>
                </a:solidFill>
              </a:rPr>
              <a:t> a </a:t>
            </a:r>
            <a:r>
              <a:rPr lang="de-DE" sz="2000" b="1" dirty="0" err="1">
                <a:solidFill>
                  <a:schemeClr val="bg1"/>
                </a:solidFill>
              </a:rPr>
              <a:t>commercial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tool</a:t>
            </a:r>
            <a:r>
              <a:rPr lang="de-DE" sz="20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A48AE0FD-8BC5-40F9-840C-5DA61E664FDB}"/>
              </a:ext>
            </a:extLst>
          </p:cNvPr>
          <p:cNvSpPr/>
          <p:nvPr/>
        </p:nvSpPr>
        <p:spPr>
          <a:xfrm>
            <a:off x="3048000" y="2819400"/>
            <a:ext cx="381000" cy="379818"/>
          </a:xfrm>
          <a:prstGeom prst="ellipse">
            <a:avLst/>
          </a:prstGeom>
          <a:solidFill>
            <a:schemeClr val="bg2"/>
          </a:solidFill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7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Annotated Case Report Forms (</a:t>
            </a:r>
            <a:r>
              <a:rPr lang="en-US" sz="2800" b="1" dirty="0" err="1">
                <a:solidFill>
                  <a:srgbClr val="00B050"/>
                </a:solidFill>
              </a:rPr>
              <a:t>aCRF</a:t>
            </a:r>
            <a:r>
              <a:rPr lang="en-US" sz="2800" b="1" dirty="0">
                <a:solidFill>
                  <a:srgbClr val="00B050"/>
                </a:solidFill>
              </a:rPr>
              <a:t>)</a:t>
            </a:r>
            <a:endParaRPr lang="de-DE" sz="2800" b="1" dirty="0">
              <a:solidFill>
                <a:srgbClr val="00B05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2020| Company Confidential © 2020  AbbVie |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5D13CA-CA50-496E-B474-AF2D9F1A1CD6}"/>
              </a:ext>
            </a:extLst>
          </p:cNvPr>
          <p:cNvSpPr txBox="1">
            <a:spLocks/>
          </p:cNvSpPr>
          <p:nvPr/>
        </p:nvSpPr>
        <p:spPr>
          <a:xfrm>
            <a:off x="1935163" y="1279527"/>
            <a:ext cx="8318500" cy="498157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/>
            <a:endParaRPr lang="en-US"/>
          </a:p>
          <a:p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E4750E-536A-41ED-92E7-6E44B7B2568B}"/>
              </a:ext>
            </a:extLst>
          </p:cNvPr>
          <p:cNvSpPr txBox="1">
            <a:spLocks/>
          </p:cNvSpPr>
          <p:nvPr/>
        </p:nvSpPr>
        <p:spPr>
          <a:xfrm>
            <a:off x="2087563" y="1431927"/>
            <a:ext cx="8318500" cy="498157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/>
            <a:endParaRPr lang="en-US"/>
          </a:p>
          <a:p>
            <a:endParaRPr lang="en-US"/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F247E91E-9F15-4A9F-A1F4-43721027987E}"/>
              </a:ext>
            </a:extLst>
          </p:cNvPr>
          <p:cNvSpPr/>
          <p:nvPr/>
        </p:nvSpPr>
        <p:spPr>
          <a:xfrm flipH="1">
            <a:off x="685799" y="1085851"/>
            <a:ext cx="5410201" cy="820062"/>
          </a:xfrm>
          <a:prstGeom prst="snip1Rect">
            <a:avLst/>
          </a:prstGeom>
          <a:solidFill>
            <a:srgbClr val="ECB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/>
              <a:t>Annotated Case Report Forms (</a:t>
            </a:r>
            <a:r>
              <a:rPr lang="en-US" sz="2000" dirty="0" err="1"/>
              <a:t>aCRF</a:t>
            </a:r>
            <a:r>
              <a:rPr lang="en-US" sz="2000" dirty="0"/>
              <a:t>) - </a:t>
            </a:r>
            <a:r>
              <a:rPr lang="de-DE" sz="2000" dirty="0"/>
              <a:t>Key </a:t>
            </a:r>
            <a:r>
              <a:rPr lang="de-DE" sz="2000" dirty="0" err="1"/>
              <a:t>CDISC</a:t>
            </a:r>
            <a:r>
              <a:rPr lang="de-DE" sz="2000" dirty="0"/>
              <a:t> </a:t>
            </a:r>
            <a:r>
              <a:rPr lang="de-DE" sz="2000" dirty="0" err="1"/>
              <a:t>submission</a:t>
            </a:r>
            <a:r>
              <a:rPr lang="de-DE" sz="2000" dirty="0"/>
              <a:t> </a:t>
            </a:r>
            <a:r>
              <a:rPr lang="de-DE" sz="2000" dirty="0" err="1"/>
              <a:t>deliverable</a:t>
            </a:r>
            <a:r>
              <a:rPr lang="de-DE" sz="2000" dirty="0"/>
              <a:t>.</a:t>
            </a:r>
          </a:p>
        </p:txBody>
      </p:sp>
      <p:sp>
        <p:nvSpPr>
          <p:cNvPr id="11" name="Rectangle: Single Corner Snipped 6">
            <a:extLst>
              <a:ext uri="{FF2B5EF4-FFF2-40B4-BE49-F238E27FC236}">
                <a16:creationId xmlns:a16="http://schemas.microsoft.com/office/drawing/2014/main" id="{B2F46FC1-55D1-441C-A7B8-CBF200432F05}"/>
              </a:ext>
            </a:extLst>
          </p:cNvPr>
          <p:cNvSpPr/>
          <p:nvPr/>
        </p:nvSpPr>
        <p:spPr>
          <a:xfrm flipH="1">
            <a:off x="6599044" y="1109892"/>
            <a:ext cx="3663948" cy="5303609"/>
          </a:xfrm>
          <a:prstGeom prst="snip1Rect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/>
          </a:p>
        </p:txBody>
      </p:sp>
      <p:sp>
        <p:nvSpPr>
          <p:cNvPr id="13" name="Rectangle: Single Corner Snipped 7">
            <a:extLst>
              <a:ext uri="{FF2B5EF4-FFF2-40B4-BE49-F238E27FC236}">
                <a16:creationId xmlns:a16="http://schemas.microsoft.com/office/drawing/2014/main" id="{10DE3CEA-C3AE-45B1-9F61-6F10A780FD76}"/>
              </a:ext>
            </a:extLst>
          </p:cNvPr>
          <p:cNvSpPr/>
          <p:nvPr/>
        </p:nvSpPr>
        <p:spPr>
          <a:xfrm flipH="1">
            <a:off x="685798" y="1959022"/>
            <a:ext cx="5391543" cy="1338593"/>
          </a:xfrm>
          <a:prstGeom prst="snip1Rect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000" dirty="0"/>
              <a:t>Importance of the </a:t>
            </a:r>
            <a:r>
              <a:rPr lang="en-US" sz="2000" dirty="0" err="1"/>
              <a:t>aCRF</a:t>
            </a:r>
            <a:r>
              <a:rPr lang="en-US" sz="2000" dirty="0"/>
              <a:t> for regulatory agencies. </a:t>
            </a:r>
          </a:p>
          <a:p>
            <a:pPr lvl="0"/>
            <a:r>
              <a:rPr lang="en-US" sz="2000" dirty="0"/>
              <a:t>Support FDA reviewer to find the origin of data variables.</a:t>
            </a:r>
          </a:p>
        </p:txBody>
      </p:sp>
      <p:sp>
        <p:nvSpPr>
          <p:cNvPr id="15" name="Rectangle: Single Corner Snipped 9">
            <a:extLst>
              <a:ext uri="{FF2B5EF4-FFF2-40B4-BE49-F238E27FC236}">
                <a16:creationId xmlns:a16="http://schemas.microsoft.com/office/drawing/2014/main" id="{38F012D5-72E4-4D75-9F7F-1FA775A35A47}"/>
              </a:ext>
            </a:extLst>
          </p:cNvPr>
          <p:cNvSpPr/>
          <p:nvPr/>
        </p:nvSpPr>
        <p:spPr>
          <a:xfrm flipH="1">
            <a:off x="838200" y="3350722"/>
            <a:ext cx="5239141" cy="3077540"/>
          </a:xfrm>
          <a:prstGeom prst="snip1Rect">
            <a:avLst/>
          </a:prstGeom>
          <a:solidFill>
            <a:srgbClr val="308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r>
              <a:rPr lang="en-US" sz="2000" dirty="0"/>
              <a:t>Importance of the </a:t>
            </a:r>
            <a:r>
              <a:rPr lang="en-US" sz="2000" dirty="0" err="1"/>
              <a:t>aCRF</a:t>
            </a:r>
            <a:r>
              <a:rPr lang="en-US" sz="2000" dirty="0"/>
              <a:t> for study teams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SDTM annotation performed per study at least two times: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beginning of study for study team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end of study for SDTM submission package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Use by Data Management/Data Science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Use for creating </a:t>
            </a:r>
            <a:r>
              <a:rPr lang="en-US" sz="2000" dirty="0" err="1"/>
              <a:t>ADaM</a:t>
            </a:r>
            <a:r>
              <a:rPr lang="en-US" sz="2000" dirty="0"/>
              <a:t> datasets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19FEA5-198B-44A6-8FB0-04CCBD664EFA}"/>
              </a:ext>
            </a:extLst>
          </p:cNvPr>
          <p:cNvSpPr/>
          <p:nvPr/>
        </p:nvSpPr>
        <p:spPr>
          <a:xfrm>
            <a:off x="7406568" y="3505200"/>
            <a:ext cx="110888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0A150F7-0124-4A99-AC42-030F33DF3570}"/>
              </a:ext>
            </a:extLst>
          </p:cNvPr>
          <p:cNvSpPr/>
          <p:nvPr/>
        </p:nvSpPr>
        <p:spPr>
          <a:xfrm>
            <a:off x="6804963" y="3496755"/>
            <a:ext cx="110888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DBC0BBD-5BBC-45CF-B8D8-89A677FAB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678" y="2139106"/>
            <a:ext cx="3426643" cy="3320921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B97036AF-D2BC-4C2D-9EE6-DA30A40D7139}"/>
              </a:ext>
            </a:extLst>
          </p:cNvPr>
          <p:cNvSpPr/>
          <p:nvPr/>
        </p:nvSpPr>
        <p:spPr>
          <a:xfrm>
            <a:off x="6765747" y="2396487"/>
            <a:ext cx="2499750" cy="720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70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en-US" sz="2800" b="1">
                <a:solidFill>
                  <a:srgbClr val="00B050"/>
                </a:solidFill>
              </a:rPr>
              <a:t>Challenges of manual process</a:t>
            </a:r>
            <a:endParaRPr lang="de-DE" sz="2800" b="1">
              <a:solidFill>
                <a:srgbClr val="00B05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2020| Company Confidential © 2020  AbbVie |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5D13CA-CA50-496E-B474-AF2D9F1A1CD6}"/>
              </a:ext>
            </a:extLst>
          </p:cNvPr>
          <p:cNvSpPr txBox="1">
            <a:spLocks/>
          </p:cNvSpPr>
          <p:nvPr/>
        </p:nvSpPr>
        <p:spPr>
          <a:xfrm>
            <a:off x="1935163" y="1279527"/>
            <a:ext cx="8318500" cy="498157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/>
            <a:endParaRPr lang="en-US"/>
          </a:p>
          <a:p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E4750E-536A-41ED-92E7-6E44B7B2568B}"/>
              </a:ext>
            </a:extLst>
          </p:cNvPr>
          <p:cNvSpPr txBox="1">
            <a:spLocks/>
          </p:cNvSpPr>
          <p:nvPr/>
        </p:nvSpPr>
        <p:spPr>
          <a:xfrm>
            <a:off x="-2689009" y="1196552"/>
            <a:ext cx="8318500" cy="498157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/>
            <a:endParaRPr lang="en-US"/>
          </a:p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337E939-0EE3-49BF-A87B-8A87DD5E4CF5}"/>
              </a:ext>
            </a:extLst>
          </p:cNvPr>
          <p:cNvSpPr/>
          <p:nvPr/>
        </p:nvSpPr>
        <p:spPr>
          <a:xfrm>
            <a:off x="1896139" y="1127127"/>
            <a:ext cx="2752062" cy="2855687"/>
          </a:xfrm>
          <a:custGeom>
            <a:avLst/>
            <a:gdLst>
              <a:gd name="connsiteX0" fmla="*/ 0 w 924388"/>
              <a:gd name="connsiteY0" fmla="*/ 402109 h 804217"/>
              <a:gd name="connsiteX1" fmla="*/ 201054 w 924388"/>
              <a:gd name="connsiteY1" fmla="*/ 0 h 804217"/>
              <a:gd name="connsiteX2" fmla="*/ 723334 w 924388"/>
              <a:gd name="connsiteY2" fmla="*/ 0 h 804217"/>
              <a:gd name="connsiteX3" fmla="*/ 924388 w 924388"/>
              <a:gd name="connsiteY3" fmla="*/ 402109 h 804217"/>
              <a:gd name="connsiteX4" fmla="*/ 723334 w 924388"/>
              <a:gd name="connsiteY4" fmla="*/ 804217 h 804217"/>
              <a:gd name="connsiteX5" fmla="*/ 201054 w 924388"/>
              <a:gd name="connsiteY5" fmla="*/ 804217 h 804217"/>
              <a:gd name="connsiteX6" fmla="*/ 0 w 924388"/>
              <a:gd name="connsiteY6" fmla="*/ 402109 h 80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4388" h="804217">
                <a:moveTo>
                  <a:pt x="462193" y="0"/>
                </a:moveTo>
                <a:lnTo>
                  <a:pt x="924387" y="174917"/>
                </a:lnTo>
                <a:lnTo>
                  <a:pt x="924387" y="629300"/>
                </a:lnTo>
                <a:lnTo>
                  <a:pt x="462193" y="804217"/>
                </a:lnTo>
                <a:lnTo>
                  <a:pt x="1" y="629300"/>
                </a:lnTo>
                <a:lnTo>
                  <a:pt x="1" y="174917"/>
                </a:lnTo>
                <a:lnTo>
                  <a:pt x="462193" y="0"/>
                </a:lnTo>
                <a:close/>
              </a:path>
            </a:pathLst>
          </a:custGeom>
          <a:solidFill>
            <a:srgbClr val="ECB44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184" tIns="166911" rIns="148185" bIns="166910" numCol="1" spcCol="1270" anchor="ctr" anchorCtr="0">
            <a:noAutofit/>
          </a:bodyPr>
          <a:lstStyle/>
          <a:p>
            <a:pPr algn="ctr"/>
            <a:r>
              <a:rPr lang="en-US" dirty="0"/>
              <a:t>Manual annotation takes a week or more per study.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Manual </a:t>
            </a:r>
            <a:r>
              <a:rPr lang="en-US" dirty="0" err="1">
                <a:solidFill>
                  <a:schemeClr val="bg1"/>
                </a:solidFill>
              </a:rPr>
              <a:t>aCRF</a:t>
            </a:r>
            <a:r>
              <a:rPr lang="en-US" dirty="0">
                <a:solidFill>
                  <a:schemeClr val="bg1"/>
                </a:solidFill>
              </a:rPr>
              <a:t> bookmark creation usually takes several hours.</a:t>
            </a:r>
          </a:p>
        </p:txBody>
      </p:sp>
      <p:sp>
        <p:nvSpPr>
          <p:cNvPr id="9" name="Freeform: Shape 4">
            <a:extLst>
              <a:ext uri="{FF2B5EF4-FFF2-40B4-BE49-F238E27FC236}">
                <a16:creationId xmlns:a16="http://schemas.microsoft.com/office/drawing/2014/main" id="{2024DC1A-F21A-4C25-9628-76D1D9D8A33B}"/>
              </a:ext>
            </a:extLst>
          </p:cNvPr>
          <p:cNvSpPr/>
          <p:nvPr/>
        </p:nvSpPr>
        <p:spPr>
          <a:xfrm>
            <a:off x="4701872" y="1113577"/>
            <a:ext cx="2742963" cy="2855687"/>
          </a:xfrm>
          <a:custGeom>
            <a:avLst/>
            <a:gdLst>
              <a:gd name="connsiteX0" fmla="*/ 0 w 924388"/>
              <a:gd name="connsiteY0" fmla="*/ 402109 h 804217"/>
              <a:gd name="connsiteX1" fmla="*/ 201054 w 924388"/>
              <a:gd name="connsiteY1" fmla="*/ 0 h 804217"/>
              <a:gd name="connsiteX2" fmla="*/ 723334 w 924388"/>
              <a:gd name="connsiteY2" fmla="*/ 0 h 804217"/>
              <a:gd name="connsiteX3" fmla="*/ 924388 w 924388"/>
              <a:gd name="connsiteY3" fmla="*/ 402109 h 804217"/>
              <a:gd name="connsiteX4" fmla="*/ 723334 w 924388"/>
              <a:gd name="connsiteY4" fmla="*/ 804217 h 804217"/>
              <a:gd name="connsiteX5" fmla="*/ 201054 w 924388"/>
              <a:gd name="connsiteY5" fmla="*/ 804217 h 804217"/>
              <a:gd name="connsiteX6" fmla="*/ 0 w 924388"/>
              <a:gd name="connsiteY6" fmla="*/ 402109 h 80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4388" h="804217">
                <a:moveTo>
                  <a:pt x="462193" y="0"/>
                </a:moveTo>
                <a:lnTo>
                  <a:pt x="924387" y="174917"/>
                </a:lnTo>
                <a:lnTo>
                  <a:pt x="924387" y="629300"/>
                </a:lnTo>
                <a:lnTo>
                  <a:pt x="462193" y="804217"/>
                </a:lnTo>
                <a:lnTo>
                  <a:pt x="1" y="629300"/>
                </a:lnTo>
                <a:lnTo>
                  <a:pt x="1" y="174917"/>
                </a:lnTo>
                <a:lnTo>
                  <a:pt x="462193" y="0"/>
                </a:lnTo>
                <a:close/>
              </a:path>
            </a:pathLst>
          </a:custGeom>
          <a:solidFill>
            <a:srgbClr val="3081A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-8889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-8889"/>
            </a:schemeClr>
          </a:effectRef>
          <a:fontRef idx="minor">
            <a:schemeClr val="lt1"/>
          </a:fontRef>
        </p:style>
        <p:txBody>
          <a:bodyPr spcFirstLastPara="0" vert="horz" wrap="square" lIns="148184" tIns="166911" rIns="148185" bIns="166910" numCol="1" spcCol="1270" anchor="ctr" anchorCtr="0">
            <a:noAutofit/>
          </a:bodyPr>
          <a:lstStyle/>
          <a:p>
            <a:pPr algn="ctr"/>
            <a:r>
              <a:rPr lang="en-US" dirty="0"/>
              <a:t>The work is done by highly qualified personal. Annotation is a complex Process.</a:t>
            </a:r>
          </a:p>
        </p:txBody>
      </p:sp>
      <p:sp>
        <p:nvSpPr>
          <p:cNvPr id="10" name="Freeform: Shape 5">
            <a:extLst>
              <a:ext uri="{FF2B5EF4-FFF2-40B4-BE49-F238E27FC236}">
                <a16:creationId xmlns:a16="http://schemas.microsoft.com/office/drawing/2014/main" id="{68D46DD9-5F47-4978-9573-8577794F6E50}"/>
              </a:ext>
            </a:extLst>
          </p:cNvPr>
          <p:cNvSpPr/>
          <p:nvPr/>
        </p:nvSpPr>
        <p:spPr>
          <a:xfrm>
            <a:off x="7521152" y="1127126"/>
            <a:ext cx="2708628" cy="2814200"/>
          </a:xfrm>
          <a:custGeom>
            <a:avLst/>
            <a:gdLst>
              <a:gd name="connsiteX0" fmla="*/ 0 w 924388"/>
              <a:gd name="connsiteY0" fmla="*/ 402109 h 804217"/>
              <a:gd name="connsiteX1" fmla="*/ 201054 w 924388"/>
              <a:gd name="connsiteY1" fmla="*/ 0 h 804217"/>
              <a:gd name="connsiteX2" fmla="*/ 723334 w 924388"/>
              <a:gd name="connsiteY2" fmla="*/ 0 h 804217"/>
              <a:gd name="connsiteX3" fmla="*/ 924388 w 924388"/>
              <a:gd name="connsiteY3" fmla="*/ 402109 h 804217"/>
              <a:gd name="connsiteX4" fmla="*/ 723334 w 924388"/>
              <a:gd name="connsiteY4" fmla="*/ 804217 h 804217"/>
              <a:gd name="connsiteX5" fmla="*/ 201054 w 924388"/>
              <a:gd name="connsiteY5" fmla="*/ 804217 h 804217"/>
              <a:gd name="connsiteX6" fmla="*/ 0 w 924388"/>
              <a:gd name="connsiteY6" fmla="*/ 402109 h 80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4388" h="804217">
                <a:moveTo>
                  <a:pt x="462193" y="0"/>
                </a:moveTo>
                <a:lnTo>
                  <a:pt x="924387" y="174917"/>
                </a:lnTo>
                <a:lnTo>
                  <a:pt x="924387" y="629300"/>
                </a:lnTo>
                <a:lnTo>
                  <a:pt x="462193" y="804217"/>
                </a:lnTo>
                <a:lnTo>
                  <a:pt x="1" y="629300"/>
                </a:lnTo>
                <a:lnTo>
                  <a:pt x="1" y="174917"/>
                </a:lnTo>
                <a:lnTo>
                  <a:pt x="462193" y="0"/>
                </a:lnTo>
                <a:close/>
              </a:path>
            </a:pathLst>
          </a:custGeom>
          <a:solidFill>
            <a:srgbClr val="E35A3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-13333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-13333"/>
            </a:schemeClr>
          </a:effectRef>
          <a:fontRef idx="minor">
            <a:schemeClr val="lt1"/>
          </a:fontRef>
        </p:style>
        <p:txBody>
          <a:bodyPr spcFirstLastPara="0" vert="horz" wrap="square" lIns="91440" tIns="144051" rIns="125325" bIns="144050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latin typeface="+mj-lt"/>
            </a:endParaRPr>
          </a:p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latin typeface="+mj-lt"/>
              </a:rPr>
              <a:t>Knowledge needed in different tools.</a:t>
            </a:r>
            <a:r>
              <a:rPr lang="en-US" altLang="de-DE" dirty="0">
                <a:latin typeface="+mj-lt"/>
              </a:rPr>
              <a:t> Each tool is providing partial information which needs to be combined manually.</a:t>
            </a:r>
          </a:p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latin typeface="+mj-lt"/>
            </a:endParaRPr>
          </a:p>
        </p:txBody>
      </p:sp>
      <p:sp>
        <p:nvSpPr>
          <p:cNvPr id="18" name="Freeform: Shape 6">
            <a:extLst>
              <a:ext uri="{FF2B5EF4-FFF2-40B4-BE49-F238E27FC236}">
                <a16:creationId xmlns:a16="http://schemas.microsoft.com/office/drawing/2014/main" id="{BA93359C-F021-4889-8AF4-38642B220359}"/>
              </a:ext>
            </a:extLst>
          </p:cNvPr>
          <p:cNvSpPr/>
          <p:nvPr/>
        </p:nvSpPr>
        <p:spPr>
          <a:xfrm>
            <a:off x="6125515" y="3405910"/>
            <a:ext cx="2732511" cy="2766578"/>
          </a:xfrm>
          <a:custGeom>
            <a:avLst/>
            <a:gdLst>
              <a:gd name="connsiteX0" fmla="*/ 0 w 924388"/>
              <a:gd name="connsiteY0" fmla="*/ 402109 h 804217"/>
              <a:gd name="connsiteX1" fmla="*/ 201054 w 924388"/>
              <a:gd name="connsiteY1" fmla="*/ 0 h 804217"/>
              <a:gd name="connsiteX2" fmla="*/ 723334 w 924388"/>
              <a:gd name="connsiteY2" fmla="*/ 0 h 804217"/>
              <a:gd name="connsiteX3" fmla="*/ 924388 w 924388"/>
              <a:gd name="connsiteY3" fmla="*/ 402109 h 804217"/>
              <a:gd name="connsiteX4" fmla="*/ 723334 w 924388"/>
              <a:gd name="connsiteY4" fmla="*/ 804217 h 804217"/>
              <a:gd name="connsiteX5" fmla="*/ 201054 w 924388"/>
              <a:gd name="connsiteY5" fmla="*/ 804217 h 804217"/>
              <a:gd name="connsiteX6" fmla="*/ 0 w 924388"/>
              <a:gd name="connsiteY6" fmla="*/ 402109 h 80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4388" h="804217">
                <a:moveTo>
                  <a:pt x="462193" y="0"/>
                </a:moveTo>
                <a:lnTo>
                  <a:pt x="924387" y="174917"/>
                </a:lnTo>
                <a:lnTo>
                  <a:pt x="924387" y="629300"/>
                </a:lnTo>
                <a:lnTo>
                  <a:pt x="462193" y="804217"/>
                </a:lnTo>
                <a:lnTo>
                  <a:pt x="1" y="629300"/>
                </a:lnTo>
                <a:lnTo>
                  <a:pt x="1" y="174917"/>
                </a:lnTo>
                <a:lnTo>
                  <a:pt x="462193" y="0"/>
                </a:lnTo>
                <a:close/>
              </a:path>
            </a:pathLst>
          </a:custGeom>
          <a:solidFill>
            <a:srgbClr val="ECB44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-17778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-17778"/>
            </a:schemeClr>
          </a:effectRef>
          <a:fontRef idx="minor">
            <a:schemeClr val="lt1"/>
          </a:fontRef>
        </p:style>
        <p:txBody>
          <a:bodyPr spcFirstLastPara="0" vert="horz" wrap="square" lIns="148184" tIns="166911" rIns="148185" bIns="166910" numCol="1" spcCol="1270" anchor="ctr" anchorCtr="0">
            <a:noAutofit/>
          </a:bodyPr>
          <a:lstStyle/>
          <a:p>
            <a:pPr marL="114300" algn="ctr"/>
            <a:r>
              <a:rPr lang="en-US" dirty="0"/>
              <a:t>Validating annotations against submission datasets are error prone activities.</a:t>
            </a:r>
          </a:p>
        </p:txBody>
      </p:sp>
      <p:sp>
        <p:nvSpPr>
          <p:cNvPr id="22" name="Freeform: Shape 7">
            <a:extLst>
              <a:ext uri="{FF2B5EF4-FFF2-40B4-BE49-F238E27FC236}">
                <a16:creationId xmlns:a16="http://schemas.microsoft.com/office/drawing/2014/main" id="{D490DE67-1FCB-485A-BCA1-DFD8C599618C}"/>
              </a:ext>
            </a:extLst>
          </p:cNvPr>
          <p:cNvSpPr/>
          <p:nvPr/>
        </p:nvSpPr>
        <p:spPr>
          <a:xfrm>
            <a:off x="3327335" y="3411550"/>
            <a:ext cx="2716076" cy="2766577"/>
          </a:xfrm>
          <a:custGeom>
            <a:avLst/>
            <a:gdLst>
              <a:gd name="connsiteX0" fmla="*/ 0 w 924388"/>
              <a:gd name="connsiteY0" fmla="*/ 402109 h 804217"/>
              <a:gd name="connsiteX1" fmla="*/ 201054 w 924388"/>
              <a:gd name="connsiteY1" fmla="*/ 0 h 804217"/>
              <a:gd name="connsiteX2" fmla="*/ 723334 w 924388"/>
              <a:gd name="connsiteY2" fmla="*/ 0 h 804217"/>
              <a:gd name="connsiteX3" fmla="*/ 924388 w 924388"/>
              <a:gd name="connsiteY3" fmla="*/ 402109 h 804217"/>
              <a:gd name="connsiteX4" fmla="*/ 723334 w 924388"/>
              <a:gd name="connsiteY4" fmla="*/ 804217 h 804217"/>
              <a:gd name="connsiteX5" fmla="*/ 201054 w 924388"/>
              <a:gd name="connsiteY5" fmla="*/ 804217 h 804217"/>
              <a:gd name="connsiteX6" fmla="*/ 0 w 924388"/>
              <a:gd name="connsiteY6" fmla="*/ 402109 h 80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4388" h="804217">
                <a:moveTo>
                  <a:pt x="462193" y="0"/>
                </a:moveTo>
                <a:lnTo>
                  <a:pt x="924387" y="174917"/>
                </a:lnTo>
                <a:lnTo>
                  <a:pt x="924387" y="629300"/>
                </a:lnTo>
                <a:lnTo>
                  <a:pt x="462193" y="804217"/>
                </a:lnTo>
                <a:lnTo>
                  <a:pt x="1" y="629300"/>
                </a:lnTo>
                <a:lnTo>
                  <a:pt x="1" y="174917"/>
                </a:lnTo>
                <a:lnTo>
                  <a:pt x="462193" y="0"/>
                </a:lnTo>
                <a:close/>
              </a:path>
            </a:pathLst>
          </a:custGeom>
          <a:solidFill>
            <a:srgbClr val="E35A3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-22222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-22222"/>
            </a:schemeClr>
          </a:effectRef>
          <a:fontRef idx="minor">
            <a:schemeClr val="lt1"/>
          </a:fontRef>
        </p:style>
        <p:txBody>
          <a:bodyPr spcFirstLastPara="0" vert="horz" wrap="square" lIns="125324" tIns="144051" rIns="125325" bIns="144050" numCol="1" spcCol="1270" anchor="ctr" anchorCtr="0">
            <a:noAutofit/>
          </a:bodyPr>
          <a:lstStyle/>
          <a:p>
            <a:pPr marL="114300" algn="ctr"/>
            <a:r>
              <a:rPr lang="en-US" dirty="0"/>
              <a:t>Maintaining consistency across annotations regarding size, color, font type. </a:t>
            </a:r>
          </a:p>
        </p:txBody>
      </p:sp>
    </p:spTree>
    <p:extLst>
      <p:ext uri="{BB962C8B-B14F-4D97-AF65-F5344CB8AC3E}">
        <p14:creationId xmlns:p14="http://schemas.microsoft.com/office/powerpoint/2010/main" val="306284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en-US" sz="2800" b="1">
                <a:solidFill>
                  <a:srgbClr val="00B050"/>
                </a:solidFill>
              </a:rPr>
              <a:t>Why not buy a commercial tool?</a:t>
            </a:r>
            <a:endParaRPr lang="de-DE" sz="2800" b="1">
              <a:solidFill>
                <a:srgbClr val="00B05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2020| Company Confidential © 2020  AbbVie |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E4750E-536A-41ED-92E7-6E44B7B2568B}"/>
              </a:ext>
            </a:extLst>
          </p:cNvPr>
          <p:cNvSpPr txBox="1">
            <a:spLocks/>
          </p:cNvSpPr>
          <p:nvPr/>
        </p:nvSpPr>
        <p:spPr>
          <a:xfrm>
            <a:off x="2042099" y="1447801"/>
            <a:ext cx="8318500" cy="498157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1" fontAlgn="base" hangingPunct="1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/>
            <a:endParaRPr lang="en-US" dirty="0"/>
          </a:p>
          <a:p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07080AA-CB47-4565-B974-0F4032A4A90E}"/>
              </a:ext>
            </a:extLst>
          </p:cNvPr>
          <p:cNvSpPr txBox="1">
            <a:spLocks/>
          </p:cNvSpPr>
          <p:nvPr/>
        </p:nvSpPr>
        <p:spPr>
          <a:xfrm>
            <a:off x="10104347" y="4437167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85800" rtl="0" eaLnBrk="1" latinLnBrk="0" hangingPunct="1">
              <a:defRPr sz="675" kern="1200">
                <a:solidFill>
                  <a:srgbClr val="31BDA3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267197-3EF9-4BB8-BE7E-A131C85F36DC}" type="slidenum">
              <a:rPr lang="en-US"/>
              <a:pPr/>
              <a:t>6</a:t>
            </a:fld>
            <a:endParaRPr lang="en-GB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FFDF031-833C-4907-88F2-1BB51E0A0035}"/>
              </a:ext>
            </a:extLst>
          </p:cNvPr>
          <p:cNvSpPr txBox="1">
            <a:spLocks/>
          </p:cNvSpPr>
          <p:nvPr/>
        </p:nvSpPr>
        <p:spPr>
          <a:xfrm>
            <a:off x="10104347" y="4437167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85800" rtl="0" eaLnBrk="1" latinLnBrk="0" hangingPunct="1">
              <a:defRPr sz="675" kern="1200">
                <a:solidFill>
                  <a:srgbClr val="31BDA3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267197-3EF9-4BB8-BE7E-A131C85F36DC}" type="slidenum">
              <a:rPr lang="en-US"/>
              <a:pPr/>
              <a:t>6</a:t>
            </a:fld>
            <a:endParaRPr lang="en-GB"/>
          </a:p>
        </p:txBody>
      </p:sp>
      <p:graphicFrame>
        <p:nvGraphicFramePr>
          <p:cNvPr id="5" name="Diagram 3">
            <a:extLst>
              <a:ext uri="{FF2B5EF4-FFF2-40B4-BE49-F238E27FC236}">
                <a16:creationId xmlns:a16="http://schemas.microsoft.com/office/drawing/2014/main" id="{C686EDF2-FDD4-4079-8291-4AA1BFF11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5966333"/>
              </p:ext>
            </p:extLst>
          </p:nvPr>
        </p:nvGraphicFramePr>
        <p:xfrm>
          <a:off x="2043236" y="1266587"/>
          <a:ext cx="8185426" cy="460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6854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4">
            <a:extLst>
              <a:ext uri="{FF2B5EF4-FFF2-40B4-BE49-F238E27FC236}">
                <a16:creationId xmlns:a16="http://schemas.microsoft.com/office/drawing/2014/main" id="{FDC6AEDE-C950-4E79-8DF8-B7A0DEB6C011}"/>
              </a:ext>
            </a:extLst>
          </p:cNvPr>
          <p:cNvSpPr/>
          <p:nvPr/>
        </p:nvSpPr>
        <p:spPr>
          <a:xfrm>
            <a:off x="7757257" y="2066934"/>
            <a:ext cx="3206620" cy="3031468"/>
          </a:xfrm>
          <a:prstGeom prst="ellipse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bg1"/>
                </a:solidFill>
              </a:rPr>
              <a:t>Items not </a:t>
            </a:r>
            <a:r>
              <a:rPr lang="de-DE" sz="2000" b="1" dirty="0" err="1">
                <a:solidFill>
                  <a:schemeClr val="bg1"/>
                </a:solidFill>
              </a:rPr>
              <a:t>submitted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should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be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annotated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with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text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sz="2000" b="1" dirty="0">
                <a:solidFill>
                  <a:schemeClr val="bg1"/>
                </a:solidFill>
              </a:rPr>
              <a:t>‚NOT </a:t>
            </a:r>
            <a:r>
              <a:rPr lang="de-DE" sz="2000" b="1" dirty="0" err="1">
                <a:solidFill>
                  <a:schemeClr val="bg1"/>
                </a:solidFill>
              </a:rPr>
              <a:t>SUBMITTED</a:t>
            </a:r>
            <a:r>
              <a:rPr lang="de-DE" sz="2000" b="1" dirty="0">
                <a:solidFill>
                  <a:schemeClr val="bg1"/>
                </a:solidFill>
              </a:rPr>
              <a:t>‘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b="1">
                <a:solidFill>
                  <a:srgbClr val="00B050"/>
                </a:solidFill>
              </a:rPr>
              <a:t>aCRF creator – Regulatory Requirements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2020| Company Confidential © 2020  AbbVie |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F8712BC-98B5-411F-ACFD-68423245573A}"/>
              </a:ext>
            </a:extLst>
          </p:cNvPr>
          <p:cNvSpPr txBox="1"/>
          <p:nvPr/>
        </p:nvSpPr>
        <p:spPr>
          <a:xfrm>
            <a:off x="3823828" y="32443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 </a:t>
            </a:r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32E87A1F-09EA-4AA3-8BBC-0F4FC2145564}"/>
              </a:ext>
            </a:extLst>
          </p:cNvPr>
          <p:cNvSpPr/>
          <p:nvPr/>
        </p:nvSpPr>
        <p:spPr>
          <a:xfrm>
            <a:off x="1571624" y="2097932"/>
            <a:ext cx="3195178" cy="3031468"/>
          </a:xfrm>
          <a:prstGeom prst="ellipse">
            <a:avLst/>
          </a:prstGeom>
          <a:solidFill>
            <a:srgbClr val="3081AC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err="1">
                <a:solidFill>
                  <a:schemeClr val="bg1"/>
                </a:solidFill>
              </a:rPr>
              <a:t>Inlude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treatment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assignment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forms</a:t>
            </a:r>
            <a:r>
              <a:rPr lang="de-DE" sz="2000" b="1" dirty="0">
                <a:solidFill>
                  <a:schemeClr val="bg1"/>
                </a:solidFill>
              </a:rPr>
              <a:t>, </a:t>
            </a:r>
            <a:r>
              <a:rPr lang="de-DE" sz="2000" b="1" dirty="0" err="1">
                <a:solidFill>
                  <a:schemeClr val="bg1"/>
                </a:solidFill>
              </a:rPr>
              <a:t>when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applicable</a:t>
            </a:r>
            <a:r>
              <a:rPr lang="de-DE" sz="2000" b="1" dirty="0">
                <a:solidFill>
                  <a:schemeClr val="bg1"/>
                </a:solidFill>
              </a:rPr>
              <a:t> and </a:t>
            </a:r>
            <a:r>
              <a:rPr lang="de-DE" sz="2000" b="1" dirty="0" err="1">
                <a:solidFill>
                  <a:schemeClr val="bg1"/>
                </a:solidFill>
              </a:rPr>
              <a:t>map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each</a:t>
            </a:r>
            <a:r>
              <a:rPr lang="de-DE" sz="2000" b="1" dirty="0">
                <a:solidFill>
                  <a:schemeClr val="bg1"/>
                </a:solidFill>
              </a:rPr>
              <a:t> variable on </a:t>
            </a:r>
            <a:r>
              <a:rPr lang="de-DE" sz="2000" b="1" dirty="0" err="1">
                <a:solidFill>
                  <a:schemeClr val="bg1"/>
                </a:solidFill>
              </a:rPr>
              <a:t>the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CRF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to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corresponding</a:t>
            </a:r>
            <a:r>
              <a:rPr lang="de-DE" sz="2000" b="1" dirty="0">
                <a:solidFill>
                  <a:schemeClr val="bg1"/>
                </a:solidFill>
              </a:rPr>
              <a:t> variables in </a:t>
            </a:r>
            <a:r>
              <a:rPr lang="de-DE" sz="2000" b="1" dirty="0" err="1">
                <a:solidFill>
                  <a:schemeClr val="bg1"/>
                </a:solidFill>
              </a:rPr>
              <a:t>dataset</a:t>
            </a:r>
            <a:endParaRPr lang="de-DE" sz="2000" dirty="0">
              <a:solidFill>
                <a:schemeClr val="bg1"/>
              </a:solidFill>
            </a:endParaRP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Oval 4">
            <a:extLst>
              <a:ext uri="{FF2B5EF4-FFF2-40B4-BE49-F238E27FC236}">
                <a16:creationId xmlns:a16="http://schemas.microsoft.com/office/drawing/2014/main" id="{2ED4441E-DD8F-49F8-A64C-9A060400F6E1}"/>
              </a:ext>
            </a:extLst>
          </p:cNvPr>
          <p:cNvSpPr/>
          <p:nvPr/>
        </p:nvSpPr>
        <p:spPr>
          <a:xfrm>
            <a:off x="4666404" y="2046902"/>
            <a:ext cx="3195178" cy="3031468"/>
          </a:xfrm>
          <a:prstGeom prst="ellipse">
            <a:avLst/>
          </a:prstGeom>
          <a:solidFill>
            <a:srgbClr val="E35A3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bg1"/>
                </a:solidFill>
              </a:rPr>
              <a:t>Include variable </a:t>
            </a:r>
            <a:r>
              <a:rPr lang="de-DE" sz="2000" b="1" dirty="0" err="1">
                <a:solidFill>
                  <a:schemeClr val="bg1"/>
                </a:solidFill>
              </a:rPr>
              <a:t>names</a:t>
            </a:r>
            <a:r>
              <a:rPr lang="de-DE" sz="2000" b="1" dirty="0">
                <a:solidFill>
                  <a:schemeClr val="bg1"/>
                </a:solidFill>
              </a:rPr>
              <a:t> and </a:t>
            </a:r>
            <a:r>
              <a:rPr lang="de-DE" sz="2000" b="1" dirty="0" err="1">
                <a:solidFill>
                  <a:schemeClr val="bg1"/>
                </a:solidFill>
              </a:rPr>
              <a:t>coding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for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each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CRF</a:t>
            </a:r>
            <a:r>
              <a:rPr lang="de-DE" sz="2000" b="1" dirty="0">
                <a:solidFill>
                  <a:schemeClr val="bg1"/>
                </a:solidFill>
              </a:rPr>
              <a:t> item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45ED9CE-9BF5-4863-8EA9-D83D0BF8D3A1}"/>
              </a:ext>
            </a:extLst>
          </p:cNvPr>
          <p:cNvSpPr txBox="1"/>
          <p:nvPr/>
        </p:nvSpPr>
        <p:spPr>
          <a:xfrm>
            <a:off x="762000" y="939698"/>
            <a:ext cx="8654487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b="1" dirty="0" err="1">
                <a:solidFill>
                  <a:srgbClr val="00B050"/>
                </a:solidFill>
              </a:rPr>
              <a:t>Regulatory</a:t>
            </a:r>
            <a:r>
              <a:rPr lang="de-DE" sz="2000" b="1" dirty="0">
                <a:solidFill>
                  <a:srgbClr val="00B050"/>
                </a:solidFill>
              </a:rPr>
              <a:t> </a:t>
            </a:r>
            <a:r>
              <a:rPr lang="de-DE" sz="2000" b="1" dirty="0" err="1">
                <a:solidFill>
                  <a:srgbClr val="00B050"/>
                </a:solidFill>
              </a:rPr>
              <a:t>Requirement</a:t>
            </a:r>
            <a:r>
              <a:rPr lang="de-DE" sz="2000" b="1" dirty="0">
                <a:solidFill>
                  <a:srgbClr val="00B050"/>
                </a:solidFill>
              </a:rPr>
              <a:t> </a:t>
            </a:r>
            <a:r>
              <a:rPr lang="de-DE" sz="2000" b="1" dirty="0" err="1">
                <a:solidFill>
                  <a:srgbClr val="00B050"/>
                </a:solidFill>
              </a:rPr>
              <a:t>documents</a:t>
            </a:r>
            <a:endParaRPr lang="de-DE" sz="2000" b="1" dirty="0">
              <a:solidFill>
                <a:srgbClr val="00B05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b="1" dirty="0">
                <a:solidFill>
                  <a:srgbClr val="00B050"/>
                </a:solidFill>
              </a:rPr>
              <a:t>Technical </a:t>
            </a:r>
            <a:r>
              <a:rPr lang="de-DE" sz="2000" b="1" dirty="0" err="1">
                <a:solidFill>
                  <a:srgbClr val="00B050"/>
                </a:solidFill>
              </a:rPr>
              <a:t>Conformance</a:t>
            </a:r>
            <a:r>
              <a:rPr lang="de-DE" sz="2000" b="1" dirty="0">
                <a:solidFill>
                  <a:srgbClr val="00B050"/>
                </a:solidFill>
              </a:rPr>
              <a:t> 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B2ACC5D-A9D6-4EE5-A892-77B1F1324337}"/>
              </a:ext>
            </a:extLst>
          </p:cNvPr>
          <p:cNvSpPr txBox="1"/>
          <p:nvPr/>
        </p:nvSpPr>
        <p:spPr>
          <a:xfrm>
            <a:off x="304800" y="4426377"/>
            <a:ext cx="779145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B05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de-DE" sz="2000" b="1" dirty="0" err="1">
                <a:solidFill>
                  <a:srgbClr val="00B050"/>
                </a:solidFill>
              </a:rPr>
              <a:t>FDA‘s</a:t>
            </a:r>
            <a:r>
              <a:rPr lang="de-DE" sz="2000" b="1" dirty="0">
                <a:solidFill>
                  <a:srgbClr val="00B050"/>
                </a:solidFill>
              </a:rPr>
              <a:t> </a:t>
            </a:r>
            <a:r>
              <a:rPr lang="de-DE" sz="2000" b="1" dirty="0" err="1">
                <a:solidFill>
                  <a:srgbClr val="00B050"/>
                </a:solidFill>
              </a:rPr>
              <a:t>portable</a:t>
            </a:r>
            <a:r>
              <a:rPr lang="de-DE" sz="2000" b="1" dirty="0">
                <a:solidFill>
                  <a:srgbClr val="00B050"/>
                </a:solidFill>
              </a:rPr>
              <a:t> </a:t>
            </a:r>
            <a:r>
              <a:rPr lang="de-DE" sz="2000" b="1" dirty="0" err="1">
                <a:solidFill>
                  <a:srgbClr val="00B050"/>
                </a:solidFill>
              </a:rPr>
              <a:t>document</a:t>
            </a:r>
            <a:r>
              <a:rPr lang="de-DE" sz="2000" b="1" dirty="0">
                <a:solidFill>
                  <a:srgbClr val="00B050"/>
                </a:solidFill>
              </a:rPr>
              <a:t> PDF </a:t>
            </a:r>
            <a:r>
              <a:rPr lang="de-DE" sz="2000" b="1" dirty="0" err="1">
                <a:solidFill>
                  <a:srgbClr val="00B050"/>
                </a:solidFill>
              </a:rPr>
              <a:t>Specifications</a:t>
            </a:r>
            <a:endParaRPr lang="de-DE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434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b="1" dirty="0" err="1">
                <a:solidFill>
                  <a:srgbClr val="00B050"/>
                </a:solidFill>
              </a:rPr>
              <a:t>aCRF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b="1" dirty="0" err="1">
                <a:solidFill>
                  <a:srgbClr val="00B050"/>
                </a:solidFill>
              </a:rPr>
              <a:t>creator</a:t>
            </a:r>
            <a:r>
              <a:rPr lang="de-DE" b="1" dirty="0">
                <a:solidFill>
                  <a:srgbClr val="00B050"/>
                </a:solidFill>
              </a:rPr>
              <a:t> – </a:t>
            </a:r>
            <a:r>
              <a:rPr lang="de-DE" b="1" dirty="0" err="1">
                <a:solidFill>
                  <a:srgbClr val="00B050"/>
                </a:solidFill>
              </a:rPr>
              <a:t>CDISC</a:t>
            </a:r>
            <a:r>
              <a:rPr lang="de-DE" b="1" dirty="0">
                <a:solidFill>
                  <a:srgbClr val="00B050"/>
                </a:solidFill>
              </a:rPr>
              <a:t> Guidelines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F8712BC-98B5-411F-ACFD-68423245573A}"/>
              </a:ext>
            </a:extLst>
          </p:cNvPr>
          <p:cNvSpPr txBox="1"/>
          <p:nvPr/>
        </p:nvSpPr>
        <p:spPr>
          <a:xfrm>
            <a:off x="3810000" y="32697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 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45ED9CE-9BF5-4863-8EA9-D83D0BF8D3A1}"/>
              </a:ext>
            </a:extLst>
          </p:cNvPr>
          <p:cNvSpPr txBox="1"/>
          <p:nvPr/>
        </p:nvSpPr>
        <p:spPr>
          <a:xfrm>
            <a:off x="1231900" y="940098"/>
            <a:ext cx="865448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b="1" dirty="0" err="1">
                <a:solidFill>
                  <a:srgbClr val="00B050"/>
                </a:solidFill>
              </a:rPr>
              <a:t>Metadata</a:t>
            </a:r>
            <a:r>
              <a:rPr lang="de-DE" sz="2000" b="1" dirty="0">
                <a:solidFill>
                  <a:srgbClr val="00B050"/>
                </a:solidFill>
              </a:rPr>
              <a:t> Submission Guidelines </a:t>
            </a:r>
            <a:r>
              <a:rPr lang="de-DE" sz="2000" b="1" dirty="0" err="1">
                <a:solidFill>
                  <a:srgbClr val="00B050"/>
                </a:solidFill>
              </a:rPr>
              <a:t>v1.0</a:t>
            </a:r>
            <a:r>
              <a:rPr lang="de-DE" sz="2000" b="1" dirty="0">
                <a:solidFill>
                  <a:srgbClr val="00B050"/>
                </a:solidFill>
              </a:rPr>
              <a:t> – </a:t>
            </a:r>
            <a:r>
              <a:rPr lang="de-DE" sz="2000" b="1" dirty="0" err="1">
                <a:solidFill>
                  <a:srgbClr val="00B050"/>
                </a:solidFill>
              </a:rPr>
              <a:t>CDISC</a:t>
            </a:r>
            <a:r>
              <a:rPr lang="de-DE" sz="2000" b="1" dirty="0">
                <a:solidFill>
                  <a:srgbClr val="00B050"/>
                </a:solidFill>
              </a:rPr>
              <a:t> SDS </a:t>
            </a:r>
            <a:r>
              <a:rPr lang="de-DE" sz="2000" b="1" dirty="0" err="1">
                <a:solidFill>
                  <a:srgbClr val="00B050"/>
                </a:solidFill>
              </a:rPr>
              <a:t>Metadata</a:t>
            </a:r>
            <a:r>
              <a:rPr lang="de-DE" sz="2000" b="1" dirty="0">
                <a:solidFill>
                  <a:srgbClr val="00B050"/>
                </a:solidFill>
              </a:rPr>
              <a:t> Team</a:t>
            </a:r>
          </a:p>
          <a:p>
            <a:endParaRPr lang="de-DE" sz="20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b="1" dirty="0">
              <a:solidFill>
                <a:srgbClr val="00B050"/>
              </a:solidFill>
            </a:endParaRPr>
          </a:p>
        </p:txBody>
      </p:sp>
      <p:sp>
        <p:nvSpPr>
          <p:cNvPr id="4" name="Rectangle: Single Corner Snipped 4">
            <a:extLst>
              <a:ext uri="{FF2B5EF4-FFF2-40B4-BE49-F238E27FC236}">
                <a16:creationId xmlns:a16="http://schemas.microsoft.com/office/drawing/2014/main" id="{3E12D6AE-ABFE-4420-BBA1-AF10E706049F}"/>
              </a:ext>
            </a:extLst>
          </p:cNvPr>
          <p:cNvSpPr/>
          <p:nvPr/>
        </p:nvSpPr>
        <p:spPr>
          <a:xfrm flipH="1">
            <a:off x="1231900" y="2236401"/>
            <a:ext cx="4572001" cy="945949"/>
          </a:xfrm>
          <a:prstGeom prst="snip1Rect">
            <a:avLst/>
          </a:prstGeom>
          <a:solidFill>
            <a:srgbClr val="ECB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err="1">
                <a:solidFill>
                  <a:schemeClr val="bg1"/>
                </a:solidFill>
              </a:rPr>
              <a:t>aCRF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should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be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bookmarked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by</a:t>
            </a:r>
            <a:r>
              <a:rPr lang="de-DE" sz="2000" dirty="0">
                <a:solidFill>
                  <a:schemeClr val="bg1"/>
                </a:solidFill>
              </a:rPr>
              <a:t> form and </a:t>
            </a:r>
            <a:r>
              <a:rPr lang="de-DE" sz="2000" dirty="0" err="1">
                <a:solidFill>
                  <a:schemeClr val="bg1"/>
                </a:solidFill>
              </a:rPr>
              <a:t>by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visit</a:t>
            </a:r>
            <a:r>
              <a:rPr lang="de-DE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Rectangle: Single Corner Snipped 6">
            <a:extLst>
              <a:ext uri="{FF2B5EF4-FFF2-40B4-BE49-F238E27FC236}">
                <a16:creationId xmlns:a16="http://schemas.microsoft.com/office/drawing/2014/main" id="{92EDFE6B-0905-4548-ABF2-30D1DAFEB01E}"/>
              </a:ext>
            </a:extLst>
          </p:cNvPr>
          <p:cNvSpPr/>
          <p:nvPr/>
        </p:nvSpPr>
        <p:spPr>
          <a:xfrm flipH="1">
            <a:off x="6292850" y="2247919"/>
            <a:ext cx="4572000" cy="945949"/>
          </a:xfrm>
          <a:prstGeom prst="snip1Rect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err="1">
                <a:solidFill>
                  <a:schemeClr val="bg1"/>
                </a:solidFill>
              </a:rPr>
              <a:t>aCRF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should</a:t>
            </a:r>
            <a:r>
              <a:rPr lang="de-DE" sz="2000" dirty="0">
                <a:solidFill>
                  <a:schemeClr val="bg1"/>
                </a:solidFill>
              </a:rPr>
              <a:t> not </a:t>
            </a:r>
            <a:r>
              <a:rPr lang="de-DE" sz="2000" dirty="0" err="1">
                <a:solidFill>
                  <a:schemeClr val="bg1"/>
                </a:solidFill>
              </a:rPr>
              <a:t>have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database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annotations</a:t>
            </a:r>
            <a:r>
              <a:rPr lang="de-DE" sz="2000" dirty="0">
                <a:solidFill>
                  <a:schemeClr val="bg1"/>
                </a:solidFill>
              </a:rPr>
              <a:t> on it.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Rectangle: Single Corner Snipped 7">
            <a:extLst>
              <a:ext uri="{FF2B5EF4-FFF2-40B4-BE49-F238E27FC236}">
                <a16:creationId xmlns:a16="http://schemas.microsoft.com/office/drawing/2014/main" id="{9A944F82-60C6-4B91-9F50-8510729C5AEB}"/>
              </a:ext>
            </a:extLst>
          </p:cNvPr>
          <p:cNvSpPr/>
          <p:nvPr/>
        </p:nvSpPr>
        <p:spPr>
          <a:xfrm flipH="1">
            <a:off x="1231900" y="3399341"/>
            <a:ext cx="4667252" cy="1026799"/>
          </a:xfrm>
          <a:prstGeom prst="snip1Rect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err="1">
                <a:solidFill>
                  <a:schemeClr val="bg1"/>
                </a:solidFill>
              </a:rPr>
              <a:t>aCRF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must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contain</a:t>
            </a:r>
            <a:r>
              <a:rPr lang="de-DE" sz="2000" dirty="0">
                <a:solidFill>
                  <a:schemeClr val="bg1"/>
                </a:solidFill>
              </a:rPr>
              <a:t> all final </a:t>
            </a:r>
            <a:r>
              <a:rPr lang="de-DE" sz="2000" dirty="0" err="1">
                <a:solidFill>
                  <a:schemeClr val="bg1"/>
                </a:solidFill>
              </a:rPr>
              <a:t>unique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CRF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pages</a:t>
            </a:r>
            <a:r>
              <a:rPr lang="de-DE" sz="2000" dirty="0">
                <a:solidFill>
                  <a:schemeClr val="bg1"/>
                </a:solidFill>
              </a:rPr>
              <a:t>/</a:t>
            </a:r>
            <a:r>
              <a:rPr lang="de-DE" sz="2000" dirty="0" err="1">
                <a:solidFill>
                  <a:schemeClr val="bg1"/>
                </a:solidFill>
              </a:rPr>
              <a:t>modules</a:t>
            </a:r>
            <a:r>
              <a:rPr lang="de-DE" sz="2000" dirty="0">
                <a:solidFill>
                  <a:schemeClr val="bg1"/>
                </a:solidFill>
              </a:rPr>
              <a:t>. </a:t>
            </a:r>
            <a:r>
              <a:rPr lang="de-DE" sz="2000" dirty="0" err="1">
                <a:solidFill>
                  <a:schemeClr val="bg1"/>
                </a:solidFill>
              </a:rPr>
              <a:t>It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should</a:t>
            </a:r>
            <a:r>
              <a:rPr lang="de-DE" sz="2000" dirty="0">
                <a:solidFill>
                  <a:schemeClr val="bg1"/>
                </a:solidFill>
              </a:rPr>
              <a:t> not </a:t>
            </a:r>
            <a:r>
              <a:rPr lang="de-DE" sz="2000" dirty="0" err="1">
                <a:solidFill>
                  <a:schemeClr val="bg1"/>
                </a:solidFill>
              </a:rPr>
              <a:t>contain</a:t>
            </a:r>
            <a:r>
              <a:rPr lang="de-DE" sz="2000" dirty="0">
                <a:solidFill>
                  <a:schemeClr val="bg1"/>
                </a:solidFill>
              </a:rPr>
              <a:t> blank </a:t>
            </a:r>
            <a:r>
              <a:rPr lang="de-DE" sz="2000" dirty="0" err="1">
                <a:solidFill>
                  <a:schemeClr val="bg1"/>
                </a:solidFill>
              </a:rPr>
              <a:t>pages</a:t>
            </a:r>
            <a:r>
              <a:rPr lang="de-DE" sz="2000" dirty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Rectangle: Single Corner Snipped 8">
            <a:extLst>
              <a:ext uri="{FF2B5EF4-FFF2-40B4-BE49-F238E27FC236}">
                <a16:creationId xmlns:a16="http://schemas.microsoft.com/office/drawing/2014/main" id="{580E6794-C299-4D57-8356-7889D2C36199}"/>
              </a:ext>
            </a:extLst>
          </p:cNvPr>
          <p:cNvSpPr/>
          <p:nvPr/>
        </p:nvSpPr>
        <p:spPr>
          <a:xfrm flipH="1">
            <a:off x="6292849" y="3382957"/>
            <a:ext cx="4571998" cy="1015226"/>
          </a:xfrm>
          <a:prstGeom prst="snip1Rect">
            <a:avLst/>
          </a:prstGeom>
          <a:solidFill>
            <a:srgbClr val="308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>
                <a:solidFill>
                  <a:schemeClr val="bg1"/>
                </a:solidFill>
              </a:rPr>
              <a:t>Domain </a:t>
            </a:r>
            <a:r>
              <a:rPr lang="de-DE" sz="2000" dirty="0" err="1">
                <a:solidFill>
                  <a:schemeClr val="bg1"/>
                </a:solidFill>
              </a:rPr>
              <a:t>should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have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its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annotation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with</a:t>
            </a:r>
            <a:r>
              <a:rPr lang="de-DE" sz="2000" dirty="0">
                <a:solidFill>
                  <a:schemeClr val="bg1"/>
                </a:solidFill>
              </a:rPr>
              <a:t> 2-letter </a:t>
            </a:r>
            <a:r>
              <a:rPr lang="de-DE" sz="2000" dirty="0" err="1">
                <a:solidFill>
                  <a:schemeClr val="bg1"/>
                </a:solidFill>
              </a:rPr>
              <a:t>domain</a:t>
            </a:r>
            <a:r>
              <a:rPr lang="de-DE" sz="2000" dirty="0">
                <a:solidFill>
                  <a:schemeClr val="bg1"/>
                </a:solidFill>
              </a:rPr>
              <a:t> code and </a:t>
            </a:r>
            <a:r>
              <a:rPr lang="de-DE" sz="2000" dirty="0" err="1">
                <a:solidFill>
                  <a:schemeClr val="bg1"/>
                </a:solidFill>
              </a:rPr>
              <a:t>domain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name</a:t>
            </a:r>
            <a:r>
              <a:rPr lang="de-DE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" name="Rectangle: Single Corner Snipped 9">
            <a:extLst>
              <a:ext uri="{FF2B5EF4-FFF2-40B4-BE49-F238E27FC236}">
                <a16:creationId xmlns:a16="http://schemas.microsoft.com/office/drawing/2014/main" id="{E4117F6C-36A1-4C7A-A4BF-1B1EAFDBD4FE}"/>
              </a:ext>
            </a:extLst>
          </p:cNvPr>
          <p:cNvSpPr/>
          <p:nvPr/>
        </p:nvSpPr>
        <p:spPr>
          <a:xfrm flipH="1">
            <a:off x="1231900" y="4589074"/>
            <a:ext cx="4667252" cy="1276317"/>
          </a:xfrm>
          <a:prstGeom prst="snip1Rect">
            <a:avLst/>
          </a:prstGeom>
          <a:solidFill>
            <a:srgbClr val="308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 err="1">
                <a:solidFill>
                  <a:schemeClr val="bg1"/>
                </a:solidFill>
              </a:rPr>
              <a:t>If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more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than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one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domain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exists</a:t>
            </a:r>
            <a:r>
              <a:rPr lang="de-DE" sz="2000" dirty="0">
                <a:solidFill>
                  <a:schemeClr val="bg1"/>
                </a:solidFill>
              </a:rPr>
              <a:t> on a </a:t>
            </a:r>
            <a:r>
              <a:rPr lang="de-DE" sz="2000" dirty="0" err="1">
                <a:solidFill>
                  <a:schemeClr val="bg1"/>
                </a:solidFill>
              </a:rPr>
              <a:t>page</a:t>
            </a:r>
            <a:r>
              <a:rPr lang="de-DE" sz="2000" dirty="0">
                <a:solidFill>
                  <a:schemeClr val="bg1"/>
                </a:solidFill>
              </a:rPr>
              <a:t>, </a:t>
            </a:r>
            <a:r>
              <a:rPr lang="de-DE" sz="2000" dirty="0" err="1">
                <a:solidFill>
                  <a:schemeClr val="bg1"/>
                </a:solidFill>
              </a:rPr>
              <a:t>each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domain</a:t>
            </a:r>
            <a:r>
              <a:rPr lang="de-DE" sz="2000" dirty="0">
                <a:solidFill>
                  <a:schemeClr val="bg1"/>
                </a:solidFill>
              </a:rPr>
              <a:t> , and all </a:t>
            </a:r>
            <a:r>
              <a:rPr lang="de-DE" sz="2000" dirty="0" err="1">
                <a:solidFill>
                  <a:schemeClr val="bg1"/>
                </a:solidFill>
              </a:rPr>
              <a:t>of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its</a:t>
            </a:r>
            <a:r>
              <a:rPr lang="de-DE" sz="2000" dirty="0">
                <a:solidFill>
                  <a:schemeClr val="bg1"/>
                </a:solidFill>
              </a:rPr>
              <a:t> variables </a:t>
            </a:r>
            <a:r>
              <a:rPr lang="de-DE" sz="2000" dirty="0" err="1">
                <a:solidFill>
                  <a:schemeClr val="bg1"/>
                </a:solidFill>
              </a:rPr>
              <a:t>should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be</a:t>
            </a:r>
            <a:r>
              <a:rPr lang="de-DE" sz="2000" dirty="0">
                <a:solidFill>
                  <a:schemeClr val="bg1"/>
                </a:solidFill>
              </a:rPr>
              <a:t> color-</a:t>
            </a:r>
            <a:r>
              <a:rPr lang="de-DE" sz="2000" dirty="0" err="1">
                <a:solidFill>
                  <a:schemeClr val="bg1"/>
                </a:solidFill>
              </a:rPr>
              <a:t>coded</a:t>
            </a:r>
            <a:r>
              <a:rPr lang="de-DE" sz="2000" dirty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2" name="Rectangle: Single Corner Snipped 4">
            <a:extLst>
              <a:ext uri="{FF2B5EF4-FFF2-40B4-BE49-F238E27FC236}">
                <a16:creationId xmlns:a16="http://schemas.microsoft.com/office/drawing/2014/main" id="{3B8C982D-E31A-4B59-8F3F-7EF341F51562}"/>
              </a:ext>
            </a:extLst>
          </p:cNvPr>
          <p:cNvSpPr/>
          <p:nvPr/>
        </p:nvSpPr>
        <p:spPr>
          <a:xfrm flipH="1">
            <a:off x="6320525" y="4589074"/>
            <a:ext cx="4544321" cy="1248739"/>
          </a:xfrm>
          <a:prstGeom prst="snip1Rect">
            <a:avLst/>
          </a:prstGeom>
          <a:solidFill>
            <a:srgbClr val="ECB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000" dirty="0">
                <a:solidFill>
                  <a:schemeClr val="bg1"/>
                </a:solidFill>
              </a:rPr>
              <a:t>All </a:t>
            </a:r>
            <a:r>
              <a:rPr lang="de-DE" sz="2000" dirty="0" err="1">
                <a:solidFill>
                  <a:schemeClr val="bg1"/>
                </a:solidFill>
              </a:rPr>
              <a:t>text</a:t>
            </a:r>
            <a:r>
              <a:rPr lang="de-DE" sz="2000" dirty="0">
                <a:solidFill>
                  <a:schemeClr val="bg1"/>
                </a:solidFill>
              </a:rPr>
              <a:t> in </a:t>
            </a:r>
            <a:r>
              <a:rPr lang="de-DE" sz="2000" dirty="0" err="1">
                <a:solidFill>
                  <a:schemeClr val="bg1"/>
                </a:solidFill>
              </a:rPr>
              <a:t>the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annotation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that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represent</a:t>
            </a:r>
            <a:r>
              <a:rPr lang="de-DE" sz="2000" dirty="0">
                <a:solidFill>
                  <a:schemeClr val="bg1"/>
                </a:solidFill>
              </a:rPr>
              <a:t> variable and </a:t>
            </a:r>
            <a:r>
              <a:rPr lang="de-DE" sz="2000" dirty="0" err="1">
                <a:solidFill>
                  <a:schemeClr val="bg1"/>
                </a:solidFill>
              </a:rPr>
              <a:t>domain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names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should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be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capitalized</a:t>
            </a:r>
            <a:r>
              <a:rPr lang="de-DE" sz="2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4476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36750" y="120877"/>
            <a:ext cx="8318500" cy="731837"/>
          </a:xfrm>
        </p:spPr>
        <p:txBody>
          <a:bodyPr/>
          <a:lstStyle/>
          <a:p>
            <a:pPr algn="ctr"/>
            <a:r>
              <a:rPr lang="de-DE" b="1">
                <a:solidFill>
                  <a:srgbClr val="00B050"/>
                </a:solidFill>
              </a:rPr>
              <a:t>aCRF creator – Additional Guidelines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92211D-7E3B-49E8-9952-08AB6F3B84F3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1A6CAFA-F318-430A-B04A-4BCFDA744744}"/>
              </a:ext>
            </a:extLst>
          </p:cNvPr>
          <p:cNvSpPr txBox="1">
            <a:spLocks/>
          </p:cNvSpPr>
          <p:nvPr/>
        </p:nvSpPr>
        <p:spPr>
          <a:xfrm>
            <a:off x="3169213" y="6583137"/>
            <a:ext cx="5484812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MyriadPro-Regular"/>
              </a:rPr>
              <a:t>Advancing SDTM annotation through automation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| Nov 2020 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| Company Confidential © </a:t>
            </a:r>
            <a:r>
              <a:rPr lang="en-US" sz="9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2020</a:t>
            </a:r>
            <a:r>
              <a:rPr lang="en-US" sz="900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AbbVie |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F8712BC-98B5-411F-ACFD-68423245573A}"/>
              </a:ext>
            </a:extLst>
          </p:cNvPr>
          <p:cNvSpPr txBox="1"/>
          <p:nvPr/>
        </p:nvSpPr>
        <p:spPr>
          <a:xfrm>
            <a:off x="3810000" y="32697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 </a:t>
            </a:r>
          </a:p>
        </p:txBody>
      </p:sp>
      <p:grpSp>
        <p:nvGrpSpPr>
          <p:cNvPr id="14" name="Group 81">
            <a:extLst>
              <a:ext uri="{FF2B5EF4-FFF2-40B4-BE49-F238E27FC236}">
                <a16:creationId xmlns:a16="http://schemas.microsoft.com/office/drawing/2014/main" id="{7F596D45-3329-4928-A4C8-A614A99B0001}"/>
              </a:ext>
            </a:extLst>
          </p:cNvPr>
          <p:cNvGrpSpPr/>
          <p:nvPr/>
        </p:nvGrpSpPr>
        <p:grpSpPr>
          <a:xfrm>
            <a:off x="4572000" y="2635919"/>
            <a:ext cx="5184000" cy="779067"/>
            <a:chOff x="4113734" y="1462930"/>
            <a:chExt cx="7043108" cy="1122088"/>
          </a:xfrm>
        </p:grpSpPr>
        <p:sp>
          <p:nvSpPr>
            <p:cNvPr id="15" name="Rectangle 82">
              <a:extLst>
                <a:ext uri="{FF2B5EF4-FFF2-40B4-BE49-F238E27FC236}">
                  <a16:creationId xmlns:a16="http://schemas.microsoft.com/office/drawing/2014/main" id="{812B359F-E716-4F6C-8D03-A081CD9B7615}"/>
                </a:ext>
              </a:extLst>
            </p:cNvPr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solidFill>
              <a:srgbClr val="E35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7" name="TextBox 83">
              <a:extLst>
                <a:ext uri="{FF2B5EF4-FFF2-40B4-BE49-F238E27FC236}">
                  <a16:creationId xmlns:a16="http://schemas.microsoft.com/office/drawing/2014/main" id="{CAB985E0-FBE8-4FD4-903E-20F1D251704F}"/>
                </a:ext>
              </a:extLst>
            </p:cNvPr>
            <p:cNvSpPr txBox="1"/>
            <p:nvPr/>
          </p:nvSpPr>
          <p:spPr>
            <a:xfrm>
              <a:off x="5152368" y="1514190"/>
              <a:ext cx="5990756" cy="101956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Domains [Domain Short Name] = [Domain Long Name] </a:t>
              </a:r>
            </a:p>
          </p:txBody>
        </p:sp>
        <p:sp>
          <p:nvSpPr>
            <p:cNvPr id="18" name="Oval 84">
              <a:extLst>
                <a:ext uri="{FF2B5EF4-FFF2-40B4-BE49-F238E27FC236}">
                  <a16:creationId xmlns:a16="http://schemas.microsoft.com/office/drawing/2014/main" id="{B86E4AD2-7A90-431A-8500-AFBCF3BB33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solidFill>
              <a:srgbClr val="B039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endParaRPr lang="en-US" sz="1400" ker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85">
            <a:extLst>
              <a:ext uri="{FF2B5EF4-FFF2-40B4-BE49-F238E27FC236}">
                <a16:creationId xmlns:a16="http://schemas.microsoft.com/office/drawing/2014/main" id="{5B2422D4-1F06-48E9-B2F3-8C7AE9896FFC}"/>
              </a:ext>
            </a:extLst>
          </p:cNvPr>
          <p:cNvGrpSpPr/>
          <p:nvPr/>
        </p:nvGrpSpPr>
        <p:grpSpPr>
          <a:xfrm>
            <a:off x="4572000" y="3591978"/>
            <a:ext cx="5184000" cy="785176"/>
            <a:chOff x="4795068" y="3274624"/>
            <a:chExt cx="7108638" cy="1130592"/>
          </a:xfrm>
          <a:solidFill>
            <a:srgbClr val="E35A35"/>
          </a:solidFill>
        </p:grpSpPr>
        <p:sp>
          <p:nvSpPr>
            <p:cNvPr id="21" name="Rectangle 86">
              <a:extLst>
                <a:ext uri="{FF2B5EF4-FFF2-40B4-BE49-F238E27FC236}">
                  <a16:creationId xmlns:a16="http://schemas.microsoft.com/office/drawing/2014/main" id="{68C2B2FC-624E-4EF7-8538-DA5C55D761BA}"/>
                </a:ext>
              </a:extLst>
            </p:cNvPr>
            <p:cNvSpPr/>
            <p:nvPr/>
          </p:nvSpPr>
          <p:spPr>
            <a:xfrm>
              <a:off x="5313724" y="3274624"/>
              <a:ext cx="6589982" cy="110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" name="TextBox 87">
              <a:extLst>
                <a:ext uri="{FF2B5EF4-FFF2-40B4-BE49-F238E27FC236}">
                  <a16:creationId xmlns:a16="http://schemas.microsoft.com/office/drawing/2014/main" id="{F4593F10-F7E1-4446-BA4A-103C20A90597}"/>
                </a:ext>
              </a:extLst>
            </p:cNvPr>
            <p:cNvSpPr txBox="1"/>
            <p:nvPr/>
          </p:nvSpPr>
          <p:spPr>
            <a:xfrm>
              <a:off x="5188011" y="3303795"/>
              <a:ext cx="6715695" cy="1019300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lvl="1"/>
              <a:r>
                <a:rPr lang="de-DE" sz="2000" dirty="0" err="1">
                  <a:solidFill>
                    <a:schemeClr val="bg1"/>
                  </a:solidFill>
                </a:rPr>
                <a:t>Supplemental</a:t>
              </a:r>
              <a:r>
                <a:rPr lang="de-DE" sz="2000" dirty="0">
                  <a:solidFill>
                    <a:schemeClr val="bg1"/>
                  </a:solidFill>
                </a:rPr>
                <a:t> </a:t>
              </a:r>
              <a:r>
                <a:rPr lang="de-DE" sz="2000" dirty="0" err="1">
                  <a:solidFill>
                    <a:schemeClr val="bg1"/>
                  </a:solidFill>
                </a:rPr>
                <a:t>Qualifiers</a:t>
              </a:r>
              <a:r>
                <a:rPr lang="de-DE" sz="2000" dirty="0">
                  <a:solidFill>
                    <a:schemeClr val="bg1"/>
                  </a:solidFill>
                </a:rPr>
                <a:t> </a:t>
              </a:r>
              <a:r>
                <a:rPr lang="en-US" sz="2000" dirty="0" err="1">
                  <a:solidFill>
                    <a:schemeClr val="bg1"/>
                  </a:solidFill>
                </a:rPr>
                <a:t>SUPPXX.QVAL</a:t>
              </a:r>
              <a:r>
                <a:rPr lang="en-US" sz="2000" dirty="0">
                  <a:solidFill>
                    <a:schemeClr val="bg1"/>
                  </a:solidFill>
                </a:rPr>
                <a:t> when </a:t>
              </a:r>
              <a:r>
                <a:rPr lang="en-US" sz="2000" dirty="0" err="1">
                  <a:solidFill>
                    <a:schemeClr val="bg1"/>
                  </a:solidFill>
                </a:rPr>
                <a:t>QNAM</a:t>
              </a:r>
              <a:r>
                <a:rPr lang="en-US" sz="2000" dirty="0">
                  <a:solidFill>
                    <a:schemeClr val="bg1"/>
                  </a:solidFill>
                </a:rPr>
                <a:t> = </a:t>
              </a:r>
              <a:r>
                <a:rPr lang="en-US" sz="2000" dirty="0" err="1">
                  <a:solidFill>
                    <a:schemeClr val="bg1"/>
                  </a:solidFill>
                </a:rPr>
                <a:t>VARNAME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4" name="Oval 88">
              <a:extLst>
                <a:ext uri="{FF2B5EF4-FFF2-40B4-BE49-F238E27FC236}">
                  <a16:creationId xmlns:a16="http://schemas.microsoft.com/office/drawing/2014/main" id="{7FDD3198-EBE0-48EF-93E3-CEDAEDCB91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95068" y="3283420"/>
              <a:ext cx="1121795" cy="1121796"/>
            </a:xfrm>
            <a:prstGeom prst="ellipse">
              <a:avLst/>
            </a:prstGeom>
            <a:solidFill>
              <a:srgbClr val="B039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endParaRPr lang="en-US" sz="1400" ker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Rectangle 90">
            <a:extLst>
              <a:ext uri="{FF2B5EF4-FFF2-40B4-BE49-F238E27FC236}">
                <a16:creationId xmlns:a16="http://schemas.microsoft.com/office/drawing/2014/main" id="{6B79E268-D487-4B67-96FD-47A50881A90E}"/>
              </a:ext>
            </a:extLst>
          </p:cNvPr>
          <p:cNvSpPr/>
          <p:nvPr/>
        </p:nvSpPr>
        <p:spPr>
          <a:xfrm>
            <a:off x="3321771" y="1713045"/>
            <a:ext cx="5705374" cy="750520"/>
          </a:xfrm>
          <a:prstGeom prst="rect">
            <a:avLst/>
          </a:prstGeom>
          <a:solidFill>
            <a:srgbClr val="E35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8" name="TextBox 3">
            <a:extLst>
              <a:ext uri="{FF2B5EF4-FFF2-40B4-BE49-F238E27FC236}">
                <a16:creationId xmlns:a16="http://schemas.microsoft.com/office/drawing/2014/main" id="{66402D9B-C4CA-4342-A411-9C8990A6C765}"/>
              </a:ext>
            </a:extLst>
          </p:cNvPr>
          <p:cNvSpPr txBox="1"/>
          <p:nvPr/>
        </p:nvSpPr>
        <p:spPr>
          <a:xfrm>
            <a:off x="3696699" y="1866455"/>
            <a:ext cx="495617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Appearance recommendations (font, color)</a:t>
            </a:r>
          </a:p>
        </p:txBody>
      </p:sp>
      <p:pic>
        <p:nvPicPr>
          <p:cNvPr id="31" name="Graphic 95" descr="User">
            <a:extLst>
              <a:ext uri="{FF2B5EF4-FFF2-40B4-BE49-F238E27FC236}">
                <a16:creationId xmlns:a16="http://schemas.microsoft.com/office/drawing/2014/main" id="{222CED98-0298-4AA0-A979-B687023D53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77001" y="4499905"/>
            <a:ext cx="511514" cy="511514"/>
          </a:xfrm>
          <a:prstGeom prst="rect">
            <a:avLst/>
          </a:prstGeom>
        </p:spPr>
      </p:pic>
      <p:grpSp>
        <p:nvGrpSpPr>
          <p:cNvPr id="33" name="Group 85">
            <a:extLst>
              <a:ext uri="{FF2B5EF4-FFF2-40B4-BE49-F238E27FC236}">
                <a16:creationId xmlns:a16="http://schemas.microsoft.com/office/drawing/2014/main" id="{233CC1F5-F742-4180-B032-174C58303432}"/>
              </a:ext>
            </a:extLst>
          </p:cNvPr>
          <p:cNvGrpSpPr/>
          <p:nvPr/>
        </p:nvGrpSpPr>
        <p:grpSpPr>
          <a:xfrm>
            <a:off x="2952538" y="4572000"/>
            <a:ext cx="6097345" cy="784691"/>
            <a:chOff x="5139568" y="3301017"/>
            <a:chExt cx="8779699" cy="1129894"/>
          </a:xfrm>
          <a:solidFill>
            <a:srgbClr val="E35A35"/>
          </a:solidFill>
        </p:grpSpPr>
        <p:sp>
          <p:nvSpPr>
            <p:cNvPr id="34" name="Rectangle 86">
              <a:extLst>
                <a:ext uri="{FF2B5EF4-FFF2-40B4-BE49-F238E27FC236}">
                  <a16:creationId xmlns:a16="http://schemas.microsoft.com/office/drawing/2014/main" id="{2F20E292-4A5B-485F-B75F-A036363FBF38}"/>
                </a:ext>
              </a:extLst>
            </p:cNvPr>
            <p:cNvSpPr/>
            <p:nvPr/>
          </p:nvSpPr>
          <p:spPr>
            <a:xfrm>
              <a:off x="5708298" y="3301017"/>
              <a:ext cx="8206310" cy="11041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5" name="TextBox 87">
              <a:extLst>
                <a:ext uri="{FF2B5EF4-FFF2-40B4-BE49-F238E27FC236}">
                  <a16:creationId xmlns:a16="http://schemas.microsoft.com/office/drawing/2014/main" id="{66A75DF5-B128-4176-81D5-9232E476CBD9}"/>
                </a:ext>
              </a:extLst>
            </p:cNvPr>
            <p:cNvSpPr txBox="1"/>
            <p:nvPr/>
          </p:nvSpPr>
          <p:spPr>
            <a:xfrm>
              <a:off x="5489702" y="3353355"/>
              <a:ext cx="8429565" cy="1019301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lvl="1"/>
              <a:r>
                <a:rPr lang="en-US" sz="2000" dirty="0">
                  <a:solidFill>
                    <a:schemeClr val="bg1"/>
                  </a:solidFill>
                </a:rPr>
                <a:t>Test Codes e.g. </a:t>
              </a:r>
              <a:r>
                <a:rPr lang="de-DE" sz="2000" dirty="0" err="1">
                  <a:solidFill>
                    <a:schemeClr val="bg1"/>
                  </a:solidFill>
                </a:rPr>
                <a:t>VSORRES</a:t>
              </a:r>
              <a:r>
                <a:rPr lang="de-DE" sz="2000" dirty="0">
                  <a:solidFill>
                    <a:schemeClr val="bg1"/>
                  </a:solidFill>
                </a:rPr>
                <a:t> </a:t>
              </a:r>
              <a:r>
                <a:rPr lang="de-DE" sz="2000" dirty="0" err="1">
                  <a:solidFill>
                    <a:schemeClr val="bg1"/>
                  </a:solidFill>
                </a:rPr>
                <a:t>when</a:t>
              </a:r>
              <a:r>
                <a:rPr lang="de-DE" sz="2000" dirty="0">
                  <a:solidFill>
                    <a:schemeClr val="bg1"/>
                  </a:solidFill>
                </a:rPr>
                <a:t> </a:t>
              </a:r>
              <a:r>
                <a:rPr lang="de-DE" sz="2000" dirty="0" err="1">
                  <a:solidFill>
                    <a:schemeClr val="bg1"/>
                  </a:solidFill>
                </a:rPr>
                <a:t>VSTESTCD</a:t>
              </a:r>
              <a:r>
                <a:rPr lang="de-DE" sz="2000" dirty="0">
                  <a:solidFill>
                    <a:schemeClr val="bg1"/>
                  </a:solidFill>
                </a:rPr>
                <a:t>= “</a:t>
              </a:r>
              <a:r>
                <a:rPr lang="de-DE" sz="2000" dirty="0" err="1">
                  <a:solidFill>
                    <a:schemeClr val="bg1"/>
                  </a:solidFill>
                </a:rPr>
                <a:t>WEIGHT</a:t>
              </a:r>
              <a:r>
                <a:rPr lang="de-DE" sz="2000" dirty="0">
                  <a:solidFill>
                    <a:schemeClr val="bg1"/>
                  </a:solidFill>
                </a:rPr>
                <a:t>”, </a:t>
              </a:r>
              <a:r>
                <a:rPr lang="de-DE" sz="2000" dirty="0" err="1">
                  <a:solidFill>
                    <a:schemeClr val="bg1"/>
                  </a:solidFill>
                </a:rPr>
                <a:t>VSORRESU</a:t>
              </a:r>
              <a:r>
                <a:rPr lang="de-DE" sz="2000" dirty="0">
                  <a:solidFill>
                    <a:schemeClr val="bg1"/>
                  </a:solidFill>
                </a:rPr>
                <a:t> </a:t>
              </a:r>
              <a:r>
                <a:rPr lang="de-DE" sz="2000" dirty="0" err="1">
                  <a:solidFill>
                    <a:schemeClr val="bg1"/>
                  </a:solidFill>
                </a:rPr>
                <a:t>when</a:t>
              </a:r>
              <a:r>
                <a:rPr lang="de-DE" sz="2000" dirty="0">
                  <a:solidFill>
                    <a:schemeClr val="bg1"/>
                  </a:solidFill>
                </a:rPr>
                <a:t> </a:t>
              </a:r>
              <a:r>
                <a:rPr lang="de-DE" sz="2000" dirty="0" err="1">
                  <a:solidFill>
                    <a:schemeClr val="bg1"/>
                  </a:solidFill>
                </a:rPr>
                <a:t>VSTESTCD</a:t>
              </a:r>
              <a:r>
                <a:rPr lang="de-DE" sz="2000" dirty="0">
                  <a:solidFill>
                    <a:schemeClr val="bg1"/>
                  </a:solidFill>
                </a:rPr>
                <a:t>=“</a:t>
              </a:r>
              <a:r>
                <a:rPr lang="de-DE" sz="2000" dirty="0" err="1">
                  <a:solidFill>
                    <a:schemeClr val="bg1"/>
                  </a:solidFill>
                </a:rPr>
                <a:t>WEIGHT</a:t>
              </a:r>
              <a:r>
                <a:rPr lang="de-DE" sz="2000" dirty="0">
                  <a:solidFill>
                    <a:schemeClr val="bg1"/>
                  </a:solidFill>
                </a:rPr>
                <a:t>”</a:t>
              </a:r>
            </a:p>
          </p:txBody>
        </p:sp>
        <p:sp>
          <p:nvSpPr>
            <p:cNvPr id="36" name="Oval 88">
              <a:extLst>
                <a:ext uri="{FF2B5EF4-FFF2-40B4-BE49-F238E27FC236}">
                  <a16:creationId xmlns:a16="http://schemas.microsoft.com/office/drawing/2014/main" id="{07CB5D19-B92D-4F41-86F0-82618F3C67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39568" y="3309115"/>
              <a:ext cx="1121795" cy="1121796"/>
            </a:xfrm>
            <a:prstGeom prst="ellipse">
              <a:avLst/>
            </a:prstGeom>
            <a:solidFill>
              <a:srgbClr val="B039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endParaRPr lang="en-US" sz="1400" ker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Donut 2">
            <a:extLst>
              <a:ext uri="{FF2B5EF4-FFF2-40B4-BE49-F238E27FC236}">
                <a16:creationId xmlns:a16="http://schemas.microsoft.com/office/drawing/2014/main" id="{948F3E55-68BF-497F-A83D-DC2AFB7561A1}"/>
              </a:ext>
            </a:extLst>
          </p:cNvPr>
          <p:cNvSpPr/>
          <p:nvPr/>
        </p:nvSpPr>
        <p:spPr>
          <a:xfrm>
            <a:off x="599995" y="2317073"/>
            <a:ext cx="2444247" cy="2444247"/>
          </a:xfrm>
          <a:prstGeom prst="donut">
            <a:avLst>
              <a:gd name="adj" fmla="val 10687"/>
            </a:avLst>
          </a:prstGeom>
          <a:solidFill>
            <a:srgbClr val="ECB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41" name="Oval 6">
            <a:extLst>
              <a:ext uri="{FF2B5EF4-FFF2-40B4-BE49-F238E27FC236}">
                <a16:creationId xmlns:a16="http://schemas.microsoft.com/office/drawing/2014/main" id="{C8B246B0-5B81-4B07-BD82-A48EFB9E32BD}"/>
              </a:ext>
            </a:extLst>
          </p:cNvPr>
          <p:cNvSpPr/>
          <p:nvPr/>
        </p:nvSpPr>
        <p:spPr>
          <a:xfrm>
            <a:off x="892227" y="2633371"/>
            <a:ext cx="1921021" cy="177895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powder">
            <a:bevelT w="1270000" h="127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00B050"/>
                </a:solidFill>
              </a:rPr>
              <a:t>Additional Guidelines</a:t>
            </a:r>
          </a:p>
        </p:txBody>
      </p:sp>
      <p:sp>
        <p:nvSpPr>
          <p:cNvPr id="4" name="Oval 88">
            <a:extLst>
              <a:ext uri="{FF2B5EF4-FFF2-40B4-BE49-F238E27FC236}">
                <a16:creationId xmlns:a16="http://schemas.microsoft.com/office/drawing/2014/main" id="{83DA35EA-E7ED-4E4C-A606-2BF88124DCC9}"/>
              </a:ext>
            </a:extLst>
          </p:cNvPr>
          <p:cNvSpPr>
            <a:spLocks noChangeAspect="1"/>
          </p:cNvSpPr>
          <p:nvPr/>
        </p:nvSpPr>
        <p:spPr>
          <a:xfrm>
            <a:off x="2917633" y="1698772"/>
            <a:ext cx="779067" cy="779067"/>
          </a:xfrm>
          <a:prstGeom prst="ellipse">
            <a:avLst/>
          </a:prstGeom>
          <a:solidFill>
            <a:srgbClr val="B0391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71981" tIns="91416" rIns="71981" bIns="91416" numCol="1" anchor="ctr" anchorCtr="1" compatLnSpc="1">
            <a:prstTxWarp prst="textNoShape">
              <a:avLst/>
            </a:prstTxWarp>
          </a:bodyPr>
          <a:lstStyle/>
          <a:p>
            <a:endParaRPr lang="en-US" sz="1400" ker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61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theme/theme1.xml><?xml version="1.0" encoding="utf-8"?>
<a:theme xmlns:a="http://schemas.openxmlformats.org/drawingml/2006/main" name="AbbVie_PowerPoint_Template_Basic_2010">
  <a:themeElements>
    <a:clrScheme name="AbbVie Basic">
      <a:dk1>
        <a:srgbClr val="000000"/>
      </a:dk1>
      <a:lt1>
        <a:srgbClr val="FFFFFF"/>
      </a:lt1>
      <a:dk2>
        <a:srgbClr val="071D49"/>
      </a:dk2>
      <a:lt2>
        <a:srgbClr val="FFFFFF"/>
      </a:lt2>
      <a:accent1>
        <a:srgbClr val="7DA1C4"/>
      </a:accent1>
      <a:accent2>
        <a:srgbClr val="6BBBAE"/>
      </a:accent2>
      <a:accent3>
        <a:srgbClr val="84BD00"/>
      </a:accent3>
      <a:accent4>
        <a:srgbClr val="0082BA"/>
      </a:accent4>
      <a:accent5>
        <a:srgbClr val="702082"/>
      </a:accent5>
      <a:accent6>
        <a:srgbClr val="DC8633"/>
      </a:accent6>
      <a:hlink>
        <a:srgbClr val="84BD00"/>
      </a:hlink>
      <a:folHlink>
        <a:srgbClr val="0082BA"/>
      </a:folHlink>
    </a:clrScheme>
    <a:fontScheme name="Abbvi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bbvie Design 1 1">
        <a:dk1>
          <a:srgbClr val="070605"/>
        </a:dk1>
        <a:lt1>
          <a:srgbClr val="FFFFFF"/>
        </a:lt1>
        <a:dk2>
          <a:srgbClr val="DC8633"/>
        </a:dk2>
        <a:lt2>
          <a:srgbClr val="702082"/>
        </a:lt2>
        <a:accent1>
          <a:srgbClr val="7DA1C4"/>
        </a:accent1>
        <a:accent2>
          <a:srgbClr val="6BBBAE"/>
        </a:accent2>
        <a:accent3>
          <a:srgbClr val="FFFFFF"/>
        </a:accent3>
        <a:accent4>
          <a:srgbClr val="050403"/>
        </a:accent4>
        <a:accent5>
          <a:srgbClr val="BFCDDE"/>
        </a:accent5>
        <a:accent6>
          <a:srgbClr val="60A99D"/>
        </a:accent6>
        <a:hlink>
          <a:srgbClr val="84BD00"/>
        </a:hlink>
        <a:folHlink>
          <a:srgbClr val="008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bbVie_PowerPoint_Template_Basic_2010">
  <a:themeElements>
    <a:clrScheme name="AbbVie Basic">
      <a:dk1>
        <a:srgbClr val="000000"/>
      </a:dk1>
      <a:lt1>
        <a:srgbClr val="FFFFFF"/>
      </a:lt1>
      <a:dk2>
        <a:srgbClr val="071D49"/>
      </a:dk2>
      <a:lt2>
        <a:srgbClr val="FFFFFF"/>
      </a:lt2>
      <a:accent1>
        <a:srgbClr val="7DA1C4"/>
      </a:accent1>
      <a:accent2>
        <a:srgbClr val="6BBBAE"/>
      </a:accent2>
      <a:accent3>
        <a:srgbClr val="84BD00"/>
      </a:accent3>
      <a:accent4>
        <a:srgbClr val="0082BA"/>
      </a:accent4>
      <a:accent5>
        <a:srgbClr val="702082"/>
      </a:accent5>
      <a:accent6>
        <a:srgbClr val="DC8633"/>
      </a:accent6>
      <a:hlink>
        <a:srgbClr val="84BD00"/>
      </a:hlink>
      <a:folHlink>
        <a:srgbClr val="0082BA"/>
      </a:folHlink>
    </a:clrScheme>
    <a:fontScheme name="Abbvi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bbvie Design 1 1">
        <a:dk1>
          <a:srgbClr val="070605"/>
        </a:dk1>
        <a:lt1>
          <a:srgbClr val="FFFFFF"/>
        </a:lt1>
        <a:dk2>
          <a:srgbClr val="DC8633"/>
        </a:dk2>
        <a:lt2>
          <a:srgbClr val="702082"/>
        </a:lt2>
        <a:accent1>
          <a:srgbClr val="7DA1C4"/>
        </a:accent1>
        <a:accent2>
          <a:srgbClr val="6BBBAE"/>
        </a:accent2>
        <a:accent3>
          <a:srgbClr val="FFFFFF"/>
        </a:accent3>
        <a:accent4>
          <a:srgbClr val="050403"/>
        </a:accent4>
        <a:accent5>
          <a:srgbClr val="BFCDDE"/>
        </a:accent5>
        <a:accent6>
          <a:srgbClr val="60A99D"/>
        </a:accent6>
        <a:hlink>
          <a:srgbClr val="84BD00"/>
        </a:hlink>
        <a:folHlink>
          <a:srgbClr val="008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AbbVie_PowerPoint_Template_Basic_2010">
  <a:themeElements>
    <a:clrScheme name="AbbVie Basic">
      <a:dk1>
        <a:srgbClr val="000000"/>
      </a:dk1>
      <a:lt1>
        <a:srgbClr val="FFFFFF"/>
      </a:lt1>
      <a:dk2>
        <a:srgbClr val="071D49"/>
      </a:dk2>
      <a:lt2>
        <a:srgbClr val="FFFFFF"/>
      </a:lt2>
      <a:accent1>
        <a:srgbClr val="7DA1C4"/>
      </a:accent1>
      <a:accent2>
        <a:srgbClr val="6BBBAE"/>
      </a:accent2>
      <a:accent3>
        <a:srgbClr val="84BD00"/>
      </a:accent3>
      <a:accent4>
        <a:srgbClr val="0082BA"/>
      </a:accent4>
      <a:accent5>
        <a:srgbClr val="702082"/>
      </a:accent5>
      <a:accent6>
        <a:srgbClr val="DC8633"/>
      </a:accent6>
      <a:hlink>
        <a:srgbClr val="84BD00"/>
      </a:hlink>
      <a:folHlink>
        <a:srgbClr val="0082BA"/>
      </a:folHlink>
    </a:clrScheme>
    <a:fontScheme name="Abbvi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bbvie Design 1 1">
        <a:dk1>
          <a:srgbClr val="070605"/>
        </a:dk1>
        <a:lt1>
          <a:srgbClr val="FFFFFF"/>
        </a:lt1>
        <a:dk2>
          <a:srgbClr val="DC8633"/>
        </a:dk2>
        <a:lt2>
          <a:srgbClr val="702082"/>
        </a:lt2>
        <a:accent1>
          <a:srgbClr val="7DA1C4"/>
        </a:accent1>
        <a:accent2>
          <a:srgbClr val="6BBBAE"/>
        </a:accent2>
        <a:accent3>
          <a:srgbClr val="FFFFFF"/>
        </a:accent3>
        <a:accent4>
          <a:srgbClr val="050403"/>
        </a:accent4>
        <a:accent5>
          <a:srgbClr val="BFCDDE"/>
        </a:accent5>
        <a:accent6>
          <a:srgbClr val="60A99D"/>
        </a:accent6>
        <a:hlink>
          <a:srgbClr val="84BD00"/>
        </a:hlink>
        <a:folHlink>
          <a:srgbClr val="008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BV_CM_0028_0914 Global Corp Presentation wOUT Product References">
  <a:themeElements>
    <a:clrScheme name="Abbvie 2007 Palette">
      <a:dk1>
        <a:srgbClr val="000000"/>
      </a:dk1>
      <a:lt1>
        <a:srgbClr val="FFFFFF"/>
      </a:lt1>
      <a:dk2>
        <a:srgbClr val="071D49"/>
      </a:dk2>
      <a:lt2>
        <a:srgbClr val="FFFFFF"/>
      </a:lt2>
      <a:accent1>
        <a:srgbClr val="7DA1C4"/>
      </a:accent1>
      <a:accent2>
        <a:srgbClr val="6BBBAE"/>
      </a:accent2>
      <a:accent3>
        <a:srgbClr val="84BD00"/>
      </a:accent3>
      <a:accent4>
        <a:srgbClr val="0082BA"/>
      </a:accent4>
      <a:accent5>
        <a:srgbClr val="702082"/>
      </a:accent5>
      <a:accent6>
        <a:srgbClr val="DC8633"/>
      </a:accent6>
      <a:hlink>
        <a:srgbClr val="84BD00"/>
      </a:hlink>
      <a:folHlink>
        <a:srgbClr val="0082BA"/>
      </a:folHlink>
    </a:clrScheme>
    <a:fontScheme name="Abbvi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bbvie Design 1 1">
        <a:dk1>
          <a:srgbClr val="070605"/>
        </a:dk1>
        <a:lt1>
          <a:srgbClr val="FFFFFF"/>
        </a:lt1>
        <a:dk2>
          <a:srgbClr val="DC8633"/>
        </a:dk2>
        <a:lt2>
          <a:srgbClr val="702082"/>
        </a:lt2>
        <a:accent1>
          <a:srgbClr val="7DA1C4"/>
        </a:accent1>
        <a:accent2>
          <a:srgbClr val="6BBBAE"/>
        </a:accent2>
        <a:accent3>
          <a:srgbClr val="FFFFFF"/>
        </a:accent3>
        <a:accent4>
          <a:srgbClr val="050403"/>
        </a:accent4>
        <a:accent5>
          <a:srgbClr val="BFCDDE"/>
        </a:accent5>
        <a:accent6>
          <a:srgbClr val="60A99D"/>
        </a:accent6>
        <a:hlink>
          <a:srgbClr val="84BD00"/>
        </a:hlink>
        <a:folHlink>
          <a:srgbClr val="008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D663A1E526784BA637CCB755ECCC2E" ma:contentTypeVersion="1" ma:contentTypeDescription="Create a new document." ma:contentTypeScope="" ma:versionID="bbb7c8788bd50dc04abadd2d6c0c41b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C7F4F4-B7D9-4E1D-AE5A-6C5DBEB0BB2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6E1CA1-DF45-44FE-81A3-DEBA609FD2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8F3A9-77E0-4516-81C2-DBA04EFB1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1625</Words>
  <Application>Microsoft Office PowerPoint</Application>
  <PresentationFormat>Breitbild</PresentationFormat>
  <Paragraphs>262</Paragraphs>
  <Slides>20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20</vt:i4>
      </vt:variant>
    </vt:vector>
  </HeadingPairs>
  <TitlesOfParts>
    <vt:vector size="30" baseType="lpstr">
      <vt:lpstr>Arial</vt:lpstr>
      <vt:lpstr>Calibri</vt:lpstr>
      <vt:lpstr>MyriadPro-Regular</vt:lpstr>
      <vt:lpstr>Times New Roman</vt:lpstr>
      <vt:lpstr>Trebuchet MS</vt:lpstr>
      <vt:lpstr>Wingdings</vt:lpstr>
      <vt:lpstr>AbbVie_PowerPoint_Template_Basic_2010</vt:lpstr>
      <vt:lpstr>1_AbbVie_PowerPoint_Template_Basic_2010</vt:lpstr>
      <vt:lpstr>10_AbbVie_PowerPoint_Template_Basic_2010</vt:lpstr>
      <vt:lpstr>ABV_CM_0028_0914 Global Corp Presentation wOUT Product References</vt:lpstr>
      <vt:lpstr>Advancing SDTM annotation through automation</vt:lpstr>
      <vt:lpstr>DISCLOSURE</vt:lpstr>
      <vt:lpstr>AGENDA</vt:lpstr>
      <vt:lpstr>Annotated Case Report Forms (aCRF)</vt:lpstr>
      <vt:lpstr>Challenges of manual process</vt:lpstr>
      <vt:lpstr>Why not buy a commercial tool?</vt:lpstr>
      <vt:lpstr>aCRF creator – Regulatory Requirements</vt:lpstr>
      <vt:lpstr>aCRF creator – CDISC Guidelines</vt:lpstr>
      <vt:lpstr>aCRF creator – Additional Guidelines</vt:lpstr>
      <vt:lpstr>aCRF Creator Overview – CRF creation</vt:lpstr>
      <vt:lpstr>aCRF Creator Overview – Access Metadata</vt:lpstr>
      <vt:lpstr>aCRF Creator Overview – Creation of Annotation</vt:lpstr>
      <vt:lpstr>aCRF Creator - Bookmarking</vt:lpstr>
      <vt:lpstr>   aCRF Creator –  System Architecture Diagram </vt:lpstr>
      <vt:lpstr>aCRF Creator - UI overview</vt:lpstr>
      <vt:lpstr>aCRF Creator Output</vt:lpstr>
      <vt:lpstr>Process manual vs automated SDTM annotation</vt:lpstr>
      <vt:lpstr>aCRF creator – Challenges</vt:lpstr>
      <vt:lpstr>aCRF creator – Business Impact</vt:lpstr>
      <vt:lpstr>PowerPoint-Präsentation</vt:lpstr>
    </vt:vector>
  </TitlesOfParts>
  <Company>Accenture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Hendrickson, S. A.</dc:creator>
  <cp:lastModifiedBy>Kreis, Anja</cp:lastModifiedBy>
  <cp:revision>1163</cp:revision>
  <cp:lastPrinted>2018-06-06T07:55:14Z</cp:lastPrinted>
  <dcterms:created xsi:type="dcterms:W3CDTF">2013-04-08T20:08:33Z</dcterms:created>
  <dcterms:modified xsi:type="dcterms:W3CDTF">2020-09-03T21:41:20Z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0x010100BDD663A1E526784BA637CCB755ECCC2E</vt:lpwstr>
  </property>
</Properties>
</file>